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21"/>
  </p:notesMasterIdLst>
  <p:sldIdLst>
    <p:sldId id="256" r:id="rId2"/>
    <p:sldId id="257" r:id="rId3"/>
    <p:sldId id="272" r:id="rId4"/>
    <p:sldId id="258" r:id="rId5"/>
    <p:sldId id="267" r:id="rId6"/>
    <p:sldId id="273" r:id="rId7"/>
    <p:sldId id="268" r:id="rId8"/>
    <p:sldId id="269" r:id="rId9"/>
    <p:sldId id="262" r:id="rId10"/>
    <p:sldId id="270" r:id="rId11"/>
    <p:sldId id="263" r:id="rId12"/>
    <p:sldId id="265" r:id="rId13"/>
    <p:sldId id="271" r:id="rId14"/>
    <p:sldId id="266" r:id="rId15"/>
    <p:sldId id="274" r:id="rId16"/>
    <p:sldId id="275" r:id="rId17"/>
    <p:sldId id="276" r:id="rId18"/>
    <p:sldId id="277"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76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34" autoAdjust="0"/>
    <p:restoredTop sz="75380" autoAdjust="0"/>
  </p:normalViewPr>
  <p:slideViewPr>
    <p:cSldViewPr snapToGrid="0" snapToObjects="1">
      <p:cViewPr varScale="1">
        <p:scale>
          <a:sx n="45" d="100"/>
          <a:sy n="45" d="100"/>
        </p:scale>
        <p:origin x="76" y="13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2BDBCF-30DF-4535-83B0-849072147AE2}" type="datetimeFigureOut">
              <a:rPr lang="en-US" smtClean="0"/>
              <a:t>9/7/2017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B87B81-B750-45F6-B6E3-CE0145274E66}" type="slidenum">
              <a:rPr lang="en-US" smtClean="0"/>
              <a:t>‹#›</a:t>
            </a:fld>
            <a:endParaRPr lang="en-US"/>
          </a:p>
        </p:txBody>
      </p:sp>
    </p:spTree>
    <p:extLst>
      <p:ext uri="{BB962C8B-B14F-4D97-AF65-F5344CB8AC3E}">
        <p14:creationId xmlns:p14="http://schemas.microsoft.com/office/powerpoint/2010/main" val="1923436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vtmag.vt.edu/spring16/fighting-for-flint.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cnn.com/2016/03/04/us/flint-water-crisis-fast-facts/index.htm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 to the Engineering</a:t>
            </a:r>
            <a:r>
              <a:rPr lang="en-US" baseline="0" dirty="0" smtClean="0"/>
              <a:t> Design Cycle</a:t>
            </a:r>
            <a:r>
              <a:rPr lang="en-US" dirty="0" smtClean="0"/>
              <a:t> Presentation</a:t>
            </a:r>
            <a:r>
              <a:rPr lang="en-US" b="0" dirty="0" smtClean="0"/>
              <a:t>, </a:t>
            </a:r>
            <a:r>
              <a:rPr lang="en-US" sz="1200" b="0" i="1" kern="1200" dirty="0" smtClean="0">
                <a:solidFill>
                  <a:schemeClr val="tx1"/>
                </a:solidFill>
                <a:effectLst/>
                <a:latin typeface="+mn-lt"/>
                <a:ea typeface="+mn-ea"/>
                <a:cs typeface="+mn-cs"/>
              </a:rPr>
              <a:t>Solving Everyday Problems Using the Engineering Design Cycle</a:t>
            </a:r>
            <a:r>
              <a:rPr lang="en-US" sz="1200" b="1" kern="1200" dirty="0" smtClean="0">
                <a:solidFill>
                  <a:schemeClr val="tx1"/>
                </a:solidFill>
                <a:effectLst/>
                <a:latin typeface="+mn-lt"/>
                <a:ea typeface="+mn-ea"/>
                <a:cs typeface="+mn-cs"/>
              </a:rPr>
              <a:t> </a:t>
            </a:r>
            <a:r>
              <a:rPr lang="en-US" dirty="0" smtClean="0"/>
              <a:t>activity, TeachEngineering.org</a:t>
            </a:r>
          </a:p>
        </p:txBody>
      </p:sp>
      <p:sp>
        <p:nvSpPr>
          <p:cNvPr id="4" name="Slide Number Placeholder 3"/>
          <p:cNvSpPr>
            <a:spLocks noGrp="1"/>
          </p:cNvSpPr>
          <p:nvPr>
            <p:ph type="sldNum" sz="quarter" idx="10"/>
          </p:nvPr>
        </p:nvSpPr>
        <p:spPr/>
        <p:txBody>
          <a:bodyPr/>
          <a:lstStyle/>
          <a:p>
            <a:fld id="{72B87B81-B750-45F6-B6E3-CE0145274E66}" type="slidenum">
              <a:rPr lang="en-US" smtClean="0"/>
              <a:t>1</a:t>
            </a:fld>
            <a:endParaRPr lang="en-US"/>
          </a:p>
        </p:txBody>
      </p:sp>
    </p:spTree>
    <p:extLst>
      <p:ext uri="{BB962C8B-B14F-4D97-AF65-F5344CB8AC3E}">
        <p14:creationId xmlns:p14="http://schemas.microsoft.com/office/powerpoint/2010/main" val="2225995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choosing the best solution,</a:t>
            </a:r>
            <a:r>
              <a:rPr lang="en-US" baseline="0" dirty="0" smtClean="0"/>
              <a:t> engineers test and optimize their solutions. </a:t>
            </a:r>
          </a:p>
          <a:p>
            <a:r>
              <a:rPr lang="en-US" baseline="0" dirty="0" smtClean="0"/>
              <a:t>The testing shows what works and what doesn’t.</a:t>
            </a:r>
          </a:p>
          <a:p>
            <a:r>
              <a:rPr lang="en-US" baseline="0" dirty="0" smtClean="0"/>
              <a:t>Optimization fixes the problems and makes the solution even better. </a:t>
            </a:r>
            <a:endParaRPr lang="en-US" dirty="0"/>
          </a:p>
        </p:txBody>
      </p:sp>
      <p:sp>
        <p:nvSpPr>
          <p:cNvPr id="4" name="Slide Number Placeholder 3"/>
          <p:cNvSpPr>
            <a:spLocks noGrp="1"/>
          </p:cNvSpPr>
          <p:nvPr>
            <p:ph type="sldNum" sz="quarter" idx="10"/>
          </p:nvPr>
        </p:nvSpPr>
        <p:spPr/>
        <p:txBody>
          <a:bodyPr/>
          <a:lstStyle/>
          <a:p>
            <a:fld id="{72B87B81-B750-45F6-B6E3-CE0145274E66}" type="slidenum">
              <a:rPr lang="en-US" smtClean="0"/>
              <a:t>10</a:t>
            </a:fld>
            <a:endParaRPr lang="en-US"/>
          </a:p>
        </p:txBody>
      </p:sp>
    </p:spTree>
    <p:extLst>
      <p:ext uri="{BB962C8B-B14F-4D97-AF65-F5344CB8AC3E}">
        <p14:creationId xmlns:p14="http://schemas.microsoft.com/office/powerpoint/2010/main" val="3410552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Mrs. Anderson’s students begin to test their ideas. </a:t>
            </a:r>
            <a:endParaRPr lang="en-US" dirty="0" smtClean="0"/>
          </a:p>
          <a:p>
            <a:r>
              <a:rPr lang="en-US" dirty="0" smtClean="0"/>
              <a:t>They </a:t>
            </a:r>
            <a:r>
              <a:rPr lang="en-US" dirty="0" smtClean="0"/>
              <a:t>build a simple</a:t>
            </a:r>
            <a:r>
              <a:rPr lang="en-US" baseline="0" dirty="0" smtClean="0"/>
              <a:t> prototype and let Mrs. Anderson test it. </a:t>
            </a:r>
          </a:p>
          <a:p>
            <a:r>
              <a:rPr lang="en-US" baseline="0" dirty="0" smtClean="0"/>
              <a:t>What worked: The box is small enough to fit on Mrs. Anderson’s desk.</a:t>
            </a:r>
          </a:p>
          <a:p>
            <a:r>
              <a:rPr lang="en-US" baseline="0" dirty="0" smtClean="0"/>
              <a:t>What didn’t work: The files flop over when placed inside. </a:t>
            </a:r>
          </a:p>
          <a:p>
            <a:r>
              <a:rPr lang="en-US" baseline="0" dirty="0" smtClean="0"/>
              <a:t>What </a:t>
            </a:r>
            <a:r>
              <a:rPr lang="en-US" baseline="0" dirty="0" smtClean="0"/>
              <a:t>step in the engineering design process will Mrs. Anderson’s students do next? (Let students answer. The correct answer </a:t>
            </a:r>
            <a:r>
              <a:rPr lang="en-US" baseline="0" dirty="0" smtClean="0"/>
              <a:t>is: optimize </a:t>
            </a:r>
            <a:r>
              <a:rPr lang="en-US" baseline="0" dirty="0" smtClean="0"/>
              <a:t>the </a:t>
            </a:r>
            <a:r>
              <a:rPr lang="en-US" baseline="0" dirty="0" smtClean="0"/>
              <a:t>solution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2B87B81-B750-45F6-B6E3-CE0145274E66}" type="slidenum">
              <a:rPr lang="en-US" smtClean="0"/>
              <a:t>11</a:t>
            </a:fld>
            <a:endParaRPr lang="en-US"/>
          </a:p>
        </p:txBody>
      </p:sp>
    </p:spTree>
    <p:extLst>
      <p:ext uri="{BB962C8B-B14F-4D97-AF65-F5344CB8AC3E}">
        <p14:creationId xmlns:p14="http://schemas.microsoft.com/office/powerpoint/2010/main" val="4246402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Engineers </a:t>
            </a:r>
            <a:r>
              <a:rPr lang="en-US" dirty="0" smtClean="0"/>
              <a:t>modify </a:t>
            </a:r>
            <a:r>
              <a:rPr lang="en-US" dirty="0" smtClean="0"/>
              <a:t>their initial designs and make new prototypes that are even better. Notice</a:t>
            </a:r>
            <a:r>
              <a:rPr lang="en-US" baseline="0" dirty="0" smtClean="0"/>
              <a:t> the new raised back and center board. </a:t>
            </a:r>
          </a:p>
          <a:p>
            <a:r>
              <a:rPr lang="en-US" baseline="0" dirty="0" smtClean="0"/>
              <a:t>If this design still had problems, what would Mrs. Anderson’s students do?</a:t>
            </a:r>
            <a:br>
              <a:rPr lang="en-US" baseline="0" dirty="0" smtClean="0"/>
            </a:br>
            <a:r>
              <a:rPr lang="en-US" baseline="0" dirty="0" smtClean="0"/>
              <a:t>(Possible </a:t>
            </a:r>
            <a:r>
              <a:rPr lang="en-US" baseline="0" dirty="0" smtClean="0"/>
              <a:t>answers: </a:t>
            </a:r>
            <a:r>
              <a:rPr lang="en-US" baseline="0" dirty="0" smtClean="0"/>
              <a:t>optimize the solution and test it again, brainstorm new modifications and solutions, etc.)</a:t>
            </a:r>
            <a:endParaRPr lang="en-US" dirty="0" smtClean="0"/>
          </a:p>
        </p:txBody>
      </p:sp>
      <p:sp>
        <p:nvSpPr>
          <p:cNvPr id="4" name="Slide Number Placeholder 3"/>
          <p:cNvSpPr>
            <a:spLocks noGrp="1"/>
          </p:cNvSpPr>
          <p:nvPr>
            <p:ph type="sldNum" sz="quarter" idx="10"/>
          </p:nvPr>
        </p:nvSpPr>
        <p:spPr/>
        <p:txBody>
          <a:bodyPr/>
          <a:lstStyle/>
          <a:p>
            <a:fld id="{72B87B81-B750-45F6-B6E3-CE0145274E66}" type="slidenum">
              <a:rPr lang="en-US" smtClean="0"/>
              <a:t>12</a:t>
            </a:fld>
            <a:endParaRPr lang="en-US"/>
          </a:p>
        </p:txBody>
      </p:sp>
    </p:spTree>
    <p:extLst>
      <p:ext uri="{BB962C8B-B14F-4D97-AF65-F5344CB8AC3E}">
        <p14:creationId xmlns:p14="http://schemas.microsoft.com/office/powerpoint/2010/main" val="1205009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engineers communicate their solutions. That way, others with</a:t>
            </a:r>
            <a:r>
              <a:rPr lang="en-US" baseline="0" dirty="0" smtClean="0"/>
              <a:t> the same problem can solve it. For example, if an engineering team developed a new way to filter water, they would explain their design so that others understand it and so that everyone could have safe drinking water. </a:t>
            </a:r>
            <a:endParaRPr lang="en-US" dirty="0"/>
          </a:p>
        </p:txBody>
      </p:sp>
      <p:sp>
        <p:nvSpPr>
          <p:cNvPr id="4" name="Slide Number Placeholder 3"/>
          <p:cNvSpPr>
            <a:spLocks noGrp="1"/>
          </p:cNvSpPr>
          <p:nvPr>
            <p:ph type="sldNum" sz="quarter" idx="10"/>
          </p:nvPr>
        </p:nvSpPr>
        <p:spPr/>
        <p:txBody>
          <a:bodyPr/>
          <a:lstStyle/>
          <a:p>
            <a:fld id="{72B87B81-B750-45F6-B6E3-CE0145274E66}" type="slidenum">
              <a:rPr lang="en-US" smtClean="0"/>
              <a:t>13</a:t>
            </a:fld>
            <a:endParaRPr lang="en-US"/>
          </a:p>
        </p:txBody>
      </p:sp>
    </p:spTree>
    <p:extLst>
      <p:ext uri="{BB962C8B-B14F-4D97-AF65-F5344CB8AC3E}">
        <p14:creationId xmlns:p14="http://schemas.microsoft.com/office/powerpoint/2010/main" val="2186854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Mrs. Anderson’s students</a:t>
            </a:r>
            <a:r>
              <a:rPr lang="en-US" baseline="0" dirty="0" smtClean="0"/>
              <a:t> realized that other teachers might be able to benefit from a desk organizer, so they shared the solution. </a:t>
            </a:r>
            <a:endParaRPr lang="en-US" dirty="0"/>
          </a:p>
        </p:txBody>
      </p:sp>
      <p:sp>
        <p:nvSpPr>
          <p:cNvPr id="4" name="Slide Number Placeholder 3"/>
          <p:cNvSpPr>
            <a:spLocks noGrp="1"/>
          </p:cNvSpPr>
          <p:nvPr>
            <p:ph type="sldNum" sz="quarter" idx="10"/>
          </p:nvPr>
        </p:nvSpPr>
        <p:spPr/>
        <p:txBody>
          <a:bodyPr/>
          <a:lstStyle/>
          <a:p>
            <a:fld id="{72B87B81-B750-45F6-B6E3-CE0145274E66}" type="slidenum">
              <a:rPr lang="en-US" smtClean="0"/>
              <a:t>14</a:t>
            </a:fld>
            <a:endParaRPr lang="en-US"/>
          </a:p>
        </p:txBody>
      </p:sp>
    </p:spTree>
    <p:extLst>
      <p:ext uri="{BB962C8B-B14F-4D97-AF65-F5344CB8AC3E}">
        <p14:creationId xmlns:p14="http://schemas.microsoft.com/office/powerpoint/2010/main" val="3272925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the engineering design process is not limited to students in a classroom! </a:t>
            </a:r>
          </a:p>
          <a:p>
            <a:r>
              <a:rPr lang="en-US" baseline="0" dirty="0" smtClean="0"/>
              <a:t>Perhaps you will recognize these famous people who illustrate successful examples of </a:t>
            </a:r>
            <a:r>
              <a:rPr lang="en-US" baseline="0" dirty="0" smtClean="0"/>
              <a:t>using </a:t>
            </a:r>
            <a:r>
              <a:rPr lang="en-US" baseline="0" dirty="0" smtClean="0"/>
              <a:t>the steps of the engineering design process. </a:t>
            </a:r>
            <a:endParaRPr lang="en-US" dirty="0"/>
          </a:p>
        </p:txBody>
      </p:sp>
      <p:sp>
        <p:nvSpPr>
          <p:cNvPr id="4" name="Slide Number Placeholder 3"/>
          <p:cNvSpPr>
            <a:spLocks noGrp="1"/>
          </p:cNvSpPr>
          <p:nvPr>
            <p:ph type="sldNum" sz="quarter" idx="10"/>
          </p:nvPr>
        </p:nvSpPr>
        <p:spPr/>
        <p:txBody>
          <a:bodyPr/>
          <a:lstStyle/>
          <a:p>
            <a:fld id="{72B87B81-B750-45F6-B6E3-CE0145274E66}" type="slidenum">
              <a:rPr lang="en-US" smtClean="0"/>
              <a:t>15</a:t>
            </a:fld>
            <a:endParaRPr lang="en-US"/>
          </a:p>
        </p:txBody>
      </p:sp>
    </p:spTree>
    <p:extLst>
      <p:ext uri="{BB962C8B-B14F-4D97-AF65-F5344CB8AC3E}">
        <p14:creationId xmlns:p14="http://schemas.microsoft.com/office/powerpoint/2010/main" val="2760084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the engineering design process took people to the moon! </a:t>
            </a:r>
          </a:p>
          <a:p>
            <a:r>
              <a:rPr lang="en-US" baseline="0" dirty="0" smtClean="0"/>
              <a:t>Katherine Johnson kept constraints in mind when she worked on calculations for NASA. </a:t>
            </a:r>
          </a:p>
          <a:p>
            <a:r>
              <a:rPr lang="en-US" baseline="0" dirty="0" smtClean="0"/>
              <a:t>(John Glenn was the first American astronaut to orbit the Earth. This orbit was the mission where Glenn requested </a:t>
            </a:r>
            <a:r>
              <a:rPr lang="en-US" baseline="0" dirty="0" smtClean="0"/>
              <a:t>that Johnson check </a:t>
            </a:r>
            <a:r>
              <a:rPr lang="en-US" baseline="0" dirty="0" smtClean="0"/>
              <a:t>the computer calculations. The mission occurred in 1962.)</a:t>
            </a:r>
          </a:p>
          <a:p>
            <a:r>
              <a:rPr lang="en-US" b="0" baseline="0" dirty="0" smtClean="0"/>
              <a:t>///</a:t>
            </a:r>
          </a:p>
          <a:p>
            <a:r>
              <a:rPr lang="en-US" b="0" baseline="0" dirty="0" smtClean="0"/>
              <a:t>Image source: </a:t>
            </a:r>
          </a:p>
          <a:p>
            <a:r>
              <a:rPr lang="en-US" baseline="0" dirty="0" smtClean="0"/>
              <a:t>(photo of Katherine Johnson) 1966 Adam </a:t>
            </a:r>
            <a:r>
              <a:rPr lang="en-US" baseline="0" dirty="0" err="1" smtClean="0"/>
              <a:t>Cuerden</a:t>
            </a:r>
            <a:r>
              <a:rPr lang="en-US" baseline="0" dirty="0" smtClean="0"/>
              <a:t>, Wikimedia Commons (public domain) https://commons.wikimedia.org/wiki/File:Katherine_Johnson_at_NASA,_in_1966.jpg</a:t>
            </a:r>
          </a:p>
          <a:p>
            <a:r>
              <a:rPr lang="en-US" b="0" dirty="0" smtClean="0"/>
              <a:t>Information resource: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Shetterly</a:t>
            </a:r>
            <a:r>
              <a:rPr lang="en-US" sz="1200" kern="1200" dirty="0" smtClean="0">
                <a:solidFill>
                  <a:schemeClr val="tx1"/>
                </a:solidFill>
                <a:latin typeface="+mn-lt"/>
                <a:ea typeface="+mn-ea"/>
                <a:cs typeface="+mn-cs"/>
              </a:rPr>
              <a:t>, Margot Lee. </a:t>
            </a:r>
            <a:r>
              <a:rPr lang="en-US" sz="1200" dirty="0" smtClean="0"/>
              <a:t>(November 22, 2016) Katherine Johnson Biography. NASA.</a:t>
            </a:r>
            <a:r>
              <a:rPr lang="en-US" sz="1200" baseline="0" dirty="0" smtClean="0"/>
              <a:t> Accessed </a:t>
            </a:r>
            <a:r>
              <a:rPr lang="en-US" sz="1200" dirty="0" smtClean="0"/>
              <a:t>May 21, 2017. https://www.nasa.gov/content/katherine-johnson-biography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2B87B81-B750-45F6-B6E3-CE0145274E66}" type="slidenum">
              <a:rPr lang="en-US" smtClean="0"/>
              <a:t>16</a:t>
            </a:fld>
            <a:endParaRPr lang="en-US"/>
          </a:p>
        </p:txBody>
      </p:sp>
    </p:spTree>
    <p:extLst>
      <p:ext uri="{BB962C8B-B14F-4D97-AF65-F5344CB8AC3E}">
        <p14:creationId xmlns:p14="http://schemas.microsoft.com/office/powerpoint/2010/main" val="1357508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 is harmful to human </a:t>
            </a:r>
            <a:r>
              <a:rPr lang="en-US" dirty="0" smtClean="0"/>
              <a:t>health </a:t>
            </a:r>
            <a:r>
              <a:rPr lang="en-US" dirty="0" smtClean="0"/>
              <a:t>and unfortunately is found in many old pipes that were installed</a:t>
            </a:r>
            <a:r>
              <a:rPr lang="en-US" baseline="0" dirty="0" smtClean="0"/>
              <a:t> before the health effects were really understood. </a:t>
            </a:r>
            <a:r>
              <a:rPr lang="en-US" baseline="0" dirty="0" smtClean="0"/>
              <a:t>Using a different </a:t>
            </a:r>
            <a:r>
              <a:rPr lang="en-US" baseline="0" dirty="0" smtClean="0"/>
              <a:t>water source caused lead from the pipes to leach into people’s tap water. </a:t>
            </a:r>
          </a:p>
          <a:p>
            <a:r>
              <a:rPr lang="en-US" baseline="0" dirty="0" smtClean="0"/>
              <a:t>Notice the many engineering design process steps: identifying the problem, finding criteria and constraints, </a:t>
            </a:r>
            <a:r>
              <a:rPr lang="en-US" baseline="0" dirty="0" smtClean="0"/>
              <a:t>testing </a:t>
            </a:r>
            <a:r>
              <a:rPr lang="en-US" baseline="0" dirty="0" smtClean="0"/>
              <a:t>a </a:t>
            </a:r>
            <a:r>
              <a:rPr lang="en-US" baseline="0" dirty="0" smtClean="0"/>
              <a:t>solution, and revising the solution. </a:t>
            </a:r>
            <a:endParaRPr lang="en-US" baseline="0" dirty="0" smtClean="0"/>
          </a:p>
          <a:p>
            <a:r>
              <a:rPr lang="en-US" baseline="0" dirty="0" smtClean="0"/>
              <a:t>After testing the filter solution, they found that 52% were defective! Did the city choose to optimize this solution? (Answer: No, they chose a different solution: replacing the pipes.)</a:t>
            </a:r>
          </a:p>
          <a:p>
            <a:r>
              <a:rPr lang="en-US" baseline="0" dirty="0" smtClean="0"/>
              <a:t>Why didn’t the city choose to replace the pipes as its initial solution? (Possible answers include: too expensive, </a:t>
            </a:r>
            <a:r>
              <a:rPr lang="en-US" baseline="0" dirty="0" smtClean="0"/>
              <a:t>but later they obtained </a:t>
            </a:r>
            <a:r>
              <a:rPr lang="en-US" baseline="0" dirty="0" smtClean="0"/>
              <a:t>the money to do </a:t>
            </a:r>
            <a:r>
              <a:rPr lang="en-US" baseline="0" dirty="0" smtClean="0"/>
              <a:t>this; </a:t>
            </a:r>
            <a:r>
              <a:rPr lang="en-US" baseline="0" dirty="0" smtClean="0"/>
              <a:t>would be a lot of work, easier to put in </a:t>
            </a:r>
            <a:r>
              <a:rPr lang="en-US" baseline="0" dirty="0" smtClean="0"/>
              <a:t>filters, </a:t>
            </a:r>
            <a:r>
              <a:rPr lang="en-US" baseline="0" dirty="0" smtClean="0"/>
              <a:t>digging up pipes would get in peoples’ way, etc.)</a:t>
            </a:r>
          </a:p>
          <a:p>
            <a:r>
              <a:rPr lang="en-US" b="0" baseline="0" dirty="0" smtClean="0"/>
              <a:t>///</a:t>
            </a:r>
          </a:p>
          <a:p>
            <a:r>
              <a:rPr lang="en-US" b="0" baseline="0" dirty="0" smtClean="0"/>
              <a:t>Image sources: </a:t>
            </a:r>
          </a:p>
          <a:p>
            <a:r>
              <a:rPr lang="en-US" baseline="0" dirty="0" smtClean="0"/>
              <a:t>(photo of Marc Edwards) 2016 House Committee on Oversight and Government Reform, Wikimedia Commons (public domain)</a:t>
            </a:r>
          </a:p>
          <a:p>
            <a:r>
              <a:rPr lang="en-US" baseline="0" dirty="0" smtClean="0"/>
              <a:t>https://commons.wikimedia.org/wiki/File:Marc_Edwards_2016.jpg</a:t>
            </a:r>
          </a:p>
          <a:p>
            <a:r>
              <a:rPr lang="en-US" baseline="0" dirty="0" smtClean="0"/>
              <a:t>(photo of glass vials of clean and dirty water) Alena </a:t>
            </a:r>
            <a:r>
              <a:rPr lang="en-US" baseline="0" dirty="0" err="1" smtClean="0"/>
              <a:t>Brozova</a:t>
            </a:r>
            <a:r>
              <a:rPr lang="en-US" baseline="0" dirty="0" smtClean="0"/>
              <a:t>, </a:t>
            </a:r>
            <a:r>
              <a:rPr lang="en-US" baseline="0" dirty="0" err="1" smtClean="0"/>
              <a:t>Dreamstime</a:t>
            </a:r>
            <a:r>
              <a:rPr lang="en-US" baseline="0" dirty="0" smtClean="0"/>
              <a:t> (royalty free stock image) </a:t>
            </a:r>
            <a:r>
              <a:rPr lang="en-US" sz="1200" dirty="0" smtClean="0"/>
              <a:t>https://www.dreamstime.com/stock-images-carafe-clean-dirty-water-image7737604</a:t>
            </a:r>
          </a:p>
          <a:p>
            <a:r>
              <a:rPr lang="en-US" sz="1200" b="0" dirty="0" smtClean="0"/>
              <a:t>Information resources: </a:t>
            </a:r>
          </a:p>
          <a:p>
            <a:pPr marL="0" indent="0">
              <a:buNone/>
            </a:pPr>
            <a:r>
              <a:rPr lang="en-US" sz="1100" b="0" dirty="0" smtClean="0"/>
              <a:t>Adams, M., &amp; </a:t>
            </a:r>
            <a:r>
              <a:rPr lang="en-US" sz="1100" b="0" dirty="0" err="1" smtClean="0"/>
              <a:t>Tuel</a:t>
            </a:r>
            <a:r>
              <a:rPr lang="en-US" sz="1100" b="0" dirty="0" smtClean="0"/>
              <a:t>, J. (2016) Fighting for Flint. Accessed May 23, 2017. </a:t>
            </a:r>
            <a:r>
              <a:rPr lang="en-US" sz="1100" b="0" dirty="0" smtClean="0">
                <a:hlinkClick r:id="rId3"/>
              </a:rPr>
              <a:t>http://www.vtmag.vt.edu/spring16/fighting-for-flint.html</a:t>
            </a:r>
            <a:endParaRPr lang="en-US" sz="1100" b="0" dirty="0" smtClean="0"/>
          </a:p>
          <a:p>
            <a:pPr marL="0" indent="0">
              <a:buNone/>
            </a:pPr>
            <a:r>
              <a:rPr lang="en-US" sz="1400" b="0" dirty="0" smtClean="0"/>
              <a:t>Flint Water Crisis Fast Facts. (April 10, 2017) May 23, 2017. </a:t>
            </a:r>
            <a:r>
              <a:rPr lang="en-US" sz="1400" b="0" dirty="0" smtClean="0">
                <a:hlinkClick r:id="rId4"/>
              </a:rPr>
              <a:t>http://www.cnn.com/2016/03/04/us/flint-water-crisis-	fast-facts/index.html</a:t>
            </a:r>
            <a:endParaRPr lang="en-US" sz="1400" b="0" dirty="0" smtClean="0"/>
          </a:p>
          <a:p>
            <a:pPr marL="0" indent="0">
              <a:buNone/>
            </a:pPr>
            <a:r>
              <a:rPr lang="en-US" sz="1200" b="0" dirty="0" smtClean="0"/>
              <a:t>Lurie, J. (January 21, 2016) Meet the mom who helped expose Flint's toxic water nightmare. May 23, 2017.</a:t>
            </a:r>
            <a:r>
              <a:rPr lang="en-US" sz="1200" b="0" baseline="0" dirty="0" smtClean="0"/>
              <a:t> h</a:t>
            </a:r>
            <a:r>
              <a:rPr lang="en-US" sz="1200" b="0" dirty="0" smtClean="0"/>
              <a:t>ttp://www.motherjones.com/politics/2016/01/mother-exposed-flint-lead-contamination-water-crisis</a:t>
            </a:r>
            <a:endParaRPr lang="en-US" dirty="0"/>
          </a:p>
        </p:txBody>
      </p:sp>
      <p:sp>
        <p:nvSpPr>
          <p:cNvPr id="4" name="Slide Number Placeholder 3"/>
          <p:cNvSpPr>
            <a:spLocks noGrp="1"/>
          </p:cNvSpPr>
          <p:nvPr>
            <p:ph type="sldNum" sz="quarter" idx="10"/>
          </p:nvPr>
        </p:nvSpPr>
        <p:spPr/>
        <p:txBody>
          <a:bodyPr/>
          <a:lstStyle/>
          <a:p>
            <a:fld id="{72B87B81-B750-45F6-B6E3-CE0145274E66}" type="slidenum">
              <a:rPr lang="en-US" smtClean="0"/>
              <a:t>17</a:t>
            </a:fld>
            <a:endParaRPr lang="en-US"/>
          </a:p>
        </p:txBody>
      </p:sp>
    </p:spTree>
    <p:extLst>
      <p:ext uri="{BB962C8B-B14F-4D97-AF65-F5344CB8AC3E}">
        <p14:creationId xmlns:p14="http://schemas.microsoft.com/office/powerpoint/2010/main" val="65670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through the slide or let students</a:t>
            </a:r>
            <a:r>
              <a:rPr lang="en-US" baseline="0" dirty="0" smtClean="0"/>
              <a:t> read on their own. Lead students in discussion of the following questions.)</a:t>
            </a:r>
          </a:p>
          <a:p>
            <a:r>
              <a:rPr lang="en-US" baseline="0" dirty="0" smtClean="0"/>
              <a:t>Can you identify the problem? What was it? (Answer: Microphones weren’t sensitive enough.)</a:t>
            </a:r>
          </a:p>
          <a:p>
            <a:r>
              <a:rPr lang="en-US" baseline="0" dirty="0" smtClean="0"/>
              <a:t>What is a constraint of the project? (Answer: The microphones needed to be small enough to fit into a telephone.)</a:t>
            </a:r>
          </a:p>
          <a:p>
            <a:r>
              <a:rPr lang="en-US" baseline="0" dirty="0" smtClean="0"/>
              <a:t>What solution did James West and his partner </a:t>
            </a:r>
            <a:r>
              <a:rPr lang="en-US" sz="1200" b="0" i="0" kern="1200" dirty="0" smtClean="0">
                <a:solidFill>
                  <a:schemeClr val="tx1"/>
                </a:solidFill>
                <a:effectLst/>
                <a:latin typeface="+mn-lt"/>
                <a:ea typeface="+mn-ea"/>
                <a:cs typeface="+mn-cs"/>
              </a:rPr>
              <a:t>Gerhard </a:t>
            </a:r>
            <a:r>
              <a:rPr lang="en-US" sz="1200" b="0" i="0" kern="1200" dirty="0" err="1" smtClean="0">
                <a:solidFill>
                  <a:schemeClr val="tx1"/>
                </a:solidFill>
                <a:effectLst/>
                <a:latin typeface="+mn-lt"/>
                <a:ea typeface="+mn-ea"/>
                <a:cs typeface="+mn-cs"/>
              </a:rPr>
              <a:t>Sessler</a:t>
            </a:r>
            <a:r>
              <a:rPr lang="en-US" baseline="0" dirty="0" smtClean="0"/>
              <a:t> develop? (Answer: The foil-electret </a:t>
            </a:r>
            <a:r>
              <a:rPr lang="en-US" baseline="0" dirty="0" smtClean="0"/>
              <a:t>microphone.)</a:t>
            </a:r>
            <a:endParaRPr lang="en-US" baseline="0" dirty="0" smtClean="0"/>
          </a:p>
          <a:p>
            <a:r>
              <a:rPr lang="en-US" baseline="0" dirty="0" smtClean="0"/>
              <a:t>Many microphones today are based on West and </a:t>
            </a:r>
            <a:r>
              <a:rPr lang="en-US" baseline="0" dirty="0" err="1" smtClean="0"/>
              <a:t>Sessler’s</a:t>
            </a:r>
            <a:r>
              <a:rPr lang="en-US" baseline="0" dirty="0" smtClean="0"/>
              <a:t> original design. They are used in devices like telephones, baby monitors and hearing aids. </a:t>
            </a:r>
          </a:p>
          <a:p>
            <a:r>
              <a:rPr lang="en-US" b="0" baseline="0" dirty="0" smtClean="0"/>
              <a:t>///</a:t>
            </a:r>
          </a:p>
          <a:p>
            <a:r>
              <a:rPr lang="en-US" b="0" baseline="0" dirty="0" smtClean="0"/>
              <a:t>Image source: </a:t>
            </a:r>
          </a:p>
          <a:p>
            <a:r>
              <a:rPr lang="en-US" baseline="0" dirty="0" smtClean="0"/>
              <a:t>(Photo of James West) 2011, Nanoman657, Wikimedia Commons CC BY-SA 3.0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https://en.wikipedia.org/wiki/James_Edward_Maceo_West#/media/File:James_West.JPG</a:t>
            </a:r>
          </a:p>
          <a:p>
            <a:r>
              <a:rPr lang="en-US" b="0" baseline="0" dirty="0" smtClean="0"/>
              <a:t>Information resource: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Abdul-Jabbar, K., Obstfeld, R., Boos, B., &amp; Ford, A. </a:t>
            </a:r>
            <a:r>
              <a:rPr lang="en-US" sz="1200" b="0" i="1" dirty="0" smtClean="0"/>
              <a:t>What color is my world?: The lost history of African-American inventors</a:t>
            </a:r>
            <a:r>
              <a:rPr lang="en-US" sz="1200" b="0" dirty="0" smtClean="0"/>
              <a:t>. Somerville, MA: Candlewick Press,</a:t>
            </a:r>
            <a:r>
              <a:rPr lang="en-US" sz="1200" b="0" baseline="0" dirty="0" smtClean="0"/>
              <a:t> 2013</a:t>
            </a:r>
            <a:r>
              <a:rPr lang="en-US" sz="1200" b="0"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72B87B81-B750-45F6-B6E3-CE0145274E66}" type="slidenum">
              <a:rPr lang="en-US" smtClean="0"/>
              <a:t>18</a:t>
            </a:fld>
            <a:endParaRPr lang="en-US"/>
          </a:p>
        </p:txBody>
      </p:sp>
    </p:spTree>
    <p:extLst>
      <p:ext uri="{BB962C8B-B14F-4D97-AF65-F5344CB8AC3E}">
        <p14:creationId xmlns:p14="http://schemas.microsoft.com/office/powerpoint/2010/main" val="2888442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Anyone can be an engineer and</a:t>
            </a:r>
            <a:r>
              <a:rPr lang="en-US" baseline="0" dirty="0" smtClean="0"/>
              <a:t> develop solutions to problems. </a:t>
            </a:r>
          </a:p>
          <a:p>
            <a:r>
              <a:rPr lang="en-US" baseline="0" dirty="0" smtClean="0"/>
              <a:t>Jorge Odon thought of his solution during a dream! </a:t>
            </a:r>
          </a:p>
          <a:p>
            <a:r>
              <a:rPr lang="en-US" baseline="0" dirty="0" smtClean="0"/>
              <a:t>As you’ve seen, the engineering design process has been used by engineers to develop solutions to many real-world problems. </a:t>
            </a:r>
          </a:p>
          <a:p>
            <a:r>
              <a:rPr lang="en-US" b="0" baseline="0" dirty="0" smtClean="0"/>
              <a:t>///</a:t>
            </a:r>
          </a:p>
          <a:p>
            <a:r>
              <a:rPr lang="en-US" b="0" baseline="0" dirty="0" smtClean="0"/>
              <a:t>Information resource: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McNeil, Donald G. , Jr. (November 13, 2013) </a:t>
            </a:r>
            <a:r>
              <a:rPr lang="en-US" sz="1200" b="0" i="1" dirty="0" smtClean="0"/>
              <a:t>Car Mechanic Dreams Up a Tool to Ease Births</a:t>
            </a:r>
            <a:r>
              <a:rPr lang="en-US" sz="1200" b="0" dirty="0" smtClean="0"/>
              <a:t>. May 23, 2017. http://</a:t>
            </a:r>
            <a:r>
              <a:rPr lang="en-US" sz="1200" b="0" dirty="0" smtClean="0"/>
              <a:t>www.nytimes.com/2013/11/14/health/new-tool-to-ease-difficult-births-a-plastic-bag.html</a:t>
            </a:r>
            <a:endParaRPr lang="en-US" dirty="0"/>
          </a:p>
        </p:txBody>
      </p:sp>
      <p:sp>
        <p:nvSpPr>
          <p:cNvPr id="4" name="Slide Number Placeholder 3"/>
          <p:cNvSpPr>
            <a:spLocks noGrp="1"/>
          </p:cNvSpPr>
          <p:nvPr>
            <p:ph type="sldNum" sz="quarter" idx="10"/>
          </p:nvPr>
        </p:nvSpPr>
        <p:spPr/>
        <p:txBody>
          <a:bodyPr/>
          <a:lstStyle/>
          <a:p>
            <a:fld id="{72B87B81-B750-45F6-B6E3-CE0145274E66}" type="slidenum">
              <a:rPr lang="en-US" smtClean="0"/>
              <a:t>19</a:t>
            </a:fld>
            <a:endParaRPr lang="en-US"/>
          </a:p>
        </p:txBody>
      </p:sp>
    </p:spTree>
    <p:extLst>
      <p:ext uri="{BB962C8B-B14F-4D97-AF65-F5344CB8AC3E}">
        <p14:creationId xmlns:p14="http://schemas.microsoft.com/office/powerpoint/2010/main" val="1729975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Engineers</a:t>
            </a:r>
            <a:r>
              <a:rPr lang="en-US" baseline="0" dirty="0" smtClean="0"/>
              <a:t> usually go through the steps in the order listed, but sometimes they go out of order. That’s why you usually see the engineering design process in a circular shape (see next slide).</a:t>
            </a:r>
            <a:endParaRPr lang="en-US" dirty="0"/>
          </a:p>
        </p:txBody>
      </p:sp>
      <p:sp>
        <p:nvSpPr>
          <p:cNvPr id="4" name="Slide Number Placeholder 3"/>
          <p:cNvSpPr>
            <a:spLocks noGrp="1"/>
          </p:cNvSpPr>
          <p:nvPr>
            <p:ph type="sldNum" sz="quarter" idx="10"/>
          </p:nvPr>
        </p:nvSpPr>
        <p:spPr/>
        <p:txBody>
          <a:bodyPr/>
          <a:lstStyle/>
          <a:p>
            <a:fld id="{72B87B81-B750-45F6-B6E3-CE0145274E66}" type="slidenum">
              <a:rPr lang="en-US" smtClean="0"/>
              <a:t>2</a:t>
            </a:fld>
            <a:endParaRPr lang="en-US"/>
          </a:p>
        </p:txBody>
      </p:sp>
    </p:spTree>
    <p:extLst>
      <p:ext uri="{BB962C8B-B14F-4D97-AF65-F5344CB8AC3E}">
        <p14:creationId xmlns:p14="http://schemas.microsoft.com/office/powerpoint/2010/main" val="4061294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Engineers </a:t>
            </a:r>
            <a:r>
              <a:rPr lang="en-US" dirty="0" smtClean="0"/>
              <a:t>might start </a:t>
            </a:r>
            <a:r>
              <a:rPr lang="en-US" dirty="0" smtClean="0"/>
              <a:t>anywhere on the process,</a:t>
            </a:r>
            <a:r>
              <a:rPr lang="en-US" baseline="0" dirty="0" smtClean="0"/>
              <a:t> and then go to any other step. </a:t>
            </a:r>
          </a:p>
          <a:p>
            <a:r>
              <a:rPr lang="en-US" baseline="0" dirty="0" smtClean="0"/>
              <a:t>They often backtrack to ensure their solutions solve the given problem; for example, after optimizing solutions they might go back to defining the problem before communicating their solutions. </a:t>
            </a:r>
            <a:endParaRPr lang="en-US" dirty="0"/>
          </a:p>
        </p:txBody>
      </p:sp>
      <p:sp>
        <p:nvSpPr>
          <p:cNvPr id="4" name="Slide Number Placeholder 3"/>
          <p:cNvSpPr>
            <a:spLocks noGrp="1"/>
          </p:cNvSpPr>
          <p:nvPr>
            <p:ph type="sldNum" sz="quarter" idx="10"/>
          </p:nvPr>
        </p:nvSpPr>
        <p:spPr/>
        <p:txBody>
          <a:bodyPr/>
          <a:lstStyle/>
          <a:p>
            <a:fld id="{72B87B81-B750-45F6-B6E3-CE0145274E66}" type="slidenum">
              <a:rPr lang="en-US" smtClean="0"/>
              <a:t>3</a:t>
            </a:fld>
            <a:endParaRPr lang="en-US"/>
          </a:p>
        </p:txBody>
      </p:sp>
    </p:spTree>
    <p:extLst>
      <p:ext uri="{BB962C8B-B14F-4D97-AF65-F5344CB8AC3E}">
        <p14:creationId xmlns:p14="http://schemas.microsoft.com/office/powerpoint/2010/main" val="3627816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Engineers typically start</a:t>
            </a:r>
            <a:r>
              <a:rPr lang="en-US" baseline="0" dirty="0" smtClean="0"/>
              <a:t> by identifying and defining the problem. </a:t>
            </a:r>
          </a:p>
          <a:p>
            <a:r>
              <a:rPr lang="en-US" baseline="0" dirty="0" smtClean="0"/>
              <a:t>While doing this, they also identify criteria and constraints. </a:t>
            </a:r>
          </a:p>
          <a:p>
            <a:r>
              <a:rPr lang="en-US" baseline="0" dirty="0" smtClean="0"/>
              <a:t>Engineering solutions must meet all criteria and fall within all constraints. </a:t>
            </a:r>
            <a:endParaRPr lang="en-US" dirty="0"/>
          </a:p>
        </p:txBody>
      </p:sp>
      <p:sp>
        <p:nvSpPr>
          <p:cNvPr id="4" name="Slide Number Placeholder 3"/>
          <p:cNvSpPr>
            <a:spLocks noGrp="1"/>
          </p:cNvSpPr>
          <p:nvPr>
            <p:ph type="sldNum" sz="quarter" idx="10"/>
          </p:nvPr>
        </p:nvSpPr>
        <p:spPr/>
        <p:txBody>
          <a:bodyPr/>
          <a:lstStyle/>
          <a:p>
            <a:fld id="{72B87B81-B750-45F6-B6E3-CE0145274E66}" type="slidenum">
              <a:rPr lang="en-US" smtClean="0"/>
              <a:t>4</a:t>
            </a:fld>
            <a:endParaRPr lang="en-US"/>
          </a:p>
        </p:txBody>
      </p:sp>
    </p:spTree>
    <p:extLst>
      <p:ext uri="{BB962C8B-B14F-4D97-AF65-F5344CB8AC3E}">
        <p14:creationId xmlns:p14="http://schemas.microsoft.com/office/powerpoint/2010/main" val="1428060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an example as we go through the engineering design</a:t>
            </a:r>
            <a:r>
              <a:rPr lang="en-US" baseline="0" dirty="0" smtClean="0"/>
              <a:t> process. </a:t>
            </a:r>
            <a:endParaRPr lang="en-US" dirty="0"/>
          </a:p>
        </p:txBody>
      </p:sp>
      <p:sp>
        <p:nvSpPr>
          <p:cNvPr id="4" name="Slide Number Placeholder 3"/>
          <p:cNvSpPr>
            <a:spLocks noGrp="1"/>
          </p:cNvSpPr>
          <p:nvPr>
            <p:ph type="sldNum" sz="quarter" idx="10"/>
          </p:nvPr>
        </p:nvSpPr>
        <p:spPr/>
        <p:txBody>
          <a:bodyPr/>
          <a:lstStyle/>
          <a:p>
            <a:fld id="{72B87B81-B750-45F6-B6E3-CE0145274E66}" type="slidenum">
              <a:rPr lang="en-US" smtClean="0"/>
              <a:t>5</a:t>
            </a:fld>
            <a:endParaRPr lang="en-US"/>
          </a:p>
        </p:txBody>
      </p:sp>
    </p:spTree>
    <p:extLst>
      <p:ext uri="{BB962C8B-B14F-4D97-AF65-F5344CB8AC3E}">
        <p14:creationId xmlns:p14="http://schemas.microsoft.com/office/powerpoint/2010/main" val="363439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the students have identified the problem,</a:t>
            </a:r>
            <a:r>
              <a:rPr lang="en-US" baseline="0" dirty="0" smtClean="0"/>
              <a:t> they must define the problem and identify the criteria and constraints for their solutions. </a:t>
            </a:r>
          </a:p>
          <a:p>
            <a:r>
              <a:rPr lang="en-US" baseline="0" dirty="0" smtClean="0"/>
              <a:t>Note that the students talked with Mrs. Anderson about the problem when developing their list of criteria and constraints. Engineers talk with their clients and experts when developing new roads, medical equipment, and even rockets. Communication is important in engineering. </a:t>
            </a:r>
          </a:p>
          <a:p>
            <a:r>
              <a:rPr lang="en-US" baseline="0" dirty="0" smtClean="0"/>
              <a:t>///</a:t>
            </a:r>
          </a:p>
          <a:p>
            <a:r>
              <a:rPr lang="en-US" dirty="0" smtClean="0"/>
              <a:t>Image source (photo</a:t>
            </a:r>
            <a:r>
              <a:rPr lang="en-US" baseline="0" dirty="0" smtClean="0"/>
              <a:t> of a teacher’s desk) </a:t>
            </a:r>
            <a:r>
              <a:rPr lang="en-US" sz="1200" kern="1200" dirty="0" smtClean="0">
                <a:solidFill>
                  <a:schemeClr val="tx1"/>
                </a:solidFill>
                <a:effectLst/>
                <a:latin typeface="+mn-lt"/>
                <a:ea typeface="+mn-ea"/>
                <a:cs typeface="+mn-cs"/>
              </a:rPr>
              <a:t>2016 Christina M. </a:t>
            </a:r>
            <a:r>
              <a:rPr lang="en-US" sz="1200" kern="1200" dirty="0" err="1" smtClean="0">
                <a:solidFill>
                  <a:schemeClr val="tx1"/>
                </a:solidFill>
                <a:effectLst/>
                <a:latin typeface="+mn-lt"/>
                <a:ea typeface="+mn-ea"/>
                <a:cs typeface="+mn-cs"/>
              </a:rPr>
              <a:t>Sias</a:t>
            </a:r>
            <a:r>
              <a:rPr lang="en-US" sz="1200" kern="1200" dirty="0" smtClean="0">
                <a:solidFill>
                  <a:schemeClr val="tx1"/>
                </a:solidFill>
                <a:effectLst/>
                <a:latin typeface="+mn-lt"/>
                <a:ea typeface="+mn-ea"/>
                <a:cs typeface="+mn-cs"/>
              </a:rPr>
              <a:t>, Utah State University</a:t>
            </a:r>
            <a:endParaRPr lang="en-US" dirty="0"/>
          </a:p>
        </p:txBody>
      </p:sp>
      <p:sp>
        <p:nvSpPr>
          <p:cNvPr id="4" name="Slide Number Placeholder 3"/>
          <p:cNvSpPr>
            <a:spLocks noGrp="1"/>
          </p:cNvSpPr>
          <p:nvPr>
            <p:ph type="sldNum" sz="quarter" idx="10"/>
          </p:nvPr>
        </p:nvSpPr>
        <p:spPr/>
        <p:txBody>
          <a:bodyPr/>
          <a:lstStyle/>
          <a:p>
            <a:fld id="{72B87B81-B750-45F6-B6E3-CE0145274E66}" type="slidenum">
              <a:rPr lang="en-US" smtClean="0"/>
              <a:t>6</a:t>
            </a:fld>
            <a:endParaRPr lang="en-US"/>
          </a:p>
        </p:txBody>
      </p:sp>
    </p:spTree>
    <p:extLst>
      <p:ext uri="{BB962C8B-B14F-4D97-AF65-F5344CB8AC3E}">
        <p14:creationId xmlns:p14="http://schemas.microsoft.com/office/powerpoint/2010/main" val="218351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step</a:t>
            </a:r>
            <a:r>
              <a:rPr lang="en-US" baseline="0" dirty="0" smtClean="0"/>
              <a:t> in the engineering design process is to develop and evaluate ideas. Engineers come up with many ideas that could be solutions to </a:t>
            </a:r>
            <a:r>
              <a:rPr lang="en-US" baseline="0" dirty="0" smtClean="0"/>
              <a:t>the problem/challenge. </a:t>
            </a:r>
            <a:r>
              <a:rPr lang="en-US" baseline="0" dirty="0" smtClean="0"/>
              <a:t>At this stage, no idea is too crazy! </a:t>
            </a:r>
          </a:p>
          <a:p>
            <a:r>
              <a:rPr lang="en-US" baseline="0" dirty="0" smtClean="0"/>
              <a:t>In the evaluate ideas step, engineers consider the pros and cons of the possible solutions, and check to see if the solutions meet all the criteria and abide by all the constraints. For example, designing an underpass for students to walk safely under a road on their way to school would solve the problem of “students have trouble crossing the road due to too many cars,” but it would be very expensive and take a long time to build. Another idea, “to install a traffic light,” would solve </a:t>
            </a:r>
            <a:r>
              <a:rPr lang="en-US" baseline="0" dirty="0" smtClean="0"/>
              <a:t>the </a:t>
            </a:r>
            <a:r>
              <a:rPr lang="en-US" baseline="0" dirty="0" smtClean="0"/>
              <a:t>problem and stay within the budget. </a:t>
            </a:r>
            <a:endParaRPr lang="en-US" dirty="0"/>
          </a:p>
        </p:txBody>
      </p:sp>
      <p:sp>
        <p:nvSpPr>
          <p:cNvPr id="4" name="Slide Number Placeholder 3"/>
          <p:cNvSpPr>
            <a:spLocks noGrp="1"/>
          </p:cNvSpPr>
          <p:nvPr>
            <p:ph type="sldNum" sz="quarter" idx="10"/>
          </p:nvPr>
        </p:nvSpPr>
        <p:spPr/>
        <p:txBody>
          <a:bodyPr/>
          <a:lstStyle/>
          <a:p>
            <a:fld id="{72B87B81-B750-45F6-B6E3-CE0145274E66}" type="slidenum">
              <a:rPr lang="en-US" smtClean="0"/>
              <a:t>7</a:t>
            </a:fld>
            <a:endParaRPr lang="en-US"/>
          </a:p>
        </p:txBody>
      </p:sp>
    </p:spTree>
    <p:extLst>
      <p:ext uri="{BB962C8B-B14F-4D97-AF65-F5344CB8AC3E}">
        <p14:creationId xmlns:p14="http://schemas.microsoft.com/office/powerpoint/2010/main" val="2430065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students</a:t>
            </a:r>
            <a:r>
              <a:rPr lang="en-US" baseline="0" dirty="0" smtClean="0"/>
              <a:t> discuss possible solutions other than the ones listed in their groups.</a:t>
            </a:r>
          </a:p>
          <a:p>
            <a:r>
              <a:rPr lang="en-US" baseline="0" dirty="0" smtClean="0"/>
              <a:t>Then have each group share its ideas.)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2B87B81-B750-45F6-B6E3-CE0145274E66}" type="slidenum">
              <a:rPr lang="en-US" smtClean="0"/>
              <a:t>8</a:t>
            </a:fld>
            <a:endParaRPr lang="en-US"/>
          </a:p>
        </p:txBody>
      </p:sp>
    </p:spTree>
    <p:extLst>
      <p:ext uri="{BB962C8B-B14F-4D97-AF65-F5344CB8AC3E}">
        <p14:creationId xmlns:p14="http://schemas.microsoft.com/office/powerpoint/2010/main" val="1739022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Mrs.</a:t>
            </a:r>
            <a:r>
              <a:rPr lang="en-US" baseline="0" dirty="0" smtClean="0"/>
              <a:t> Anderson’s students evaluate their ideas and think about the criteria and constraints. </a:t>
            </a:r>
            <a:endParaRPr lang="en-US" dirty="0"/>
          </a:p>
        </p:txBody>
      </p:sp>
      <p:sp>
        <p:nvSpPr>
          <p:cNvPr id="4" name="Slide Number Placeholder 3"/>
          <p:cNvSpPr>
            <a:spLocks noGrp="1"/>
          </p:cNvSpPr>
          <p:nvPr>
            <p:ph type="sldNum" sz="quarter" idx="10"/>
          </p:nvPr>
        </p:nvSpPr>
        <p:spPr/>
        <p:txBody>
          <a:bodyPr/>
          <a:lstStyle/>
          <a:p>
            <a:fld id="{72B87B81-B750-45F6-B6E3-CE0145274E66}" type="slidenum">
              <a:rPr lang="en-US" smtClean="0"/>
              <a:t>9</a:t>
            </a:fld>
            <a:endParaRPr lang="en-US"/>
          </a:p>
        </p:txBody>
      </p:sp>
    </p:spTree>
    <p:extLst>
      <p:ext uri="{BB962C8B-B14F-4D97-AF65-F5344CB8AC3E}">
        <p14:creationId xmlns:p14="http://schemas.microsoft.com/office/powerpoint/2010/main" val="914222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962399" y="4385732"/>
            <a:ext cx="7197726" cy="1405467"/>
          </a:xfrm>
        </p:spPr>
        <p:txBody>
          <a:bodyPr anchor="t">
            <a:normAutofit/>
          </a:bodyPr>
          <a:lstStyle>
            <a:lvl1pPr marL="0" indent="0" algn="r">
              <a:buNone/>
              <a:defRPr sz="1800" cap="none">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D89341E5-D9BC-8B44-AD68-38C1E77218C6}" type="datetimeFigureOut">
              <a:rPr lang="en-US" smtClean="0"/>
              <a:t>9/7/2017</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24239014-B6EA-7D48-86C4-9C4A3284660C}" type="slidenum">
              <a:rPr lang="en-US" smtClean="0"/>
              <a:t>‹#›</a:t>
            </a:fld>
            <a:endParaRPr lang="en-US"/>
          </a:p>
        </p:txBody>
      </p:sp>
    </p:spTree>
    <p:extLst>
      <p:ext uri="{BB962C8B-B14F-4D97-AF65-F5344CB8AC3E}">
        <p14:creationId xmlns:p14="http://schemas.microsoft.com/office/powerpoint/2010/main" val="177229864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9341E5-D9BC-8B44-AD68-38C1E77218C6}" type="datetimeFigureOut">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39014-B6EA-7D48-86C4-9C4A3284660C}" type="slidenum">
              <a:rPr lang="en-US" smtClean="0"/>
              <a:t>‹#›</a:t>
            </a:fld>
            <a:endParaRPr lang="en-US"/>
          </a:p>
        </p:txBody>
      </p:sp>
    </p:spTree>
    <p:extLst>
      <p:ext uri="{BB962C8B-B14F-4D97-AF65-F5344CB8AC3E}">
        <p14:creationId xmlns:p14="http://schemas.microsoft.com/office/powerpoint/2010/main" val="556209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9341E5-D9BC-8B44-AD68-38C1E77218C6}"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39014-B6EA-7D48-86C4-9C4A3284660C}" type="slidenum">
              <a:rPr lang="en-US" smtClean="0"/>
              <a:t>‹#›</a:t>
            </a:fld>
            <a:endParaRPr lang="en-US"/>
          </a:p>
        </p:txBody>
      </p:sp>
    </p:spTree>
    <p:extLst>
      <p:ext uri="{BB962C8B-B14F-4D97-AF65-F5344CB8AC3E}">
        <p14:creationId xmlns:p14="http://schemas.microsoft.com/office/powerpoint/2010/main" val="209742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9341E5-D9BC-8B44-AD68-38C1E77218C6}"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39014-B6EA-7D48-86C4-9C4A3284660C}" type="slidenum">
              <a:rPr lang="en-US" smtClean="0"/>
              <a:t>‹#›</a:t>
            </a:fld>
            <a:endParaRPr lang="en-US"/>
          </a:p>
        </p:txBody>
      </p:sp>
    </p:spTree>
    <p:extLst>
      <p:ext uri="{BB962C8B-B14F-4D97-AF65-F5344CB8AC3E}">
        <p14:creationId xmlns:p14="http://schemas.microsoft.com/office/powerpoint/2010/main" val="1123045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9341E5-D9BC-8B44-AD68-38C1E77218C6}"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39014-B6EA-7D48-86C4-9C4A3284660C}" type="slidenum">
              <a:rPr lang="en-US" smtClean="0"/>
              <a:t>‹#›</a:t>
            </a:fld>
            <a:endParaRPr lang="en-US"/>
          </a:p>
        </p:txBody>
      </p:sp>
    </p:spTree>
    <p:extLst>
      <p:ext uri="{BB962C8B-B14F-4D97-AF65-F5344CB8AC3E}">
        <p14:creationId xmlns:p14="http://schemas.microsoft.com/office/powerpoint/2010/main" val="790314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9341E5-D9BC-8B44-AD68-38C1E77218C6}"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39014-B6EA-7D48-86C4-9C4A3284660C}" type="slidenum">
              <a:rPr lang="en-US" smtClean="0"/>
              <a:t>‹#›</a:t>
            </a:fld>
            <a:endParaRPr lang="en-US"/>
          </a:p>
        </p:txBody>
      </p:sp>
    </p:spTree>
    <p:extLst>
      <p:ext uri="{BB962C8B-B14F-4D97-AF65-F5344CB8AC3E}">
        <p14:creationId xmlns:p14="http://schemas.microsoft.com/office/powerpoint/2010/main" val="633444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9341E5-D9BC-8B44-AD68-38C1E77218C6}"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39014-B6EA-7D48-86C4-9C4A3284660C}" type="slidenum">
              <a:rPr lang="en-US" smtClean="0"/>
              <a:t>‹#›</a:t>
            </a:fld>
            <a:endParaRPr lang="en-US"/>
          </a:p>
        </p:txBody>
      </p:sp>
    </p:spTree>
    <p:extLst>
      <p:ext uri="{BB962C8B-B14F-4D97-AF65-F5344CB8AC3E}">
        <p14:creationId xmlns:p14="http://schemas.microsoft.com/office/powerpoint/2010/main" val="1231508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9341E5-D9BC-8B44-AD68-38C1E77218C6}"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39014-B6EA-7D48-86C4-9C4A3284660C}"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519633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9341E5-D9BC-8B44-AD68-38C1E77218C6}"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39014-B6EA-7D48-86C4-9C4A3284660C}" type="slidenum">
              <a:rPr lang="en-US" smtClean="0"/>
              <a:t>‹#›</a:t>
            </a:fld>
            <a:endParaRPr lang="en-US"/>
          </a:p>
        </p:txBody>
      </p:sp>
    </p:spTree>
    <p:extLst>
      <p:ext uri="{BB962C8B-B14F-4D97-AF65-F5344CB8AC3E}">
        <p14:creationId xmlns:p14="http://schemas.microsoft.com/office/powerpoint/2010/main" val="1814078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9341E5-D9BC-8B44-AD68-38C1E77218C6}"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39014-B6EA-7D48-86C4-9C4A3284660C}" type="slidenum">
              <a:rPr lang="en-US" smtClean="0"/>
              <a:t>‹#›</a:t>
            </a:fld>
            <a:endParaRPr lang="en-US"/>
          </a:p>
        </p:txBody>
      </p:sp>
    </p:spTree>
    <p:extLst>
      <p:ext uri="{BB962C8B-B14F-4D97-AF65-F5344CB8AC3E}">
        <p14:creationId xmlns:p14="http://schemas.microsoft.com/office/powerpoint/2010/main" val="1425109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0" y="3308581"/>
            <a:ext cx="10131427" cy="1468800"/>
          </a:xfrm>
        </p:spPr>
        <p:txBody>
          <a:bodyPr anchor="b">
            <a:normAutofit/>
          </a:bodyPr>
          <a:lstStyle>
            <a:lvl1pPr algn="l">
              <a:defRPr sz="60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9341E5-D9BC-8B44-AD68-38C1E77218C6}"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39014-B6EA-7D48-86C4-9C4A3284660C}" type="slidenum">
              <a:rPr lang="en-US" smtClean="0"/>
              <a:t>‹#›</a:t>
            </a:fld>
            <a:endParaRPr lang="en-US"/>
          </a:p>
        </p:txBody>
      </p:sp>
    </p:spTree>
    <p:extLst>
      <p:ext uri="{BB962C8B-B14F-4D97-AF65-F5344CB8AC3E}">
        <p14:creationId xmlns:p14="http://schemas.microsoft.com/office/powerpoint/2010/main" val="92203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9341E5-D9BC-8B44-AD68-38C1E77218C6}" type="datetimeFigureOut">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39014-B6EA-7D48-86C4-9C4A3284660C}" type="slidenum">
              <a:rPr lang="en-US" smtClean="0"/>
              <a:t>‹#›</a:t>
            </a:fld>
            <a:endParaRPr lang="en-US"/>
          </a:p>
        </p:txBody>
      </p:sp>
    </p:spTree>
    <p:extLst>
      <p:ext uri="{BB962C8B-B14F-4D97-AF65-F5344CB8AC3E}">
        <p14:creationId xmlns:p14="http://schemas.microsoft.com/office/powerpoint/2010/main" val="364718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9341E5-D9BC-8B44-AD68-38C1E77218C6}" type="datetimeFigureOut">
              <a:rPr lang="en-US" smtClean="0"/>
              <a:t>9/7/2017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239014-B6EA-7D48-86C4-9C4A3284660C}" type="slidenum">
              <a:rPr lang="en-US" smtClean="0"/>
              <a:t>‹#›</a:t>
            </a:fld>
            <a:endParaRPr lang="en-US"/>
          </a:p>
        </p:txBody>
      </p:sp>
    </p:spTree>
    <p:extLst>
      <p:ext uri="{BB962C8B-B14F-4D97-AF65-F5344CB8AC3E}">
        <p14:creationId xmlns:p14="http://schemas.microsoft.com/office/powerpoint/2010/main" val="901299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9341E5-D9BC-8B44-AD68-38C1E77218C6}" type="datetimeFigureOut">
              <a:rPr lang="en-US" smtClean="0"/>
              <a:t>9/7/2017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239014-B6EA-7D48-86C4-9C4A3284660C}" type="slidenum">
              <a:rPr lang="en-US" smtClean="0"/>
              <a:t>‹#›</a:t>
            </a:fld>
            <a:endParaRPr lang="en-US"/>
          </a:p>
        </p:txBody>
      </p:sp>
    </p:spTree>
    <p:extLst>
      <p:ext uri="{BB962C8B-B14F-4D97-AF65-F5344CB8AC3E}">
        <p14:creationId xmlns:p14="http://schemas.microsoft.com/office/powerpoint/2010/main" val="1933693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D89341E5-D9BC-8B44-AD68-38C1E77218C6}" type="datetimeFigureOut">
              <a:rPr lang="en-US" smtClean="0"/>
              <a:t>9/7/2017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239014-B6EA-7D48-86C4-9C4A3284660C}" type="slidenum">
              <a:rPr lang="en-US" smtClean="0"/>
              <a:t>‹#›</a:t>
            </a:fld>
            <a:endParaRPr lang="en-US"/>
          </a:p>
        </p:txBody>
      </p:sp>
    </p:spTree>
    <p:extLst>
      <p:ext uri="{BB962C8B-B14F-4D97-AF65-F5344CB8AC3E}">
        <p14:creationId xmlns:p14="http://schemas.microsoft.com/office/powerpoint/2010/main" val="1721548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9341E5-D9BC-8B44-AD68-38C1E77218C6}" type="datetimeFigureOut">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39014-B6EA-7D48-86C4-9C4A3284660C}" type="slidenum">
              <a:rPr lang="en-US" smtClean="0"/>
              <a:t>‹#›</a:t>
            </a:fld>
            <a:endParaRPr lang="en-US"/>
          </a:p>
        </p:txBody>
      </p:sp>
    </p:spTree>
    <p:extLst>
      <p:ext uri="{BB962C8B-B14F-4D97-AF65-F5344CB8AC3E}">
        <p14:creationId xmlns:p14="http://schemas.microsoft.com/office/powerpoint/2010/main" val="1025186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9341E5-D9BC-8B44-AD68-38C1E77218C6}" type="datetimeFigureOut">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39014-B6EA-7D48-86C4-9C4A3284660C}" type="slidenum">
              <a:rPr lang="en-US" smtClean="0"/>
              <a:t>‹#›</a:t>
            </a:fld>
            <a:endParaRPr lang="en-US"/>
          </a:p>
        </p:txBody>
      </p:sp>
    </p:spTree>
    <p:extLst>
      <p:ext uri="{BB962C8B-B14F-4D97-AF65-F5344CB8AC3E}">
        <p14:creationId xmlns:p14="http://schemas.microsoft.com/office/powerpoint/2010/main" val="1044323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89341E5-D9BC-8B44-AD68-38C1E77218C6}" type="datetimeFigureOut">
              <a:rPr lang="en-US" smtClean="0"/>
              <a:t>9/7/2017</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4239014-B6EA-7D48-86C4-9C4A3284660C}" type="slidenum">
              <a:rPr lang="en-US" smtClean="0"/>
              <a:t>‹#›</a:t>
            </a:fld>
            <a:endParaRPr lang="en-US"/>
          </a:p>
        </p:txBody>
      </p:sp>
    </p:spTree>
    <p:extLst>
      <p:ext uri="{BB962C8B-B14F-4D97-AF65-F5344CB8AC3E}">
        <p14:creationId xmlns:p14="http://schemas.microsoft.com/office/powerpoint/2010/main" val="347648469"/>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44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6582" y="3114195"/>
            <a:ext cx="10869180" cy="2663151"/>
          </a:xfrm>
        </p:spPr>
        <p:txBody>
          <a:bodyPr>
            <a:noAutofit/>
          </a:bodyPr>
          <a:lstStyle/>
          <a:p>
            <a:r>
              <a:rPr lang="en-US" sz="8000" dirty="0" smtClean="0"/>
              <a:t>Introduction to the Engineering Design Cycle</a:t>
            </a:r>
            <a:endParaRPr lang="en-US" sz="8000" dirty="0"/>
          </a:p>
        </p:txBody>
      </p:sp>
      <p:sp>
        <p:nvSpPr>
          <p:cNvPr id="3" name="7-Point Star 2"/>
          <p:cNvSpPr/>
          <p:nvPr/>
        </p:nvSpPr>
        <p:spPr>
          <a:xfrm rot="1342679">
            <a:off x="2491300" y="2919216"/>
            <a:ext cx="852098" cy="807133"/>
          </a:xfrm>
          <a:prstGeom prst="star7">
            <a:avLst/>
          </a:prstGeom>
          <a:gradFill>
            <a:gsLst>
              <a:gs pos="0">
                <a:schemeClr val="accent1">
                  <a:lumMod val="5000"/>
                  <a:lumOff val="95000"/>
                  <a:alpha val="39000"/>
                </a:schemeClr>
              </a:gs>
              <a:gs pos="45000">
                <a:schemeClr val="accent1">
                  <a:lumMod val="45000"/>
                  <a:lumOff val="55000"/>
                </a:schemeClr>
              </a:gs>
              <a:gs pos="75000">
                <a:schemeClr val="accent1">
                  <a:lumMod val="45000"/>
                  <a:lumOff val="55000"/>
                </a:schemeClr>
              </a:gs>
              <a:gs pos="100000">
                <a:schemeClr val="accent1">
                  <a:lumMod val="30000"/>
                  <a:lumOff val="70000"/>
                </a:schemeClr>
              </a:gs>
            </a:gsLst>
            <a:lin ang="5400000" scaled="1"/>
          </a:gradFill>
          <a:ln>
            <a:solidFill>
              <a:schemeClr val="accent1">
                <a:shade val="5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79175" y="5949048"/>
            <a:ext cx="10796587" cy="461665"/>
          </a:xfrm>
          <a:prstGeom prst="rect">
            <a:avLst/>
          </a:prstGeom>
        </p:spPr>
        <p:txBody>
          <a:bodyPr wrap="square">
            <a:spAutoFit/>
          </a:bodyPr>
          <a:lstStyle/>
          <a:p>
            <a:pPr algn="r"/>
            <a:r>
              <a:rPr lang="en-US" sz="2400" dirty="0">
                <a:solidFill>
                  <a:srgbClr val="FFFF00"/>
                </a:solidFill>
                <a:latin typeface="Segoe Print" panose="02000600000000000000" pitchFamily="2" charset="0"/>
                <a:ea typeface="Times New Roman" panose="02020603050405020304" pitchFamily="18" charset="0"/>
              </a:rPr>
              <a:t>Solving Everyday Problems Using the Engineering Design </a:t>
            </a:r>
            <a:r>
              <a:rPr lang="en-US" sz="2400" dirty="0" smtClean="0">
                <a:solidFill>
                  <a:srgbClr val="FFFF00"/>
                </a:solidFill>
                <a:latin typeface="Segoe Print" panose="02000600000000000000" pitchFamily="2" charset="0"/>
                <a:ea typeface="Times New Roman" panose="02020603050405020304" pitchFamily="18" charset="0"/>
              </a:rPr>
              <a:t>Process</a:t>
            </a:r>
            <a:endParaRPr lang="en-US" sz="2400" dirty="0">
              <a:solidFill>
                <a:srgbClr val="FFFF00"/>
              </a:solidFill>
              <a:latin typeface="Segoe Print" panose="02000600000000000000" pitchFamily="2" charset="0"/>
            </a:endParaRPr>
          </a:p>
        </p:txBody>
      </p:sp>
    </p:spTree>
    <p:extLst>
      <p:ext uri="{BB962C8B-B14F-4D97-AF65-F5344CB8AC3E}">
        <p14:creationId xmlns:p14="http://schemas.microsoft.com/office/powerpoint/2010/main" val="995269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rot="19997498">
            <a:off x="9272601" y="581430"/>
            <a:ext cx="2342322" cy="2092601"/>
          </a:xfrm>
          <a:prstGeom prst="star7">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solidFill>
              <a:schemeClr val="accent1">
                <a:lumMod val="60000"/>
                <a:lumOff val="4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7-Point Star 4"/>
          <p:cNvSpPr/>
          <p:nvPr/>
        </p:nvSpPr>
        <p:spPr>
          <a:xfrm rot="555495">
            <a:off x="5345154" y="2547277"/>
            <a:ext cx="4064866" cy="3386137"/>
          </a:xfrm>
          <a:prstGeom prst="star7">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hade val="5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7-Point Star 5"/>
          <p:cNvSpPr/>
          <p:nvPr/>
        </p:nvSpPr>
        <p:spPr>
          <a:xfrm rot="1342679">
            <a:off x="8077105" y="4757368"/>
            <a:ext cx="1953099" cy="1760748"/>
          </a:xfrm>
          <a:prstGeom prst="star7">
            <a:avLst/>
          </a:prstGeom>
          <a:gradFill>
            <a:gsLst>
              <a:gs pos="0">
                <a:schemeClr val="accent1">
                  <a:lumMod val="5000"/>
                  <a:lumOff val="95000"/>
                  <a:alpha val="39000"/>
                </a:schemeClr>
              </a:gs>
              <a:gs pos="45000">
                <a:schemeClr val="accent1">
                  <a:lumMod val="45000"/>
                  <a:lumOff val="55000"/>
                </a:schemeClr>
              </a:gs>
              <a:gs pos="75000">
                <a:schemeClr val="accent1">
                  <a:lumMod val="45000"/>
                  <a:lumOff val="55000"/>
                </a:schemeClr>
              </a:gs>
              <a:gs pos="100000">
                <a:schemeClr val="accent1">
                  <a:lumMod val="30000"/>
                  <a:lumOff val="70000"/>
                </a:schemeClr>
              </a:gs>
            </a:gsLst>
            <a:lin ang="5400000" scaled="1"/>
          </a:gradFill>
          <a:ln>
            <a:solidFill>
              <a:schemeClr val="accent1">
                <a:shade val="5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2921" y="517149"/>
            <a:ext cx="10131425" cy="644434"/>
          </a:xfrm>
        </p:spPr>
        <p:txBody>
          <a:bodyPr>
            <a:noAutofit/>
          </a:bodyPr>
          <a:lstStyle/>
          <a:p>
            <a:r>
              <a:rPr lang="en-US" i="1" dirty="0" smtClean="0"/>
              <a:t>Definitions</a:t>
            </a:r>
            <a:r>
              <a:rPr lang="en-US" dirty="0" smtClean="0"/>
              <a:t>: test and optimize solutions</a:t>
            </a:r>
            <a:endParaRPr lang="en-US" dirty="0"/>
          </a:p>
        </p:txBody>
      </p:sp>
      <p:sp>
        <p:nvSpPr>
          <p:cNvPr id="3" name="Content Placeholder 2"/>
          <p:cNvSpPr>
            <a:spLocks noGrp="1"/>
          </p:cNvSpPr>
          <p:nvPr>
            <p:ph idx="1"/>
          </p:nvPr>
        </p:nvSpPr>
        <p:spPr>
          <a:xfrm>
            <a:off x="614439" y="1580096"/>
            <a:ext cx="8500986" cy="1518324"/>
          </a:xfrm>
        </p:spPr>
        <p:txBody>
          <a:bodyPr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dirty="0" smtClean="0">
                <a:ea typeface="Comic Sans MS" charset="0"/>
                <a:cs typeface="Comic Sans MS" charset="0"/>
              </a:rPr>
              <a:t>Engineers </a:t>
            </a:r>
            <a:r>
              <a:rPr lang="en-US" sz="4000" dirty="0" smtClean="0">
                <a:solidFill>
                  <a:srgbClr val="FFFF00"/>
                </a:solidFill>
                <a:ea typeface="Comic Sans MS" charset="0"/>
                <a:cs typeface="Comic Sans MS" charset="0"/>
              </a:rPr>
              <a:t>test</a:t>
            </a:r>
            <a:r>
              <a:rPr lang="en-US" sz="4000" dirty="0" smtClean="0">
                <a:ea typeface="Comic Sans MS" charset="0"/>
                <a:cs typeface="Comic Sans MS" charset="0"/>
              </a:rPr>
              <a:t> solutions by trying them out to see how well they work.</a:t>
            </a:r>
          </a:p>
        </p:txBody>
      </p:sp>
      <p:sp>
        <p:nvSpPr>
          <p:cNvPr id="7" name="Oval 6"/>
          <p:cNvSpPr/>
          <p:nvPr/>
        </p:nvSpPr>
        <p:spPr>
          <a:xfrm>
            <a:off x="11057221" y="5834062"/>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371544" y="5491163"/>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1372851" y="6176961"/>
            <a:ext cx="385763" cy="3857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687174" y="5834064"/>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532751" y="3516934"/>
            <a:ext cx="7482537" cy="2702892"/>
          </a:xfrm>
          <a:prstGeom prst="rect">
            <a:avLst/>
          </a:prstGeom>
        </p:spPr>
        <p:txBody>
          <a:bodyPr vert="horz" lIns="91440" tIns="45720" rIns="91440" bIns="45720" rtlCol="0" anchor="t">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defTabSz="914400">
              <a:spcAft>
                <a:spcPts val="0"/>
              </a:spcAft>
              <a:buClrTx/>
              <a:buSzTx/>
              <a:buFontTx/>
              <a:buNone/>
              <a:defRPr/>
            </a:pPr>
            <a:r>
              <a:rPr lang="en-US" sz="4000" dirty="0" smtClean="0">
                <a:ea typeface="Comic Sans MS" charset="0"/>
                <a:cs typeface="Comic Sans MS" charset="0"/>
              </a:rPr>
              <a:t>Engineers </a:t>
            </a:r>
            <a:r>
              <a:rPr lang="en-US" sz="4000" dirty="0" smtClean="0">
                <a:solidFill>
                  <a:srgbClr val="FFFF00"/>
                </a:solidFill>
                <a:ea typeface="Comic Sans MS" charset="0"/>
                <a:cs typeface="Comic Sans MS" charset="0"/>
              </a:rPr>
              <a:t>optimize</a:t>
            </a:r>
            <a:r>
              <a:rPr lang="en-US" sz="4000" dirty="0" smtClean="0">
                <a:solidFill>
                  <a:schemeClr val="accent1">
                    <a:lumMod val="60000"/>
                    <a:lumOff val="40000"/>
                  </a:schemeClr>
                </a:solidFill>
                <a:ea typeface="Comic Sans MS" charset="0"/>
                <a:cs typeface="Comic Sans MS" charset="0"/>
              </a:rPr>
              <a:t> </a:t>
            </a:r>
            <a:r>
              <a:rPr lang="en-US" sz="4000" dirty="0" smtClean="0">
                <a:ea typeface="Comic Sans MS" charset="0"/>
                <a:cs typeface="Comic Sans MS" charset="0"/>
              </a:rPr>
              <a:t>solutions by paying attention to the details of their tests, and thinking of ways the design could be better. </a:t>
            </a:r>
            <a:endParaRPr lang="en-US" sz="4000" dirty="0">
              <a:solidFill>
                <a:schemeClr val="accent1">
                  <a:lumMod val="60000"/>
                  <a:lumOff val="40000"/>
                </a:schemeClr>
              </a:solidFill>
              <a:ea typeface="Comic Sans MS" charset="0"/>
              <a:cs typeface="Comic Sans MS" charset="0"/>
            </a:endParaRPr>
          </a:p>
        </p:txBody>
      </p:sp>
    </p:spTree>
    <p:extLst>
      <p:ext uri="{BB962C8B-B14F-4D97-AF65-F5344CB8AC3E}">
        <p14:creationId xmlns:p14="http://schemas.microsoft.com/office/powerpoint/2010/main" val="1439067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133" y="414933"/>
            <a:ext cx="10131425" cy="878289"/>
          </a:xfrm>
        </p:spPr>
        <p:txBody>
          <a:bodyPr>
            <a:noAutofit/>
          </a:bodyPr>
          <a:lstStyle/>
          <a:p>
            <a:r>
              <a:rPr lang="en-US" i="1" dirty="0" smtClean="0"/>
              <a:t>Example</a:t>
            </a:r>
            <a:r>
              <a:rPr lang="en-US" dirty="0" smtClean="0"/>
              <a:t>: Test solutions</a:t>
            </a:r>
            <a:endParaRPr lang="en-US" dirty="0"/>
          </a:p>
        </p:txBody>
      </p:sp>
      <p:sp>
        <p:nvSpPr>
          <p:cNvPr id="3" name="Content Placeholder 2"/>
          <p:cNvSpPr>
            <a:spLocks noGrp="1"/>
          </p:cNvSpPr>
          <p:nvPr>
            <p:ph idx="1"/>
          </p:nvPr>
        </p:nvSpPr>
        <p:spPr>
          <a:xfrm>
            <a:off x="500063" y="1293222"/>
            <a:ext cx="11187111" cy="2293333"/>
          </a:xfrm>
        </p:spPr>
        <p:txBody>
          <a:bodyPr anchor="t">
            <a:noAutofit/>
          </a:bodyPr>
          <a:lstStyle/>
          <a:p>
            <a:r>
              <a:rPr lang="en-US" sz="2800" dirty="0" smtClean="0"/>
              <a:t>Using materials and tools given to them by the school’s woodshop teacher, the students designed a small box to hold Mrs. Anderson’s file folders. They gave it to her to </a:t>
            </a:r>
            <a:r>
              <a:rPr lang="en-US" sz="2800" dirty="0" smtClean="0">
                <a:solidFill>
                  <a:srgbClr val="FFFF00"/>
                </a:solidFill>
              </a:rPr>
              <a:t>try it out </a:t>
            </a:r>
            <a:r>
              <a:rPr lang="en-US" sz="2800" dirty="0" smtClean="0"/>
              <a:t>and see what she thought. </a:t>
            </a:r>
            <a:endParaRPr lang="en-US" sz="2800" dirty="0"/>
          </a:p>
        </p:txBody>
      </p:sp>
      <p:grpSp>
        <p:nvGrpSpPr>
          <p:cNvPr id="4" name="Group 3"/>
          <p:cNvGrpSpPr/>
          <p:nvPr/>
        </p:nvGrpSpPr>
        <p:grpSpPr>
          <a:xfrm>
            <a:off x="5960169" y="3462339"/>
            <a:ext cx="5130801" cy="2807494"/>
            <a:chOff x="5943600" y="3307556"/>
            <a:chExt cx="5130801" cy="2807494"/>
          </a:xfrm>
        </p:grpSpPr>
        <p:sp>
          <p:nvSpPr>
            <p:cNvPr id="7" name="Rectangle 6"/>
            <p:cNvSpPr/>
            <p:nvPr/>
          </p:nvSpPr>
          <p:spPr>
            <a:xfrm>
              <a:off x="5943600" y="4471988"/>
              <a:ext cx="4000500" cy="164306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5943600" y="3314700"/>
              <a:ext cx="1100138" cy="11572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9944100" y="3307556"/>
              <a:ext cx="1100138" cy="11572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9974263" y="4947575"/>
              <a:ext cx="1100138" cy="11572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058526" y="3307556"/>
              <a:ext cx="0" cy="164001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043738" y="3307556"/>
              <a:ext cx="40005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043738" y="3307556"/>
              <a:ext cx="0" cy="11572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ight Arrow Callout 18"/>
          <p:cNvSpPr/>
          <p:nvPr/>
        </p:nvSpPr>
        <p:spPr>
          <a:xfrm rot="1136754">
            <a:off x="2155181" y="3293372"/>
            <a:ext cx="3720807" cy="1472837"/>
          </a:xfrm>
          <a:prstGeom prst="rightArrowCallou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rot="1228704">
            <a:off x="2397197" y="3141752"/>
            <a:ext cx="2182480" cy="1347063"/>
          </a:xfrm>
          <a:prstGeom prst="rect">
            <a:avLst/>
          </a:prstGeom>
          <a:noFill/>
        </p:spPr>
        <p:txBody>
          <a:bodyPr wrap="square" rtlCol="0">
            <a:noAutofit/>
          </a:bodyPr>
          <a:lstStyle/>
          <a:p>
            <a:r>
              <a:rPr lang="en-US" sz="2000" dirty="0" smtClean="0">
                <a:ea typeface="Comic Sans MS" charset="0"/>
                <a:cs typeface="Comic Sans MS" charset="0"/>
              </a:rPr>
              <a:t>The first draft is a plain wooden box designed to hold file folders upright</a:t>
            </a:r>
            <a:r>
              <a:rPr lang="en-US" sz="2000" dirty="0" smtClean="0"/>
              <a:t>.</a:t>
            </a:r>
            <a:endParaRPr lang="en-US" sz="2000" dirty="0"/>
          </a:p>
        </p:txBody>
      </p:sp>
      <p:sp>
        <p:nvSpPr>
          <p:cNvPr id="21" name="Right Arrow Callout 20"/>
          <p:cNvSpPr/>
          <p:nvPr/>
        </p:nvSpPr>
        <p:spPr>
          <a:xfrm>
            <a:off x="973199" y="4986338"/>
            <a:ext cx="4672648" cy="1648904"/>
          </a:xfrm>
          <a:prstGeom prst="rightArrowCallout">
            <a:avLst/>
          </a:prstGeom>
          <a:solidFill>
            <a:schemeClr val="bg2">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118513" y="5102357"/>
            <a:ext cx="2881988" cy="1322545"/>
          </a:xfrm>
          <a:prstGeom prst="rect">
            <a:avLst/>
          </a:prstGeom>
          <a:noFill/>
        </p:spPr>
        <p:txBody>
          <a:bodyPr wrap="square" rtlCol="0">
            <a:noAutofit/>
          </a:bodyPr>
          <a:lstStyle/>
          <a:p>
            <a:r>
              <a:rPr lang="en-US" sz="2000" dirty="0" smtClean="0">
                <a:ea typeface="Comic Sans MS" charset="0"/>
                <a:cs typeface="Comic Sans MS" charset="0"/>
              </a:rPr>
              <a:t>It is very wide and the sides are short;  when Mrs. Anderson puts the files in, they flop over. </a:t>
            </a:r>
            <a:endParaRPr lang="en-US" sz="2000" dirty="0">
              <a:ea typeface="Comic Sans MS" charset="0"/>
              <a:cs typeface="Comic Sans MS" charset="0"/>
            </a:endParaRPr>
          </a:p>
        </p:txBody>
      </p:sp>
      <p:sp>
        <p:nvSpPr>
          <p:cNvPr id="23" name="Oval 22"/>
          <p:cNvSpPr/>
          <p:nvPr/>
        </p:nvSpPr>
        <p:spPr>
          <a:xfrm>
            <a:off x="11057221" y="5834062"/>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1371544" y="5491163"/>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1372851" y="6176961"/>
            <a:ext cx="385763" cy="3857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1687174" y="5834064"/>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299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907" y="249501"/>
            <a:ext cx="10131425" cy="888516"/>
          </a:xfrm>
        </p:spPr>
        <p:txBody>
          <a:bodyPr>
            <a:noAutofit/>
          </a:bodyPr>
          <a:lstStyle/>
          <a:p>
            <a:r>
              <a:rPr lang="en-US" i="1" dirty="0" smtClean="0"/>
              <a:t>Example</a:t>
            </a:r>
            <a:r>
              <a:rPr lang="en-US" dirty="0" smtClean="0"/>
              <a:t>: Optimize the solution</a:t>
            </a:r>
            <a:endParaRPr lang="en-US" dirty="0"/>
          </a:p>
        </p:txBody>
      </p:sp>
      <p:sp>
        <p:nvSpPr>
          <p:cNvPr id="3" name="Content Placeholder 2"/>
          <p:cNvSpPr>
            <a:spLocks noGrp="1"/>
          </p:cNvSpPr>
          <p:nvPr>
            <p:ph idx="1"/>
          </p:nvPr>
        </p:nvSpPr>
        <p:spPr>
          <a:xfrm>
            <a:off x="392907" y="1166590"/>
            <a:ext cx="10131425" cy="1352731"/>
          </a:xfrm>
        </p:spPr>
        <p:txBody>
          <a:bodyPr anchor="t">
            <a:noAutofit/>
          </a:bodyPr>
          <a:lstStyle/>
          <a:p>
            <a:r>
              <a:rPr lang="en-US" sz="2800" dirty="0" smtClean="0"/>
              <a:t>With feedback from Mrs. Anderson, the students realize that they need to </a:t>
            </a:r>
            <a:r>
              <a:rPr lang="en-US" sz="2800" dirty="0" smtClean="0">
                <a:solidFill>
                  <a:srgbClr val="FFFF00"/>
                </a:solidFill>
              </a:rPr>
              <a:t>redesign the box </a:t>
            </a:r>
            <a:r>
              <a:rPr lang="en-US" sz="2800" dirty="0" smtClean="0"/>
              <a:t>so that it holds file folders better. </a:t>
            </a:r>
            <a:br>
              <a:rPr lang="en-US" sz="2800" dirty="0" smtClean="0"/>
            </a:br>
            <a:r>
              <a:rPr lang="en-US" sz="2800" dirty="0" smtClean="0"/>
              <a:t>They made some changes:</a:t>
            </a:r>
            <a:endParaRPr lang="en-US" sz="2800" dirty="0"/>
          </a:p>
          <a:p>
            <a:endParaRPr lang="en-US" dirty="0"/>
          </a:p>
        </p:txBody>
      </p:sp>
      <p:grpSp>
        <p:nvGrpSpPr>
          <p:cNvPr id="6" name="Group 5"/>
          <p:cNvGrpSpPr/>
          <p:nvPr/>
        </p:nvGrpSpPr>
        <p:grpSpPr>
          <a:xfrm>
            <a:off x="5913437" y="2305051"/>
            <a:ext cx="5130801" cy="3914776"/>
            <a:chOff x="5943600" y="2200274"/>
            <a:chExt cx="5130801" cy="3914776"/>
          </a:xfrm>
        </p:grpSpPr>
        <p:sp>
          <p:nvSpPr>
            <p:cNvPr id="4" name="Rectangle 3"/>
            <p:cNvSpPr/>
            <p:nvPr/>
          </p:nvSpPr>
          <p:spPr>
            <a:xfrm>
              <a:off x="5943600" y="4471988"/>
              <a:ext cx="4000500" cy="164306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9974263" y="4947575"/>
              <a:ext cx="1100138" cy="11572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943600" y="3314700"/>
              <a:ext cx="1100138" cy="11572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9944100" y="3307556"/>
              <a:ext cx="1100138" cy="11572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072309" y="2200275"/>
              <a:ext cx="0" cy="11144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1044238" y="2200274"/>
              <a:ext cx="0" cy="271872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072309" y="2200274"/>
              <a:ext cx="397192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629402" y="3814763"/>
              <a:ext cx="387350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9" name="Right Arrow Callout 28"/>
          <p:cNvSpPr/>
          <p:nvPr/>
        </p:nvSpPr>
        <p:spPr>
          <a:xfrm rot="222931">
            <a:off x="2420054" y="2823174"/>
            <a:ext cx="3857625" cy="1409699"/>
          </a:xfrm>
          <a:prstGeom prst="rightArrowCallou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Callout 29"/>
          <p:cNvSpPr/>
          <p:nvPr/>
        </p:nvSpPr>
        <p:spPr>
          <a:xfrm rot="21256869">
            <a:off x="1321419" y="5053235"/>
            <a:ext cx="4291959" cy="1409699"/>
          </a:xfrm>
          <a:prstGeom prst="rightArrowCallou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rot="226749">
            <a:off x="2536659" y="2844388"/>
            <a:ext cx="2267273" cy="1200329"/>
          </a:xfrm>
          <a:prstGeom prst="rect">
            <a:avLst/>
          </a:prstGeom>
          <a:noFill/>
        </p:spPr>
        <p:txBody>
          <a:bodyPr wrap="square" rtlCol="0">
            <a:noAutofit/>
          </a:bodyPr>
          <a:lstStyle/>
          <a:p>
            <a:r>
              <a:rPr lang="en-US" dirty="0" smtClean="0">
                <a:ea typeface="Comic Sans MS" charset="0"/>
                <a:cs typeface="Comic Sans MS" charset="0"/>
              </a:rPr>
              <a:t>The revised design has a raised back to support the height of the files and papers</a:t>
            </a:r>
            <a:endParaRPr lang="en-US" dirty="0">
              <a:ea typeface="Comic Sans MS" charset="0"/>
              <a:cs typeface="Comic Sans MS" charset="0"/>
            </a:endParaRPr>
          </a:p>
        </p:txBody>
      </p:sp>
      <p:sp>
        <p:nvSpPr>
          <p:cNvPr id="32" name="TextBox 31"/>
          <p:cNvSpPr txBox="1"/>
          <p:nvPr/>
        </p:nvSpPr>
        <p:spPr>
          <a:xfrm rot="21291525">
            <a:off x="1387970" y="5249139"/>
            <a:ext cx="2732410" cy="1263331"/>
          </a:xfrm>
          <a:prstGeom prst="rect">
            <a:avLst/>
          </a:prstGeom>
          <a:noFill/>
        </p:spPr>
        <p:txBody>
          <a:bodyPr wrap="square" rtlCol="0">
            <a:noAutofit/>
          </a:bodyPr>
          <a:lstStyle/>
          <a:p>
            <a:r>
              <a:rPr lang="en-US" dirty="0" smtClean="0">
                <a:ea typeface="Comic Sans MS" charset="0"/>
                <a:cs typeface="Comic Sans MS" charset="0"/>
              </a:rPr>
              <a:t>The students also added a board across the center to help Mrs. Anderson organize her files.</a:t>
            </a:r>
            <a:endParaRPr lang="en-US" dirty="0">
              <a:ea typeface="Comic Sans MS" charset="0"/>
              <a:cs typeface="Comic Sans MS" charset="0"/>
            </a:endParaRPr>
          </a:p>
        </p:txBody>
      </p:sp>
      <p:sp>
        <p:nvSpPr>
          <p:cNvPr id="33" name="Oval 32"/>
          <p:cNvSpPr/>
          <p:nvPr/>
        </p:nvSpPr>
        <p:spPr>
          <a:xfrm>
            <a:off x="11057221" y="5834062"/>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1371544" y="5491163"/>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1372851" y="6176961"/>
            <a:ext cx="385763" cy="3857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1687174" y="5834064"/>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615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Point Star 4"/>
          <p:cNvSpPr/>
          <p:nvPr/>
        </p:nvSpPr>
        <p:spPr>
          <a:xfrm rot="19997498">
            <a:off x="6758896" y="1093105"/>
            <a:ext cx="2342322" cy="2092601"/>
          </a:xfrm>
          <a:prstGeom prst="star7">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solidFill>
              <a:schemeClr val="accent1">
                <a:lumMod val="60000"/>
                <a:lumOff val="4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7-Point Star 3"/>
          <p:cNvSpPr/>
          <p:nvPr/>
        </p:nvSpPr>
        <p:spPr>
          <a:xfrm>
            <a:off x="5141343" y="3176587"/>
            <a:ext cx="3980696" cy="3386137"/>
          </a:xfrm>
          <a:prstGeom prst="star7">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hade val="5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3733" y="385231"/>
            <a:ext cx="10131425" cy="804336"/>
          </a:xfrm>
        </p:spPr>
        <p:txBody>
          <a:bodyPr>
            <a:noAutofit/>
          </a:bodyPr>
          <a:lstStyle/>
          <a:p>
            <a:r>
              <a:rPr lang="en-US" i="1" dirty="0" smtClean="0"/>
              <a:t>Definition</a:t>
            </a:r>
            <a:r>
              <a:rPr lang="en-US" b="1" dirty="0" smtClean="0"/>
              <a:t>: </a:t>
            </a:r>
            <a:r>
              <a:rPr lang="en-US" dirty="0" smtClean="0"/>
              <a:t>Communicate Solutions</a:t>
            </a:r>
            <a:endParaRPr lang="en-US" dirty="0"/>
          </a:p>
        </p:txBody>
      </p:sp>
      <p:sp>
        <p:nvSpPr>
          <p:cNvPr id="3" name="Content Placeholder 2"/>
          <p:cNvSpPr>
            <a:spLocks noGrp="1"/>
          </p:cNvSpPr>
          <p:nvPr>
            <p:ph idx="1"/>
          </p:nvPr>
        </p:nvSpPr>
        <p:spPr>
          <a:xfrm>
            <a:off x="463733" y="1482697"/>
            <a:ext cx="6420393" cy="3298309"/>
          </a:xfrm>
        </p:spPr>
        <p:txBody>
          <a:bodyPr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dirty="0" smtClean="0">
                <a:ea typeface="Comic Sans MS" charset="0"/>
                <a:cs typeface="Comic Sans MS" charset="0"/>
              </a:rPr>
              <a:t>Engineers communicate their designs when they explain to others how they were designed, why they are useful, and how others might use them.</a:t>
            </a:r>
            <a:endParaRPr lang="en-US" sz="3600" dirty="0">
              <a:ea typeface="Comic Sans MS" charset="0"/>
              <a:cs typeface="Comic Sans MS" charset="0"/>
            </a:endParaRPr>
          </a:p>
        </p:txBody>
      </p:sp>
      <p:sp>
        <p:nvSpPr>
          <p:cNvPr id="6" name="7-Point Star 5"/>
          <p:cNvSpPr/>
          <p:nvPr/>
        </p:nvSpPr>
        <p:spPr>
          <a:xfrm rot="1342679">
            <a:off x="8405196" y="4610789"/>
            <a:ext cx="1953099" cy="1760748"/>
          </a:xfrm>
          <a:prstGeom prst="star7">
            <a:avLst/>
          </a:prstGeom>
          <a:gradFill>
            <a:gsLst>
              <a:gs pos="0">
                <a:schemeClr val="accent1">
                  <a:lumMod val="5000"/>
                  <a:lumOff val="95000"/>
                  <a:alpha val="39000"/>
                </a:schemeClr>
              </a:gs>
              <a:gs pos="45000">
                <a:schemeClr val="accent1">
                  <a:lumMod val="45000"/>
                  <a:lumOff val="55000"/>
                </a:schemeClr>
              </a:gs>
              <a:gs pos="75000">
                <a:schemeClr val="accent1">
                  <a:lumMod val="45000"/>
                  <a:lumOff val="55000"/>
                </a:schemeClr>
              </a:gs>
              <a:gs pos="100000">
                <a:schemeClr val="accent1">
                  <a:lumMod val="30000"/>
                  <a:lumOff val="70000"/>
                </a:schemeClr>
              </a:gs>
            </a:gsLst>
            <a:lin ang="5400000" scaled="1"/>
          </a:gradFill>
          <a:ln>
            <a:solidFill>
              <a:schemeClr val="accent1">
                <a:shade val="5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1057221" y="5834062"/>
            <a:ext cx="385763" cy="3857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371544" y="5491163"/>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1372851" y="6176961"/>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687174" y="5834064"/>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7570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9" y="505097"/>
            <a:ext cx="10131425" cy="709749"/>
          </a:xfrm>
        </p:spPr>
        <p:txBody>
          <a:bodyPr>
            <a:noAutofit/>
          </a:bodyPr>
          <a:lstStyle/>
          <a:p>
            <a:r>
              <a:rPr lang="en-US" i="1" dirty="0" smtClean="0"/>
              <a:t>Example</a:t>
            </a:r>
            <a:r>
              <a:rPr lang="en-US" dirty="0" smtClean="0"/>
              <a:t>: Communicate Solutions</a:t>
            </a:r>
            <a:endParaRPr lang="en-US" dirty="0"/>
          </a:p>
        </p:txBody>
      </p:sp>
      <p:sp>
        <p:nvSpPr>
          <p:cNvPr id="3" name="Content Placeholder 2"/>
          <p:cNvSpPr>
            <a:spLocks noGrp="1"/>
          </p:cNvSpPr>
          <p:nvPr>
            <p:ph idx="1"/>
          </p:nvPr>
        </p:nvSpPr>
        <p:spPr>
          <a:xfrm>
            <a:off x="489859" y="1520190"/>
            <a:ext cx="10327367" cy="4960620"/>
          </a:xfrm>
        </p:spPr>
        <p:txBody>
          <a:bodyPr anchor="t">
            <a:noAutofit/>
          </a:bodyPr>
          <a:lstStyle/>
          <a:p>
            <a:pPr marL="0" lvl="0" indent="0" defTabSz="914400">
              <a:spcAft>
                <a:spcPts val="0"/>
              </a:spcAft>
              <a:buClrTx/>
              <a:buSzTx/>
              <a:buNone/>
              <a:defRPr/>
            </a:pPr>
            <a:r>
              <a:rPr lang="en-US" sz="2800" dirty="0"/>
              <a:t>Mrs. Anderson loves her new </a:t>
            </a:r>
            <a:r>
              <a:rPr lang="en-US" sz="2800" dirty="0" smtClean="0"/>
              <a:t>desk organizer!</a:t>
            </a:r>
          </a:p>
          <a:p>
            <a:pPr marL="0" lvl="0" indent="0" defTabSz="914400">
              <a:spcAft>
                <a:spcPts val="0"/>
              </a:spcAft>
              <a:buClrTx/>
              <a:buSzTx/>
              <a:buNone/>
              <a:defRPr/>
            </a:pPr>
            <a:endParaRPr lang="en-US" sz="2000" dirty="0" smtClean="0"/>
          </a:p>
          <a:p>
            <a:pPr marL="0" lvl="0" indent="0" defTabSz="914400">
              <a:spcAft>
                <a:spcPts val="0"/>
              </a:spcAft>
              <a:buClrTx/>
              <a:buSzTx/>
              <a:buNone/>
              <a:defRPr/>
            </a:pPr>
            <a:r>
              <a:rPr lang="en-US" sz="2800" dirty="0" smtClean="0"/>
              <a:t>It </a:t>
            </a:r>
            <a:r>
              <a:rPr lang="en-US" sz="2800" dirty="0"/>
              <a:t>was so easy and inexpensive to </a:t>
            </a:r>
            <a:r>
              <a:rPr lang="en-US" sz="2800" dirty="0" smtClean="0"/>
              <a:t>make that </a:t>
            </a:r>
            <a:r>
              <a:rPr lang="en-US" sz="2800" dirty="0"/>
              <a:t>the students wondered why the school didn’t provide them to </a:t>
            </a:r>
            <a:r>
              <a:rPr lang="en-US" sz="2800" dirty="0" smtClean="0"/>
              <a:t>all the teachers</a:t>
            </a:r>
            <a:r>
              <a:rPr lang="en-US" sz="2800" dirty="0"/>
              <a:t>. They wanted to make more organizers for the rest of </a:t>
            </a:r>
            <a:r>
              <a:rPr lang="en-US" sz="2800" dirty="0" smtClean="0"/>
              <a:t>the </a:t>
            </a:r>
            <a:r>
              <a:rPr lang="en-US" sz="2800" dirty="0"/>
              <a:t>teachers, but </a:t>
            </a:r>
            <a:r>
              <a:rPr lang="en-US" sz="2800" dirty="0" smtClean="0"/>
              <a:t>couldn’t afford to buy </a:t>
            </a:r>
            <a:r>
              <a:rPr lang="en-US" sz="2800" dirty="0"/>
              <a:t>all of the supplies on their own.</a:t>
            </a:r>
          </a:p>
          <a:p>
            <a:pPr marL="0" lvl="0" indent="0" defTabSz="914400">
              <a:spcAft>
                <a:spcPts val="0"/>
              </a:spcAft>
              <a:buClrTx/>
              <a:buSzTx/>
              <a:buNone/>
              <a:defRPr/>
            </a:pPr>
            <a:endParaRPr lang="en-US" sz="2000" dirty="0"/>
          </a:p>
          <a:p>
            <a:pPr marL="0" lvl="0" indent="0" defTabSz="914400">
              <a:spcAft>
                <a:spcPts val="0"/>
              </a:spcAft>
              <a:buClrTx/>
              <a:buSzTx/>
              <a:buNone/>
              <a:defRPr/>
            </a:pPr>
            <a:r>
              <a:rPr lang="en-US" sz="2800" dirty="0"/>
              <a:t>They </a:t>
            </a:r>
            <a:r>
              <a:rPr lang="en-US" sz="2800" dirty="0" smtClean="0"/>
              <a:t>created </a:t>
            </a:r>
            <a:r>
              <a:rPr lang="en-US" sz="2800" dirty="0"/>
              <a:t>a presentation for the school principal in which they explained why their organizer was useful to teachers, and asked for the materials to build more for the rest of the faculty. </a:t>
            </a:r>
            <a:r>
              <a:rPr lang="en-US" sz="2800" dirty="0" smtClean="0"/>
              <a:t>The </a:t>
            </a:r>
            <a:r>
              <a:rPr lang="en-US" sz="2800" dirty="0"/>
              <a:t>principal was impressed by </a:t>
            </a:r>
            <a:r>
              <a:rPr lang="en-US" sz="2800" dirty="0" smtClean="0"/>
              <a:t>the design </a:t>
            </a:r>
            <a:r>
              <a:rPr lang="en-US" sz="2800" dirty="0"/>
              <a:t>and agreed to provide the materials. </a:t>
            </a:r>
          </a:p>
        </p:txBody>
      </p:sp>
      <p:sp>
        <p:nvSpPr>
          <p:cNvPr id="4" name="Oval 3"/>
          <p:cNvSpPr/>
          <p:nvPr/>
        </p:nvSpPr>
        <p:spPr>
          <a:xfrm>
            <a:off x="11057221" y="5834062"/>
            <a:ext cx="385763" cy="3857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1371544" y="5491163"/>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1372851" y="6176961"/>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1687174" y="5834064"/>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Point Star 7"/>
          <p:cNvSpPr/>
          <p:nvPr/>
        </p:nvSpPr>
        <p:spPr>
          <a:xfrm rot="1342679">
            <a:off x="9840676" y="334471"/>
            <a:ext cx="1953099" cy="1760748"/>
          </a:xfrm>
          <a:prstGeom prst="star7">
            <a:avLst/>
          </a:prstGeom>
          <a:gradFill>
            <a:gsLst>
              <a:gs pos="0">
                <a:schemeClr val="accent1">
                  <a:lumMod val="5000"/>
                  <a:lumOff val="95000"/>
                  <a:alpha val="39000"/>
                </a:schemeClr>
              </a:gs>
              <a:gs pos="45000">
                <a:schemeClr val="accent1">
                  <a:lumMod val="45000"/>
                  <a:lumOff val="55000"/>
                </a:schemeClr>
              </a:gs>
              <a:gs pos="75000">
                <a:schemeClr val="accent1">
                  <a:lumMod val="45000"/>
                  <a:lumOff val="55000"/>
                </a:schemeClr>
              </a:gs>
              <a:gs pos="100000">
                <a:schemeClr val="accent1">
                  <a:lumMod val="30000"/>
                  <a:lumOff val="70000"/>
                </a:schemeClr>
              </a:gs>
            </a:gsLst>
            <a:lin ang="5400000" scaled="1"/>
          </a:gradFill>
          <a:ln>
            <a:solidFill>
              <a:schemeClr val="accent1">
                <a:shade val="5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4743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82982"/>
            <a:ext cx="10131427" cy="1955487"/>
          </a:xfrm>
        </p:spPr>
        <p:txBody>
          <a:bodyPr>
            <a:noAutofit/>
          </a:bodyPr>
          <a:lstStyle/>
          <a:p>
            <a:r>
              <a:rPr lang="en-US" dirty="0" smtClean="0"/>
              <a:t>Some famous people who used the engineering design process</a:t>
            </a:r>
            <a:endParaRPr lang="en-US" dirty="0"/>
          </a:p>
        </p:txBody>
      </p:sp>
    </p:spTree>
    <p:extLst>
      <p:ext uri="{BB962C8B-B14F-4D97-AF65-F5344CB8AC3E}">
        <p14:creationId xmlns:p14="http://schemas.microsoft.com/office/powerpoint/2010/main" val="1206755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8235" y="579120"/>
            <a:ext cx="4606635" cy="845127"/>
          </a:xfrm>
        </p:spPr>
        <p:txBody>
          <a:bodyPr>
            <a:noAutofit/>
          </a:bodyPr>
          <a:lstStyle/>
          <a:p>
            <a:r>
              <a:rPr lang="en-US" dirty="0" smtClean="0"/>
              <a:t>Katherine Johnson</a:t>
            </a:r>
            <a:endParaRPr lang="en-US" dirty="0"/>
          </a:p>
        </p:txBody>
      </p:sp>
      <p:sp>
        <p:nvSpPr>
          <p:cNvPr id="5" name="Content Placeholder 4"/>
          <p:cNvSpPr>
            <a:spLocks noGrp="1"/>
          </p:cNvSpPr>
          <p:nvPr>
            <p:ph idx="1"/>
          </p:nvPr>
        </p:nvSpPr>
        <p:spPr>
          <a:xfrm>
            <a:off x="568235" y="1454728"/>
            <a:ext cx="6815545" cy="4763192"/>
          </a:xfrm>
        </p:spPr>
        <p:txBody>
          <a:bodyPr anchor="t">
            <a:noAutofit/>
          </a:bodyPr>
          <a:lstStyle/>
          <a:p>
            <a:r>
              <a:rPr lang="en-US" sz="2400" dirty="0" smtClean="0"/>
              <a:t>Katherine Johnson was sometimes called a “human computer” because she performed complex mathematical calculations for NASA to help people explore space! </a:t>
            </a:r>
          </a:p>
          <a:p>
            <a:r>
              <a:rPr lang="en-US" sz="2400" dirty="0" smtClean="0"/>
              <a:t>You might have seen her featured in the movie, </a:t>
            </a:r>
            <a:r>
              <a:rPr lang="en-US" sz="2400" i="1" dirty="0" smtClean="0"/>
              <a:t>Hidden Figures</a:t>
            </a:r>
            <a:r>
              <a:rPr lang="en-US" sz="2400" dirty="0" smtClean="0"/>
              <a:t>. </a:t>
            </a:r>
          </a:p>
          <a:p>
            <a:r>
              <a:rPr lang="en-US" sz="2400" dirty="0" smtClean="0"/>
              <a:t>She is responsible for identifying and working within mathematical and technological </a:t>
            </a:r>
            <a:r>
              <a:rPr lang="en-US" sz="2400" dirty="0" smtClean="0">
                <a:solidFill>
                  <a:srgbClr val="FFFF00"/>
                </a:solidFill>
              </a:rPr>
              <a:t>constraints</a:t>
            </a:r>
            <a:r>
              <a:rPr lang="en-US" sz="2400" b="1" dirty="0" smtClean="0"/>
              <a:t>. </a:t>
            </a:r>
            <a:endParaRPr lang="en-US" sz="2400" b="1" dirty="0"/>
          </a:p>
          <a:p>
            <a:r>
              <a:rPr lang="en-US" sz="2400" dirty="0" smtClean="0"/>
              <a:t>Her math was so accurate that John Glenn refused to launch until the computer’s calculations had been </a:t>
            </a:r>
            <a:r>
              <a:rPr lang="en-US" sz="2400" dirty="0" smtClean="0">
                <a:solidFill>
                  <a:srgbClr val="FFFF00"/>
                </a:solidFill>
              </a:rPr>
              <a:t>tested</a:t>
            </a:r>
            <a:r>
              <a:rPr lang="en-US" sz="2400" b="1" dirty="0" smtClean="0"/>
              <a:t> </a:t>
            </a:r>
            <a:r>
              <a:rPr lang="en-US" sz="2400" dirty="0" smtClean="0"/>
              <a:t>against Johnson’s math.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7372" y="773102"/>
            <a:ext cx="4211451" cy="5310861"/>
          </a:xfrm>
          <a:prstGeom prst="rect">
            <a:avLst/>
          </a:prstGeom>
        </p:spPr>
      </p:pic>
      <p:sp>
        <p:nvSpPr>
          <p:cNvPr id="3" name="TextBox 2"/>
          <p:cNvSpPr txBox="1"/>
          <p:nvPr/>
        </p:nvSpPr>
        <p:spPr>
          <a:xfrm>
            <a:off x="7597371" y="6110090"/>
            <a:ext cx="4211451" cy="473826"/>
          </a:xfrm>
          <a:prstGeom prst="rect">
            <a:avLst/>
          </a:prstGeom>
          <a:noFill/>
        </p:spPr>
        <p:txBody>
          <a:bodyPr wrap="square" rtlCol="0">
            <a:noAutofit/>
          </a:bodyPr>
          <a:lstStyle/>
          <a:p>
            <a:pPr algn="ctr"/>
            <a:r>
              <a:rPr lang="en-US" sz="2000" dirty="0" smtClean="0"/>
              <a:t>Katherine Johnson at NASA in 1966. </a:t>
            </a:r>
          </a:p>
        </p:txBody>
      </p:sp>
    </p:spTree>
    <p:extLst>
      <p:ext uri="{BB962C8B-B14F-4D97-AF65-F5344CB8AC3E}">
        <p14:creationId xmlns:p14="http://schemas.microsoft.com/office/powerpoint/2010/main" val="918502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9" y="269434"/>
            <a:ext cx="8624454" cy="748146"/>
          </a:xfrm>
        </p:spPr>
        <p:txBody>
          <a:bodyPr>
            <a:noAutofit/>
          </a:bodyPr>
          <a:lstStyle/>
          <a:p>
            <a:r>
              <a:rPr lang="en-US" dirty="0" smtClean="0"/>
              <a:t>Lee Anne Walters and Marc </a:t>
            </a:r>
            <a:r>
              <a:rPr lang="en-US" dirty="0"/>
              <a:t>E</a:t>
            </a:r>
            <a:r>
              <a:rPr lang="en-US" dirty="0" smtClean="0"/>
              <a:t>dwards</a:t>
            </a:r>
            <a:endParaRPr lang="en-US" dirty="0"/>
          </a:p>
        </p:txBody>
      </p:sp>
      <p:sp>
        <p:nvSpPr>
          <p:cNvPr id="3" name="Content Placeholder 2"/>
          <p:cNvSpPr>
            <a:spLocks noGrp="1"/>
          </p:cNvSpPr>
          <p:nvPr>
            <p:ph idx="1"/>
          </p:nvPr>
        </p:nvSpPr>
        <p:spPr>
          <a:xfrm>
            <a:off x="300038" y="1171575"/>
            <a:ext cx="9479433" cy="5443538"/>
          </a:xfrm>
        </p:spPr>
        <p:txBody>
          <a:bodyPr anchor="t">
            <a:noAutofit/>
          </a:bodyPr>
          <a:lstStyle/>
          <a:p>
            <a:pPr>
              <a:spcAft>
                <a:spcPts val="600"/>
              </a:spcAft>
            </a:pPr>
            <a:r>
              <a:rPr lang="en-US" sz="2200" dirty="0" smtClean="0"/>
              <a:t>When the city of Flint, MI, changed its water source, big problems began. </a:t>
            </a:r>
          </a:p>
          <a:p>
            <a:pPr>
              <a:spcAft>
                <a:spcPts val="600"/>
              </a:spcAft>
            </a:pPr>
            <a:r>
              <a:rPr lang="en-US" sz="2200" dirty="0" smtClean="0"/>
              <a:t>The </a:t>
            </a:r>
            <a:r>
              <a:rPr lang="en-US" sz="2200" dirty="0"/>
              <a:t>c</a:t>
            </a:r>
            <a:r>
              <a:rPr lang="en-US" sz="2200" dirty="0" smtClean="0"/>
              <a:t>ity </a:t>
            </a:r>
            <a:r>
              <a:rPr lang="en-US" sz="2200" dirty="0" smtClean="0">
                <a:solidFill>
                  <a:srgbClr val="FFFF00"/>
                </a:solidFill>
              </a:rPr>
              <a:t>identified the problem </a:t>
            </a:r>
            <a:r>
              <a:rPr lang="en-US" sz="2200" dirty="0" smtClean="0"/>
              <a:t>when it detected fecal coliform bacterium in the water. Lee Ann Walters, a local mother, also </a:t>
            </a:r>
            <a:r>
              <a:rPr lang="en-US" sz="2200" dirty="0" smtClean="0">
                <a:solidFill>
                  <a:srgbClr val="FFFF00"/>
                </a:solidFill>
              </a:rPr>
              <a:t>identified</a:t>
            </a:r>
            <a:r>
              <a:rPr lang="en-US" sz="2200" dirty="0" smtClean="0"/>
              <a:t> high levels of lead in her water. She </a:t>
            </a:r>
            <a:r>
              <a:rPr lang="en-US" sz="2200" dirty="0" smtClean="0">
                <a:solidFill>
                  <a:srgbClr val="FFFF00"/>
                </a:solidFill>
              </a:rPr>
              <a:t>noticed a problem </a:t>
            </a:r>
            <a:r>
              <a:rPr lang="en-US" sz="2200" dirty="0" smtClean="0"/>
              <a:t>when her twins broke out with red bumps after bath time. </a:t>
            </a:r>
          </a:p>
          <a:p>
            <a:pPr>
              <a:spcAft>
                <a:spcPts val="600"/>
              </a:spcAft>
            </a:pPr>
            <a:r>
              <a:rPr lang="en-US" sz="2200" dirty="0" smtClean="0"/>
              <a:t>Walters teamed up with Marc Edwards, an engineering professor and expert in lead corrosion. After testing, he reported that the water in one in six Flint homes contained twice the usual amount of lead. </a:t>
            </a:r>
          </a:p>
          <a:p>
            <a:pPr>
              <a:spcAft>
                <a:spcPts val="600"/>
              </a:spcAft>
            </a:pPr>
            <a:r>
              <a:rPr lang="en-US" sz="2200" dirty="0" smtClean="0"/>
              <a:t>The city identified </a:t>
            </a:r>
            <a:r>
              <a:rPr lang="en-US" sz="2200" dirty="0"/>
              <a:t>the</a:t>
            </a:r>
            <a:r>
              <a:rPr lang="en-US" sz="2200" b="1" dirty="0" smtClean="0">
                <a:solidFill>
                  <a:schemeClr val="accent1">
                    <a:lumMod val="40000"/>
                    <a:lumOff val="60000"/>
                  </a:schemeClr>
                </a:solidFill>
              </a:rPr>
              <a:t> </a:t>
            </a:r>
            <a:r>
              <a:rPr lang="en-US" sz="2200" dirty="0" smtClean="0">
                <a:solidFill>
                  <a:srgbClr val="FFFF00"/>
                </a:solidFill>
              </a:rPr>
              <a:t>criteria and constraints </a:t>
            </a:r>
            <a:r>
              <a:rPr lang="en-US" sz="2200" dirty="0" smtClean="0"/>
              <a:t>when they realized that finding a new water source would cost more money than they had to spend. </a:t>
            </a:r>
          </a:p>
          <a:p>
            <a:pPr>
              <a:spcAft>
                <a:spcPts val="600"/>
              </a:spcAft>
            </a:pPr>
            <a:r>
              <a:rPr lang="en-US" sz="2200" dirty="0" smtClean="0"/>
              <a:t>One </a:t>
            </a:r>
            <a:r>
              <a:rPr lang="en-US" sz="2200" dirty="0" smtClean="0">
                <a:solidFill>
                  <a:srgbClr val="FFFF00"/>
                </a:solidFill>
              </a:rPr>
              <a:t>solution</a:t>
            </a:r>
            <a:r>
              <a:rPr lang="en-US" sz="2200" dirty="0" smtClean="0"/>
              <a:t> was to </a:t>
            </a:r>
            <a:r>
              <a:rPr lang="en-US" sz="2200" dirty="0" smtClean="0">
                <a:solidFill>
                  <a:srgbClr val="FFFF00"/>
                </a:solidFill>
              </a:rPr>
              <a:t>install water filters </a:t>
            </a:r>
            <a:r>
              <a:rPr lang="en-US" sz="2200" dirty="0" smtClean="0"/>
              <a:t>in 400 homes, which would ensure safe drinking water in those homes and stay within the budget constraints. But when the filters were </a:t>
            </a:r>
            <a:r>
              <a:rPr lang="en-US" sz="2200" dirty="0" smtClean="0">
                <a:solidFill>
                  <a:srgbClr val="FFFF00"/>
                </a:solidFill>
              </a:rPr>
              <a:t>tested</a:t>
            </a:r>
            <a:r>
              <a:rPr lang="en-US" sz="2200" b="1" dirty="0" smtClean="0"/>
              <a:t>, </a:t>
            </a:r>
            <a:r>
              <a:rPr lang="en-US" sz="2200" dirty="0" smtClean="0"/>
              <a:t>52% of them were found to be defective. </a:t>
            </a:r>
          </a:p>
          <a:p>
            <a:pPr>
              <a:spcAft>
                <a:spcPts val="600"/>
              </a:spcAft>
            </a:pPr>
            <a:r>
              <a:rPr lang="en-US" sz="2200" dirty="0" smtClean="0"/>
              <a:t>Because they won a lawsuit, the city now has the funds it needs to </a:t>
            </a:r>
            <a:r>
              <a:rPr lang="en-US" sz="2200" dirty="0" smtClean="0">
                <a:solidFill>
                  <a:srgbClr val="FFFF00"/>
                </a:solidFill>
              </a:rPr>
              <a:t>replace the pipes</a:t>
            </a:r>
            <a:r>
              <a:rPr lang="en-US" sz="2200" dirty="0" smtClean="0"/>
              <a:t>. They should be installed by 2020.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7527" y="469052"/>
            <a:ext cx="1642188" cy="2090057"/>
          </a:xfrm>
          <a:prstGeom prst="rect">
            <a:avLst/>
          </a:prstGeom>
        </p:spPr>
      </p:pic>
      <p:sp>
        <p:nvSpPr>
          <p:cNvPr id="5" name="TextBox 4"/>
          <p:cNvSpPr txBox="1"/>
          <p:nvPr/>
        </p:nvSpPr>
        <p:spPr>
          <a:xfrm>
            <a:off x="9879829" y="2592335"/>
            <a:ext cx="2118206" cy="924036"/>
          </a:xfrm>
          <a:prstGeom prst="rect">
            <a:avLst/>
          </a:prstGeom>
          <a:noFill/>
        </p:spPr>
        <p:txBody>
          <a:bodyPr wrap="square" rtlCol="0">
            <a:noAutofit/>
          </a:bodyPr>
          <a:lstStyle/>
          <a:p>
            <a:pPr algn="ctr"/>
            <a:r>
              <a:rPr lang="en-US" dirty="0" smtClean="0"/>
              <a:t>Engineer Marc Edwards studied the </a:t>
            </a:r>
            <a:r>
              <a:rPr lang="en-US" dirty="0"/>
              <a:t>water </a:t>
            </a:r>
            <a:r>
              <a:rPr lang="en-US" dirty="0" smtClean="0"/>
              <a:t>supply.</a:t>
            </a:r>
            <a:endParaRPr lang="en-US" sz="1200" dirty="0"/>
          </a:p>
        </p:txBody>
      </p:sp>
      <p:pic>
        <p:nvPicPr>
          <p:cNvPr id="6" name="Picture 5"/>
          <p:cNvPicPr>
            <a:picLocks noChangeAspect="1"/>
          </p:cNvPicPr>
          <p:nvPr/>
        </p:nvPicPr>
        <p:blipFill>
          <a:blip r:embed="rId4"/>
          <a:stretch>
            <a:fillRect/>
          </a:stretch>
        </p:blipFill>
        <p:spPr>
          <a:xfrm>
            <a:off x="10097528" y="3763798"/>
            <a:ext cx="1710190" cy="2276880"/>
          </a:xfrm>
          <a:prstGeom prst="rect">
            <a:avLst/>
          </a:prstGeom>
        </p:spPr>
      </p:pic>
      <p:sp>
        <p:nvSpPr>
          <p:cNvPr id="8" name="TextBox 7"/>
          <p:cNvSpPr txBox="1"/>
          <p:nvPr/>
        </p:nvSpPr>
        <p:spPr>
          <a:xfrm>
            <a:off x="9843341" y="6089419"/>
            <a:ext cx="2218564" cy="397372"/>
          </a:xfrm>
          <a:prstGeom prst="rect">
            <a:avLst/>
          </a:prstGeom>
          <a:noFill/>
        </p:spPr>
        <p:txBody>
          <a:bodyPr wrap="square" rtlCol="0">
            <a:noAutofit/>
          </a:bodyPr>
          <a:lstStyle/>
          <a:p>
            <a:r>
              <a:rPr lang="en-US" dirty="0" smtClean="0"/>
              <a:t>Dirty and clean water.</a:t>
            </a:r>
            <a:endParaRPr lang="en-US" sz="1200" dirty="0"/>
          </a:p>
        </p:txBody>
      </p:sp>
    </p:spTree>
    <p:extLst>
      <p:ext uri="{BB962C8B-B14F-4D97-AF65-F5344CB8AC3E}">
        <p14:creationId xmlns:p14="http://schemas.microsoft.com/office/powerpoint/2010/main" val="1731701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408" y="368301"/>
            <a:ext cx="6348177" cy="804863"/>
          </a:xfrm>
        </p:spPr>
        <p:txBody>
          <a:bodyPr>
            <a:noAutofit/>
          </a:bodyPr>
          <a:lstStyle/>
          <a:p>
            <a:r>
              <a:rPr lang="en-US" dirty="0" smtClean="0"/>
              <a:t>James E. West</a:t>
            </a:r>
            <a:endParaRPr lang="en-US" dirty="0"/>
          </a:p>
        </p:txBody>
      </p:sp>
      <p:sp>
        <p:nvSpPr>
          <p:cNvPr id="3" name="Content Placeholder 2"/>
          <p:cNvSpPr>
            <a:spLocks noGrp="1"/>
          </p:cNvSpPr>
          <p:nvPr>
            <p:ph idx="1"/>
          </p:nvPr>
        </p:nvSpPr>
        <p:spPr>
          <a:xfrm>
            <a:off x="5429250" y="360365"/>
            <a:ext cx="6431574" cy="6307135"/>
          </a:xfrm>
        </p:spPr>
        <p:txBody>
          <a:bodyPr anchor="t">
            <a:noAutofit/>
          </a:bodyPr>
          <a:lstStyle/>
          <a:p>
            <a:r>
              <a:rPr lang="en-US" sz="2200" dirty="0" smtClean="0"/>
              <a:t>Inventor James West was born in Virginia, and although he had a knack for science and engineering, his family discouraged him from attending college because finding professional work was difficult for African Americans at that time.</a:t>
            </a:r>
          </a:p>
          <a:p>
            <a:r>
              <a:rPr lang="en-US" sz="2200" dirty="0" smtClean="0"/>
              <a:t>Nevertheless, West excelled in college and after graduating took a job at Bell Laboratories.</a:t>
            </a:r>
          </a:p>
          <a:p>
            <a:r>
              <a:rPr lang="en-US" sz="2200" dirty="0" smtClean="0"/>
              <a:t>Bell Laboratories noticed that the microphones in telephones weren’t sensitive enough, so they asked West to design a better microphone. </a:t>
            </a:r>
          </a:p>
          <a:p>
            <a:r>
              <a:rPr lang="en-US" sz="2200" dirty="0" smtClean="0"/>
              <a:t>One major constraint of this project was that the microphone needed to be small enough to fit into a telephone. </a:t>
            </a:r>
          </a:p>
          <a:p>
            <a:r>
              <a:rPr lang="en-US" sz="2200" dirty="0" smtClean="0"/>
              <a:t>West, along with his partner, developed the foil-electret microphone in 1964, a small microphone technology that is still used in about 90% of the microphones made today</a:t>
            </a:r>
            <a:r>
              <a:rPr lang="en-US" dirty="0" smtClean="0"/>
              <a:t>.</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0753" b="18251"/>
          <a:stretch/>
        </p:blipFill>
        <p:spPr>
          <a:xfrm>
            <a:off x="448408" y="1339850"/>
            <a:ext cx="4783348" cy="3700779"/>
          </a:xfrm>
          <a:prstGeom prst="rect">
            <a:avLst/>
          </a:prstGeom>
        </p:spPr>
      </p:pic>
    </p:spTree>
    <p:extLst>
      <p:ext uri="{BB962C8B-B14F-4D97-AF65-F5344CB8AC3E}">
        <p14:creationId xmlns:p14="http://schemas.microsoft.com/office/powerpoint/2010/main" val="1770438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5086349" cy="800100"/>
          </a:xfrm>
        </p:spPr>
        <p:txBody>
          <a:bodyPr>
            <a:noAutofit/>
          </a:bodyPr>
          <a:lstStyle/>
          <a:p>
            <a:r>
              <a:rPr lang="en-US" dirty="0" smtClean="0"/>
              <a:t>Jorge </a:t>
            </a:r>
            <a:r>
              <a:rPr lang="en-US" dirty="0" err="1" smtClean="0"/>
              <a:t>Odón</a:t>
            </a:r>
            <a:endParaRPr lang="en-US" dirty="0"/>
          </a:p>
        </p:txBody>
      </p:sp>
      <p:sp>
        <p:nvSpPr>
          <p:cNvPr id="3" name="Content Placeholder 2"/>
          <p:cNvSpPr>
            <a:spLocks noGrp="1"/>
          </p:cNvSpPr>
          <p:nvPr>
            <p:ph idx="1"/>
          </p:nvPr>
        </p:nvSpPr>
        <p:spPr>
          <a:xfrm>
            <a:off x="685801" y="1759789"/>
            <a:ext cx="10131425" cy="4589253"/>
          </a:xfrm>
        </p:spPr>
        <p:txBody>
          <a:bodyPr anchor="t">
            <a:noAutofit/>
          </a:bodyPr>
          <a:lstStyle/>
          <a:p>
            <a:r>
              <a:rPr lang="en-US" sz="2400" dirty="0" smtClean="0"/>
              <a:t>Jorge Odon is a 59-year-old Argentinian mechanic who thought of a lifesaving invention during a dream. </a:t>
            </a:r>
          </a:p>
          <a:p>
            <a:r>
              <a:rPr lang="en-US" sz="2400" dirty="0" smtClean="0"/>
              <a:t>He </a:t>
            </a:r>
            <a:r>
              <a:rPr lang="en-US" sz="2400" dirty="0" smtClean="0">
                <a:solidFill>
                  <a:srgbClr val="FFFF00"/>
                </a:solidFill>
              </a:rPr>
              <a:t>identified</a:t>
            </a:r>
            <a:r>
              <a:rPr lang="en-US" sz="2400" b="1" dirty="0" smtClean="0">
                <a:solidFill>
                  <a:srgbClr val="FFFF00"/>
                </a:solidFill>
              </a:rPr>
              <a:t> </a:t>
            </a:r>
            <a:r>
              <a:rPr lang="en-US" sz="2400" dirty="0" smtClean="0">
                <a:solidFill>
                  <a:srgbClr val="FFFF00"/>
                </a:solidFill>
              </a:rPr>
              <a:t>the problem</a:t>
            </a:r>
            <a:r>
              <a:rPr lang="en-US" sz="2400" dirty="0" smtClean="0"/>
              <a:t>—that forceps can damage babies’ skulls during difficult births. </a:t>
            </a:r>
          </a:p>
          <a:p>
            <a:r>
              <a:rPr lang="en-US" sz="2400" dirty="0" smtClean="0"/>
              <a:t>He imagined that a vacuum-like device might be a safer alternative.</a:t>
            </a:r>
          </a:p>
          <a:p>
            <a:r>
              <a:rPr lang="en-US" sz="2400" dirty="0" smtClean="0"/>
              <a:t>He</a:t>
            </a:r>
            <a:r>
              <a:rPr lang="en-US" sz="2400" b="1" dirty="0" smtClean="0">
                <a:solidFill>
                  <a:schemeClr val="accent1">
                    <a:lumMod val="60000"/>
                    <a:lumOff val="40000"/>
                  </a:schemeClr>
                </a:solidFill>
              </a:rPr>
              <a:t> </a:t>
            </a:r>
            <a:r>
              <a:rPr lang="en-US" sz="2400" dirty="0" smtClean="0">
                <a:solidFill>
                  <a:srgbClr val="FFFF00"/>
                </a:solidFill>
              </a:rPr>
              <a:t>tested</a:t>
            </a:r>
            <a:r>
              <a:rPr lang="en-US" sz="2400" b="1" dirty="0" smtClean="0">
                <a:solidFill>
                  <a:srgbClr val="FFFF00"/>
                </a:solidFill>
              </a:rPr>
              <a:t> </a:t>
            </a:r>
            <a:r>
              <a:rPr lang="en-US" sz="2400" dirty="0" smtClean="0">
                <a:solidFill>
                  <a:srgbClr val="FFFF00"/>
                </a:solidFill>
              </a:rPr>
              <a:t>his idea </a:t>
            </a:r>
            <a:r>
              <a:rPr lang="en-US" sz="2400" dirty="0" smtClean="0"/>
              <a:t>by building a prototype and gently suctioning his daughter’s doll out of a bottle. </a:t>
            </a:r>
          </a:p>
          <a:p>
            <a:r>
              <a:rPr lang="en-US" sz="2400" dirty="0" smtClean="0"/>
              <a:t>The </a:t>
            </a:r>
            <a:r>
              <a:rPr lang="en-US" sz="2400" dirty="0" smtClean="0">
                <a:solidFill>
                  <a:srgbClr val="FFFF00"/>
                </a:solidFill>
              </a:rPr>
              <a:t>device is now being manufactured </a:t>
            </a:r>
            <a:r>
              <a:rPr lang="en-US" sz="2400" dirty="0" smtClean="0"/>
              <a:t>by a medical supply company and will be available for use all around the world. Its low cost means that people in poor countries will have access to this important medical innovation. </a:t>
            </a:r>
          </a:p>
        </p:txBody>
      </p:sp>
    </p:spTree>
    <p:extLst>
      <p:ext uri="{BB962C8B-B14F-4D97-AF65-F5344CB8AC3E}">
        <p14:creationId xmlns:p14="http://schemas.microsoft.com/office/powerpoint/2010/main" val="4143153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886691"/>
          </a:xfrm>
        </p:spPr>
        <p:txBody>
          <a:bodyPr>
            <a:normAutofit/>
          </a:bodyPr>
          <a:lstStyle/>
          <a:p>
            <a:r>
              <a:rPr lang="en-US" sz="4800" dirty="0" smtClean="0"/>
              <a:t>What is the engineering design process? </a:t>
            </a:r>
            <a:endParaRPr lang="en-US" sz="4800" dirty="0"/>
          </a:p>
        </p:txBody>
      </p:sp>
      <p:sp>
        <p:nvSpPr>
          <p:cNvPr id="3" name="Content Placeholder 2"/>
          <p:cNvSpPr>
            <a:spLocks noGrp="1"/>
          </p:cNvSpPr>
          <p:nvPr>
            <p:ph idx="1"/>
          </p:nvPr>
        </p:nvSpPr>
        <p:spPr>
          <a:xfrm>
            <a:off x="1475510" y="1801092"/>
            <a:ext cx="8762999" cy="4821381"/>
          </a:xfrm>
        </p:spPr>
        <p:txBody>
          <a:bodyPr>
            <a:noAutofit/>
          </a:bodyPr>
          <a:lstStyle/>
          <a:p>
            <a:pPr marL="0" indent="0">
              <a:buNone/>
            </a:pPr>
            <a:r>
              <a:rPr lang="en-US" sz="3300" dirty="0" smtClean="0"/>
              <a:t>A </a:t>
            </a:r>
            <a:r>
              <a:rPr lang="en-US" sz="3300" dirty="0" smtClean="0">
                <a:solidFill>
                  <a:srgbClr val="FFFF00"/>
                </a:solidFill>
              </a:rPr>
              <a:t>series of steps </a:t>
            </a:r>
            <a:r>
              <a:rPr lang="en-US" sz="3300" dirty="0" smtClean="0"/>
              <a:t>engineers work through</a:t>
            </a:r>
            <a:br>
              <a:rPr lang="en-US" sz="3300" dirty="0" smtClean="0"/>
            </a:br>
            <a:r>
              <a:rPr lang="en-US" sz="3300" dirty="0" smtClean="0"/>
              <a:t>in order to define and solve problems!</a:t>
            </a:r>
          </a:p>
          <a:p>
            <a:pPr marL="971550" lvl="1" indent="-514350">
              <a:buFont typeface="+mj-lt"/>
              <a:buAutoNum type="arabicPeriod"/>
            </a:pPr>
            <a:r>
              <a:rPr lang="en-US" sz="2400" dirty="0" smtClean="0"/>
              <a:t>Identify</a:t>
            </a:r>
          </a:p>
          <a:p>
            <a:pPr marL="971550" lvl="1" indent="-514350">
              <a:buFont typeface="+mj-lt"/>
              <a:buAutoNum type="arabicPeriod"/>
            </a:pPr>
            <a:r>
              <a:rPr lang="en-US" sz="2400" dirty="0" smtClean="0"/>
              <a:t>Define</a:t>
            </a:r>
          </a:p>
          <a:p>
            <a:pPr marL="971550" lvl="1" indent="-514350">
              <a:buFont typeface="+mj-lt"/>
              <a:buAutoNum type="arabicPeriod"/>
            </a:pPr>
            <a:r>
              <a:rPr lang="en-US" sz="2400" dirty="0" smtClean="0"/>
              <a:t>Develop</a:t>
            </a:r>
          </a:p>
          <a:p>
            <a:pPr marL="971550" lvl="1" indent="-514350">
              <a:buFont typeface="+mj-lt"/>
              <a:buAutoNum type="arabicPeriod"/>
            </a:pPr>
            <a:r>
              <a:rPr lang="en-US" sz="2400" dirty="0" smtClean="0"/>
              <a:t>Evaluate</a:t>
            </a:r>
          </a:p>
          <a:p>
            <a:pPr marL="971550" lvl="1" indent="-514350">
              <a:buFont typeface="+mj-lt"/>
              <a:buAutoNum type="arabicPeriod"/>
            </a:pPr>
            <a:r>
              <a:rPr lang="en-US" sz="2400" dirty="0" smtClean="0"/>
              <a:t>Test</a:t>
            </a:r>
          </a:p>
          <a:p>
            <a:pPr marL="971550" lvl="1" indent="-514350">
              <a:buFont typeface="+mj-lt"/>
              <a:buAutoNum type="arabicPeriod"/>
            </a:pPr>
            <a:r>
              <a:rPr lang="en-US" sz="2400" dirty="0" smtClean="0"/>
              <a:t>Optimize</a:t>
            </a:r>
          </a:p>
          <a:p>
            <a:pPr marL="971550" lvl="1" indent="-514350">
              <a:buFont typeface="+mj-lt"/>
              <a:buAutoNum type="arabicPeriod"/>
            </a:pPr>
            <a:r>
              <a:rPr lang="en-US" sz="2400" dirty="0" smtClean="0"/>
              <a:t>Communicate</a:t>
            </a:r>
          </a:p>
          <a:p>
            <a:endParaRPr lang="en-US" sz="1200" dirty="0"/>
          </a:p>
        </p:txBody>
      </p:sp>
    </p:spTree>
    <p:extLst>
      <p:ext uri="{BB962C8B-B14F-4D97-AF65-F5344CB8AC3E}">
        <p14:creationId xmlns:p14="http://schemas.microsoft.com/office/powerpoint/2010/main" val="112205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089" y="357002"/>
            <a:ext cx="3772674" cy="2235736"/>
          </a:xfrm>
        </p:spPr>
        <p:txBody>
          <a:bodyPr>
            <a:noAutofit/>
          </a:bodyPr>
          <a:lstStyle/>
          <a:p>
            <a:r>
              <a:rPr lang="en-US" sz="5400" dirty="0" smtClean="0"/>
              <a:t>How it all </a:t>
            </a:r>
            <a:br>
              <a:rPr lang="en-US" sz="5400" dirty="0" smtClean="0"/>
            </a:br>
            <a:r>
              <a:rPr lang="en-US" sz="5400" dirty="0" smtClean="0"/>
              <a:t>fits together</a:t>
            </a:r>
            <a:endParaRPr lang="en-US" sz="5400" dirty="0"/>
          </a:p>
        </p:txBody>
      </p:sp>
      <p:sp>
        <p:nvSpPr>
          <p:cNvPr id="4" name="Oval 3"/>
          <p:cNvSpPr/>
          <p:nvPr/>
        </p:nvSpPr>
        <p:spPr>
          <a:xfrm>
            <a:off x="3231990" y="2752929"/>
            <a:ext cx="18288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910385" y="4485472"/>
            <a:ext cx="18288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608451" y="2690448"/>
            <a:ext cx="18288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40467" y="1076069"/>
            <a:ext cx="18288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619759" y="1392409"/>
            <a:ext cx="2478505" cy="1200329"/>
          </a:xfrm>
          <a:prstGeom prst="rect">
            <a:avLst/>
          </a:prstGeom>
          <a:noFill/>
        </p:spPr>
        <p:txBody>
          <a:bodyPr wrap="square" rtlCol="0">
            <a:noAutofit/>
          </a:bodyPr>
          <a:lstStyle/>
          <a:p>
            <a:pPr algn="ctr"/>
            <a:r>
              <a:rPr lang="en-US" b="1" dirty="0" smtClean="0">
                <a:ea typeface="Times New Roman" charset="0"/>
                <a:cs typeface="Times New Roman" charset="0"/>
              </a:rPr>
              <a:t>Identify </a:t>
            </a:r>
          </a:p>
          <a:p>
            <a:pPr algn="ctr"/>
            <a:r>
              <a:rPr lang="en-US" b="1" dirty="0">
                <a:ea typeface="Times New Roman" charset="0"/>
                <a:cs typeface="Times New Roman" charset="0"/>
              </a:rPr>
              <a:t>a</a:t>
            </a:r>
            <a:r>
              <a:rPr lang="en-US" b="1" dirty="0" smtClean="0">
                <a:ea typeface="Times New Roman" charset="0"/>
                <a:cs typeface="Times New Roman" charset="0"/>
              </a:rPr>
              <a:t>nd</a:t>
            </a:r>
          </a:p>
          <a:p>
            <a:pPr algn="ctr"/>
            <a:r>
              <a:rPr lang="en-US" b="1" dirty="0" smtClean="0">
                <a:ea typeface="Times New Roman" charset="0"/>
                <a:cs typeface="Times New Roman" charset="0"/>
              </a:rPr>
              <a:t>Define</a:t>
            </a:r>
          </a:p>
          <a:p>
            <a:pPr algn="ctr"/>
            <a:r>
              <a:rPr lang="en-US" b="1" dirty="0" smtClean="0">
                <a:ea typeface="Times New Roman" charset="0"/>
                <a:cs typeface="Times New Roman" charset="0"/>
              </a:rPr>
              <a:t>Problems</a:t>
            </a:r>
            <a:endParaRPr lang="en-US" b="1" dirty="0">
              <a:ea typeface="Times New Roman" charset="0"/>
              <a:cs typeface="Times New Roman" charset="0"/>
            </a:endParaRPr>
          </a:p>
        </p:txBody>
      </p:sp>
      <p:sp>
        <p:nvSpPr>
          <p:cNvPr id="9" name="TextBox 8"/>
          <p:cNvSpPr txBox="1"/>
          <p:nvPr/>
        </p:nvSpPr>
        <p:spPr>
          <a:xfrm>
            <a:off x="6397898" y="2992356"/>
            <a:ext cx="2249905" cy="1200329"/>
          </a:xfrm>
          <a:prstGeom prst="rect">
            <a:avLst/>
          </a:prstGeom>
          <a:noFill/>
        </p:spPr>
        <p:txBody>
          <a:bodyPr wrap="square" rtlCol="0">
            <a:noAutofit/>
          </a:bodyPr>
          <a:lstStyle/>
          <a:p>
            <a:pPr algn="ctr"/>
            <a:r>
              <a:rPr lang="en-US" b="1" dirty="0" smtClean="0">
                <a:ea typeface="Times New Roman" charset="0"/>
                <a:cs typeface="Times New Roman" charset="0"/>
              </a:rPr>
              <a:t>Develop</a:t>
            </a:r>
          </a:p>
          <a:p>
            <a:pPr algn="ctr"/>
            <a:r>
              <a:rPr lang="en-US" b="1" dirty="0">
                <a:ea typeface="Times New Roman" charset="0"/>
                <a:cs typeface="Times New Roman" charset="0"/>
              </a:rPr>
              <a:t>a</a:t>
            </a:r>
            <a:r>
              <a:rPr lang="en-US" b="1" dirty="0" smtClean="0">
                <a:ea typeface="Times New Roman" charset="0"/>
                <a:cs typeface="Times New Roman" charset="0"/>
              </a:rPr>
              <a:t>nd</a:t>
            </a:r>
          </a:p>
          <a:p>
            <a:pPr algn="ctr"/>
            <a:r>
              <a:rPr lang="en-US" b="1" dirty="0" smtClean="0">
                <a:ea typeface="Times New Roman" charset="0"/>
                <a:cs typeface="Times New Roman" charset="0"/>
              </a:rPr>
              <a:t>Evaluate</a:t>
            </a:r>
          </a:p>
          <a:p>
            <a:pPr algn="ctr"/>
            <a:r>
              <a:rPr lang="en-US" b="1" dirty="0" smtClean="0">
                <a:ea typeface="Times New Roman" charset="0"/>
                <a:cs typeface="Times New Roman" charset="0"/>
              </a:rPr>
              <a:t>Solutions</a:t>
            </a:r>
            <a:endParaRPr lang="en-US" b="1" dirty="0">
              <a:ea typeface="Times New Roman" charset="0"/>
              <a:cs typeface="Times New Roman" charset="0"/>
            </a:endParaRPr>
          </a:p>
        </p:txBody>
      </p:sp>
      <p:sp>
        <p:nvSpPr>
          <p:cNvPr id="10" name="TextBox 9"/>
          <p:cNvSpPr txBox="1"/>
          <p:nvPr/>
        </p:nvSpPr>
        <p:spPr>
          <a:xfrm>
            <a:off x="4672010" y="4800160"/>
            <a:ext cx="2189748" cy="1200329"/>
          </a:xfrm>
          <a:prstGeom prst="rect">
            <a:avLst/>
          </a:prstGeom>
          <a:noFill/>
        </p:spPr>
        <p:txBody>
          <a:bodyPr wrap="square" rtlCol="0">
            <a:noAutofit/>
          </a:bodyPr>
          <a:lstStyle/>
          <a:p>
            <a:pPr algn="ctr"/>
            <a:r>
              <a:rPr lang="en-US" b="1" dirty="0" smtClean="0">
                <a:ea typeface="Times New Roman" charset="0"/>
                <a:cs typeface="Times New Roman" charset="0"/>
              </a:rPr>
              <a:t>Test</a:t>
            </a:r>
          </a:p>
          <a:p>
            <a:pPr algn="ctr"/>
            <a:r>
              <a:rPr lang="en-US" b="1" dirty="0" smtClean="0">
                <a:ea typeface="Times New Roman" charset="0"/>
                <a:cs typeface="Times New Roman" charset="0"/>
              </a:rPr>
              <a:t>and</a:t>
            </a:r>
          </a:p>
          <a:p>
            <a:pPr algn="ctr"/>
            <a:r>
              <a:rPr lang="en-US" b="1" dirty="0" smtClean="0">
                <a:ea typeface="Times New Roman" charset="0"/>
                <a:cs typeface="Times New Roman" charset="0"/>
              </a:rPr>
              <a:t>Optimize</a:t>
            </a:r>
          </a:p>
          <a:p>
            <a:pPr algn="ctr"/>
            <a:r>
              <a:rPr lang="en-US" b="1" dirty="0" smtClean="0">
                <a:ea typeface="Times New Roman" charset="0"/>
                <a:cs typeface="Times New Roman" charset="0"/>
              </a:rPr>
              <a:t>Solutions</a:t>
            </a:r>
            <a:endParaRPr lang="en-US" b="1" dirty="0">
              <a:ea typeface="Times New Roman" charset="0"/>
              <a:cs typeface="Times New Roman" charset="0"/>
            </a:endParaRPr>
          </a:p>
        </p:txBody>
      </p:sp>
      <p:sp>
        <p:nvSpPr>
          <p:cNvPr id="11" name="TextBox 10"/>
          <p:cNvSpPr txBox="1"/>
          <p:nvPr/>
        </p:nvSpPr>
        <p:spPr>
          <a:xfrm>
            <a:off x="3227409" y="3392352"/>
            <a:ext cx="1804732" cy="646331"/>
          </a:xfrm>
          <a:prstGeom prst="rect">
            <a:avLst/>
          </a:prstGeom>
          <a:noFill/>
        </p:spPr>
        <p:txBody>
          <a:bodyPr wrap="square" rtlCol="0">
            <a:noAutofit/>
          </a:bodyPr>
          <a:lstStyle/>
          <a:p>
            <a:pPr algn="ctr"/>
            <a:r>
              <a:rPr lang="en-US" b="1" dirty="0" smtClean="0">
                <a:ea typeface="Times New Roman" charset="0"/>
                <a:cs typeface="Times New Roman" charset="0"/>
              </a:rPr>
              <a:t>Communicate</a:t>
            </a:r>
          </a:p>
          <a:p>
            <a:pPr algn="ctr"/>
            <a:r>
              <a:rPr lang="en-US" b="1" dirty="0" smtClean="0">
                <a:ea typeface="Times New Roman" charset="0"/>
                <a:cs typeface="Times New Roman" charset="0"/>
              </a:rPr>
              <a:t>Solutions</a:t>
            </a:r>
            <a:endParaRPr lang="en-US" b="1" dirty="0">
              <a:ea typeface="Times New Roman" charset="0"/>
              <a:cs typeface="Times New Roman" charset="0"/>
            </a:endParaRPr>
          </a:p>
        </p:txBody>
      </p:sp>
      <p:cxnSp>
        <p:nvCxnSpPr>
          <p:cNvPr id="12" name="Straight Arrow Connector 11"/>
          <p:cNvCxnSpPr/>
          <p:nvPr/>
        </p:nvCxnSpPr>
        <p:spPr>
          <a:xfrm flipV="1">
            <a:off x="4035993" y="1879506"/>
            <a:ext cx="731520" cy="713232"/>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035993" y="4732013"/>
            <a:ext cx="693918" cy="847385"/>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826553" y="4692878"/>
            <a:ext cx="693918" cy="84738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973797" y="1803586"/>
            <a:ext cx="693918" cy="713232"/>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849590" y="3046994"/>
            <a:ext cx="18845" cy="1169319"/>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5275793" y="3564100"/>
            <a:ext cx="1194296" cy="40748"/>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0165681" y="5102542"/>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0480004" y="4759643"/>
            <a:ext cx="385763" cy="3857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0481311" y="5445441"/>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0795634" y="5102544"/>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Callout 2"/>
          <p:cNvSpPr/>
          <p:nvPr/>
        </p:nvSpPr>
        <p:spPr>
          <a:xfrm>
            <a:off x="8852334" y="700089"/>
            <a:ext cx="3177742" cy="3214686"/>
          </a:xfrm>
          <a:prstGeom prst="wedgeEllipseCallout">
            <a:avLst>
              <a:gd name="adj1" fmla="val 7428"/>
              <a:gd name="adj2" fmla="val 715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062886" y="1076068"/>
            <a:ext cx="2781451" cy="2838707"/>
          </a:xfrm>
          <a:prstGeom prst="rect">
            <a:avLst/>
          </a:prstGeom>
          <a:noFill/>
        </p:spPr>
        <p:txBody>
          <a:bodyPr wrap="square" rtlCol="0">
            <a:noAutofit/>
          </a:bodyPr>
          <a:lstStyle/>
          <a:p>
            <a:pPr algn="ctr"/>
            <a:r>
              <a:rPr lang="en-US" sz="2200" dirty="0" err="1" smtClean="0"/>
              <a:t>Psst</a:t>
            </a:r>
            <a:r>
              <a:rPr lang="is-IS" sz="2200" dirty="0" smtClean="0"/>
              <a:t>… </a:t>
            </a:r>
          </a:p>
          <a:p>
            <a:pPr algn="ctr"/>
            <a:r>
              <a:rPr lang="is-IS" sz="2200" dirty="0" smtClean="0"/>
              <a:t>Keep an eye out for this symbol throughout the slides!</a:t>
            </a:r>
          </a:p>
          <a:p>
            <a:pPr algn="ctr"/>
            <a:r>
              <a:rPr lang="en-US" sz="2200" dirty="0" smtClean="0"/>
              <a:t>It tells you which stage of the design process is being covered!</a:t>
            </a:r>
            <a:endParaRPr lang="en-US" sz="2200" dirty="0"/>
          </a:p>
        </p:txBody>
      </p:sp>
    </p:spTree>
    <p:extLst>
      <p:ext uri="{BB962C8B-B14F-4D97-AF65-F5344CB8AC3E}">
        <p14:creationId xmlns:p14="http://schemas.microsoft.com/office/powerpoint/2010/main" val="1956328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rot="19997498">
            <a:off x="9646064" y="958690"/>
            <a:ext cx="2342322" cy="2092601"/>
          </a:xfrm>
          <a:prstGeom prst="star7">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solidFill>
              <a:schemeClr val="accent1">
                <a:lumMod val="60000"/>
                <a:lumOff val="4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7-Point Star 4"/>
          <p:cNvSpPr/>
          <p:nvPr/>
        </p:nvSpPr>
        <p:spPr>
          <a:xfrm rot="639136">
            <a:off x="900473" y="3151818"/>
            <a:ext cx="3778465" cy="3386137"/>
          </a:xfrm>
          <a:prstGeom prst="star7">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hade val="5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7-Point Star 5"/>
          <p:cNvSpPr/>
          <p:nvPr/>
        </p:nvSpPr>
        <p:spPr>
          <a:xfrm rot="1342679">
            <a:off x="7577999" y="4677463"/>
            <a:ext cx="1953099" cy="1760748"/>
          </a:xfrm>
          <a:prstGeom prst="star7">
            <a:avLst/>
          </a:prstGeom>
          <a:gradFill>
            <a:gsLst>
              <a:gs pos="0">
                <a:schemeClr val="accent1">
                  <a:lumMod val="5000"/>
                  <a:lumOff val="95000"/>
                  <a:alpha val="39000"/>
                </a:schemeClr>
              </a:gs>
              <a:gs pos="45000">
                <a:schemeClr val="accent1">
                  <a:lumMod val="45000"/>
                  <a:lumOff val="55000"/>
                </a:schemeClr>
              </a:gs>
              <a:gs pos="75000">
                <a:schemeClr val="accent1">
                  <a:lumMod val="45000"/>
                  <a:lumOff val="55000"/>
                </a:schemeClr>
              </a:gs>
              <a:gs pos="100000">
                <a:schemeClr val="accent1">
                  <a:lumMod val="30000"/>
                  <a:lumOff val="70000"/>
                </a:schemeClr>
              </a:gs>
            </a:gsLst>
            <a:lin ang="5400000" scaled="1"/>
          </a:gradFill>
          <a:ln>
            <a:solidFill>
              <a:schemeClr val="accent1">
                <a:shade val="5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78941" y="322344"/>
            <a:ext cx="10131425" cy="1270929"/>
          </a:xfrm>
        </p:spPr>
        <p:txBody>
          <a:bodyPr>
            <a:noAutofit/>
          </a:bodyPr>
          <a:lstStyle/>
          <a:p>
            <a:r>
              <a:rPr lang="en-US" i="1" dirty="0" smtClean="0"/>
              <a:t>Definitions</a:t>
            </a:r>
            <a:r>
              <a:rPr lang="en-US" dirty="0" smtClean="0"/>
              <a:t>: Identify and Define the Problem’s Criteria and Constraints</a:t>
            </a:r>
            <a:endParaRPr lang="en-US" dirty="0"/>
          </a:p>
        </p:txBody>
      </p:sp>
      <p:sp>
        <p:nvSpPr>
          <p:cNvPr id="3" name="Content Placeholder 2"/>
          <p:cNvSpPr>
            <a:spLocks noGrp="1"/>
          </p:cNvSpPr>
          <p:nvPr>
            <p:ph idx="1"/>
          </p:nvPr>
        </p:nvSpPr>
        <p:spPr>
          <a:xfrm>
            <a:off x="378941" y="1746422"/>
            <a:ext cx="10678280" cy="4736755"/>
          </a:xfrm>
          <a:solidFill>
            <a:srgbClr val="18276C">
              <a:alpha val="61176"/>
            </a:srgbClr>
          </a:solidFill>
          <a:ln>
            <a:noFill/>
          </a:ln>
        </p:spPr>
        <p:txBody>
          <a:bodyPr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solidFill>
                  <a:srgbClr val="FFFF00"/>
                </a:solidFill>
                <a:ea typeface="Comic Sans MS" charset="0"/>
                <a:cs typeface="Comic Sans MS" charset="0"/>
              </a:rPr>
              <a:t>Identify the problem: </a:t>
            </a:r>
            <a:r>
              <a:rPr lang="en-US" sz="2400" dirty="0" smtClean="0">
                <a:ea typeface="Comic Sans MS" charset="0"/>
                <a:cs typeface="Comic Sans MS" charset="0"/>
              </a:rPr>
              <a:t>Identification occurs when someone realizes that a problem exists that needs to be solved.</a:t>
            </a:r>
          </a:p>
          <a:p>
            <a:pPr marL="0" marR="0" lvl="0" indent="0" defTabSz="914400" eaLnBrk="1" fontAlgn="auto" latinLnBrk="0" hangingPunct="1">
              <a:lnSpc>
                <a:spcPct val="100000"/>
              </a:lnSpc>
              <a:spcBef>
                <a:spcPts val="0"/>
              </a:spcBef>
              <a:spcAft>
                <a:spcPts val="1200"/>
              </a:spcAft>
              <a:buClrTx/>
              <a:buSzTx/>
              <a:buFontTx/>
              <a:buNone/>
              <a:tabLst/>
              <a:defRPr/>
            </a:pPr>
            <a:r>
              <a:rPr lang="en-US" sz="2400" dirty="0" smtClean="0">
                <a:solidFill>
                  <a:srgbClr val="FFFF00"/>
                </a:solidFill>
                <a:ea typeface="Comic Sans MS" charset="0"/>
                <a:cs typeface="Comic Sans MS" charset="0"/>
              </a:rPr>
              <a:t>Define the problem: </a:t>
            </a:r>
            <a:r>
              <a:rPr lang="en-US" sz="2400" dirty="0" smtClean="0">
                <a:ea typeface="Comic Sans MS" charset="0"/>
                <a:cs typeface="Comic Sans MS" charset="0"/>
              </a:rPr>
              <a:t>Definition occurs when someone realizes exactly what the problem is.</a:t>
            </a:r>
          </a:p>
          <a:p>
            <a:pPr marL="457200" lvl="0" indent="0" defTabSz="914400">
              <a:spcAft>
                <a:spcPts val="0"/>
              </a:spcAft>
              <a:buClrTx/>
              <a:buSzTx/>
              <a:buNone/>
              <a:defRPr/>
            </a:pPr>
            <a:r>
              <a:rPr lang="en-US" sz="2400" dirty="0" smtClean="0">
                <a:ea typeface="Comic Sans MS" charset="0"/>
                <a:cs typeface="Comic Sans MS" charset="0"/>
              </a:rPr>
              <a:t>For example: </a:t>
            </a:r>
            <a:r>
              <a:rPr lang="en-US" sz="2400" i="1" dirty="0" smtClean="0">
                <a:ea typeface="Comic Sans MS" charset="0"/>
                <a:cs typeface="Comic Sans MS" charset="0"/>
              </a:rPr>
              <a:t>Students realizing that they are not getting their work handed back from the teacher is a good example of problem identification. When students realize that they are not getting work handed back because the teacher’s desk is too disorganized, they have begun to identify the problem. </a:t>
            </a:r>
          </a:p>
          <a:p>
            <a:pPr marL="0" marR="0" lvl="0" indent="0" defTabSz="914400" eaLnBrk="1" fontAlgn="auto" latinLnBrk="0" hangingPunct="1">
              <a:lnSpc>
                <a:spcPct val="100000"/>
              </a:lnSpc>
              <a:spcBef>
                <a:spcPts val="1200"/>
              </a:spcBef>
              <a:spcAft>
                <a:spcPts val="0"/>
              </a:spcAft>
              <a:buClrTx/>
              <a:buSzTx/>
              <a:buFontTx/>
              <a:buNone/>
              <a:tabLst/>
              <a:defRPr/>
            </a:pPr>
            <a:r>
              <a:rPr lang="en-US" sz="2400" b="1" dirty="0" smtClean="0">
                <a:ea typeface="Comic Sans MS" charset="0"/>
                <a:cs typeface="Comic Sans MS" charset="0"/>
              </a:rPr>
              <a:t>Criteria and Constraints</a:t>
            </a:r>
          </a:p>
          <a:p>
            <a:pPr defTabSz="914400">
              <a:spcBef>
                <a:spcPts val="0"/>
              </a:spcBef>
              <a:spcAft>
                <a:spcPts val="0"/>
              </a:spcAft>
              <a:buClrTx/>
              <a:buSzTx/>
              <a:defRPr/>
            </a:pPr>
            <a:r>
              <a:rPr lang="en-US" sz="2400" dirty="0" smtClean="0">
                <a:solidFill>
                  <a:srgbClr val="FFFF00"/>
                </a:solidFill>
                <a:ea typeface="Comic Sans MS" charset="0"/>
                <a:cs typeface="Comic Sans MS" charset="0"/>
              </a:rPr>
              <a:t>Criteria</a:t>
            </a:r>
            <a:r>
              <a:rPr lang="en-US" sz="2400" dirty="0" smtClean="0">
                <a:ea typeface="Comic Sans MS" charset="0"/>
                <a:cs typeface="Comic Sans MS" charset="0"/>
              </a:rPr>
              <a:t> are the requirements the solution must meet, such as what it must do.</a:t>
            </a:r>
          </a:p>
          <a:p>
            <a:pPr defTabSz="914400">
              <a:spcBef>
                <a:spcPts val="0"/>
              </a:spcBef>
              <a:buClrTx/>
              <a:buSzTx/>
              <a:defRPr/>
            </a:pPr>
            <a:r>
              <a:rPr lang="en-US" sz="2400" dirty="0" smtClean="0">
                <a:solidFill>
                  <a:srgbClr val="FFFF00"/>
                </a:solidFill>
                <a:ea typeface="Comic Sans MS" charset="0"/>
                <a:cs typeface="Comic Sans MS" charset="0"/>
              </a:rPr>
              <a:t>Constraints</a:t>
            </a:r>
            <a:r>
              <a:rPr lang="en-US" sz="2400" dirty="0" smtClean="0">
                <a:ea typeface="Comic Sans MS" charset="0"/>
                <a:cs typeface="Comic Sans MS" charset="0"/>
              </a:rPr>
              <a:t> are the limitations on the solution, such as a maximum size or budget.</a:t>
            </a:r>
          </a:p>
        </p:txBody>
      </p:sp>
      <p:sp>
        <p:nvSpPr>
          <p:cNvPr id="26" name="Oval 25"/>
          <p:cNvSpPr/>
          <p:nvPr/>
        </p:nvSpPr>
        <p:spPr>
          <a:xfrm>
            <a:off x="11057221" y="5834062"/>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1371544" y="5491163"/>
            <a:ext cx="385763" cy="3857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1372851" y="6176961"/>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1687174" y="5834064"/>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3955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748145"/>
          </a:xfrm>
        </p:spPr>
        <p:txBody>
          <a:bodyPr>
            <a:noAutofit/>
          </a:bodyPr>
          <a:lstStyle/>
          <a:p>
            <a:r>
              <a:rPr lang="en-US" i="1" dirty="0" smtClean="0"/>
              <a:t>Example</a:t>
            </a:r>
            <a:r>
              <a:rPr lang="en-US" dirty="0" smtClean="0"/>
              <a:t>: Identify a problem</a:t>
            </a:r>
            <a:endParaRPr lang="en-US" dirty="0"/>
          </a:p>
        </p:txBody>
      </p:sp>
      <p:sp>
        <p:nvSpPr>
          <p:cNvPr id="3" name="Content Placeholder 2"/>
          <p:cNvSpPr>
            <a:spLocks noGrp="1"/>
          </p:cNvSpPr>
          <p:nvPr>
            <p:ph idx="1"/>
          </p:nvPr>
        </p:nvSpPr>
        <p:spPr>
          <a:xfrm>
            <a:off x="685801" y="1662545"/>
            <a:ext cx="10370113" cy="4900178"/>
          </a:xfrm>
        </p:spPr>
        <p:txBody>
          <a:bodyPr anchor="t">
            <a:noAutofit/>
          </a:bodyPr>
          <a:lstStyle/>
          <a:p>
            <a:r>
              <a:rPr lang="en-US" sz="3200" i="1" dirty="0" smtClean="0"/>
              <a:t>When you see a problem in the world, imagine how you might be able to solve it through engineering! </a:t>
            </a:r>
          </a:p>
          <a:p>
            <a:r>
              <a:rPr lang="en-US" sz="3200" i="1" dirty="0" smtClean="0"/>
              <a:t>So many problems can be solved through engineering. </a:t>
            </a:r>
          </a:p>
          <a:p>
            <a:endParaRPr lang="en-US" sz="1600" dirty="0"/>
          </a:p>
          <a:p>
            <a:pPr marL="0" indent="0">
              <a:buNone/>
            </a:pPr>
            <a:r>
              <a:rPr lang="en-US" sz="2800" dirty="0" smtClean="0"/>
              <a:t>Students in Mrs. Anderson’s English class are frustrated because they never get their work handed back to them. They can see their grades online, but without getting their work back, they don’t know how to improve! </a:t>
            </a:r>
          </a:p>
          <a:p>
            <a:pPr marL="0" indent="0">
              <a:buNone/>
            </a:pPr>
            <a:r>
              <a:rPr lang="en-US" sz="2800" dirty="0" smtClean="0"/>
              <a:t>By noticing that their work is not being handed back, Mrs. Anderson’s students have </a:t>
            </a:r>
            <a:r>
              <a:rPr lang="en-US" sz="2800" dirty="0" smtClean="0">
                <a:solidFill>
                  <a:srgbClr val="FFFF00"/>
                </a:solidFill>
              </a:rPr>
              <a:t>identified a problem</a:t>
            </a:r>
            <a:r>
              <a:rPr lang="en-US" sz="2800" dirty="0" smtClean="0"/>
              <a:t>.</a:t>
            </a:r>
            <a:endParaRPr lang="en-US" sz="2800" dirty="0"/>
          </a:p>
        </p:txBody>
      </p:sp>
      <p:sp>
        <p:nvSpPr>
          <p:cNvPr id="4" name="Oval 3"/>
          <p:cNvSpPr/>
          <p:nvPr/>
        </p:nvSpPr>
        <p:spPr>
          <a:xfrm>
            <a:off x="11057221" y="5834062"/>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1371544" y="5491163"/>
            <a:ext cx="385763" cy="3857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1372851" y="6176961"/>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1687174" y="5834064"/>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8356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46" y="426584"/>
            <a:ext cx="11671155" cy="789709"/>
          </a:xfrm>
        </p:spPr>
        <p:txBody>
          <a:bodyPr>
            <a:noAutofit/>
          </a:bodyPr>
          <a:lstStyle/>
          <a:p>
            <a:r>
              <a:rPr lang="en-US" i="1" dirty="0" smtClean="0"/>
              <a:t>Example</a:t>
            </a:r>
            <a:r>
              <a:rPr lang="en-US" dirty="0" smtClean="0"/>
              <a:t>: Define/Specify Criteria and Constraints</a:t>
            </a:r>
            <a:endParaRPr lang="en-US" dirty="0"/>
          </a:p>
        </p:txBody>
      </p:sp>
      <p:sp>
        <p:nvSpPr>
          <p:cNvPr id="3" name="Content Placeholder 2"/>
          <p:cNvSpPr>
            <a:spLocks noGrp="1"/>
          </p:cNvSpPr>
          <p:nvPr>
            <p:ph idx="1"/>
          </p:nvPr>
        </p:nvSpPr>
        <p:spPr>
          <a:xfrm>
            <a:off x="290946" y="1308874"/>
            <a:ext cx="8179318" cy="2834500"/>
          </a:xfrm>
        </p:spPr>
        <p:txBody>
          <a:bodyPr anchor="t">
            <a:noAutofit/>
          </a:bodyPr>
          <a:lstStyle/>
          <a:p>
            <a:pPr marL="0" indent="0">
              <a:buNone/>
            </a:pPr>
            <a:r>
              <a:rPr lang="en-US" sz="2400" dirty="0" smtClean="0"/>
              <a:t>One way to define this problem is by talking to Mrs. Anderson. When the students ask her why they aren’t getting their work handed back, she apologizes and says that </a:t>
            </a:r>
            <a:r>
              <a:rPr lang="en-US" sz="2400" dirty="0" smtClean="0">
                <a:solidFill>
                  <a:srgbClr val="FFFF00"/>
                </a:solidFill>
              </a:rPr>
              <a:t>she has trouble keeping her desk organized, and sometimes misplaces assignments after they are graded</a:t>
            </a:r>
            <a:r>
              <a:rPr lang="en-US" sz="2400" dirty="0" smtClean="0"/>
              <a:t>.</a:t>
            </a:r>
          </a:p>
          <a:p>
            <a:pPr marL="0" indent="0">
              <a:buNone/>
            </a:pPr>
            <a:r>
              <a:rPr lang="en-US" sz="2400" dirty="0" smtClean="0"/>
              <a:t>By learning that organization is the reason they are not getting their work handed back, the students have </a:t>
            </a:r>
            <a:r>
              <a:rPr lang="en-US" sz="2400" dirty="0" smtClean="0">
                <a:solidFill>
                  <a:srgbClr val="FFFF00"/>
                </a:solidFill>
              </a:rPr>
              <a:t>defined the problem</a:t>
            </a:r>
            <a:r>
              <a:rPr lang="en-US" sz="2400" dirty="0" smtClean="0"/>
              <a:t>. </a:t>
            </a:r>
          </a:p>
        </p:txBody>
      </p:sp>
      <p:sp>
        <p:nvSpPr>
          <p:cNvPr id="4" name="Oval 3"/>
          <p:cNvSpPr/>
          <p:nvPr/>
        </p:nvSpPr>
        <p:spPr>
          <a:xfrm>
            <a:off x="11057221" y="5834062"/>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1371544" y="5491163"/>
            <a:ext cx="385763" cy="3857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1372851" y="6176961"/>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1687174" y="5834064"/>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5476020" y="4259714"/>
            <a:ext cx="6282594" cy="2303009"/>
          </a:xfrm>
          <a:prstGeom prst="rect">
            <a:avLst/>
          </a:prstGeom>
        </p:spPr>
        <p:txBody>
          <a:bodyPr vert="horz" lIns="91440" tIns="45720" rIns="91440" bIns="45720" rtlCol="0" anchor="t">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457200" lvl="1" indent="0">
              <a:spcAft>
                <a:spcPts val="0"/>
              </a:spcAft>
              <a:buFont typeface="Arial"/>
              <a:buNone/>
            </a:pPr>
            <a:r>
              <a:rPr lang="en-US" sz="2400" dirty="0" smtClean="0"/>
              <a:t>1. </a:t>
            </a:r>
            <a:r>
              <a:rPr lang="en-US" sz="2400" dirty="0" smtClean="0">
                <a:solidFill>
                  <a:srgbClr val="FFFF00"/>
                </a:solidFill>
              </a:rPr>
              <a:t>Identified criteria</a:t>
            </a:r>
            <a:r>
              <a:rPr lang="en-US" sz="2400" dirty="0" smtClean="0"/>
              <a:t>:</a:t>
            </a:r>
          </a:p>
          <a:p>
            <a:pPr marL="914400" lvl="1" indent="-182880">
              <a:spcAft>
                <a:spcPts val="0"/>
              </a:spcAft>
            </a:pPr>
            <a:r>
              <a:rPr lang="en-US" sz="2000" dirty="0" smtClean="0"/>
              <a:t>Must hold 700 papers (100 x seven classes)</a:t>
            </a:r>
          </a:p>
          <a:p>
            <a:pPr marL="914400" lvl="1" indent="-182880">
              <a:spcAft>
                <a:spcPts val="0"/>
              </a:spcAft>
            </a:pPr>
            <a:r>
              <a:rPr lang="en-US" sz="2000" dirty="0" smtClean="0"/>
              <a:t>Must take up less than 16 x 12 inches surface area</a:t>
            </a:r>
          </a:p>
          <a:p>
            <a:pPr marL="914400" lvl="1" indent="-182880">
              <a:spcAft>
                <a:spcPts val="0"/>
              </a:spcAft>
            </a:pPr>
            <a:r>
              <a:rPr lang="en-US" sz="2000" dirty="0" smtClean="0"/>
              <a:t>Must be moveable</a:t>
            </a:r>
          </a:p>
          <a:p>
            <a:pPr marL="457200" lvl="1" indent="0">
              <a:spcBef>
                <a:spcPts val="1200"/>
              </a:spcBef>
              <a:spcAft>
                <a:spcPts val="0"/>
              </a:spcAft>
              <a:buFont typeface="Arial"/>
              <a:buNone/>
            </a:pPr>
            <a:r>
              <a:rPr lang="en-US" sz="2400" dirty="0" smtClean="0"/>
              <a:t>2. </a:t>
            </a:r>
            <a:r>
              <a:rPr lang="en-US" sz="2400" dirty="0" smtClean="0">
                <a:solidFill>
                  <a:srgbClr val="FFFF00"/>
                </a:solidFill>
              </a:rPr>
              <a:t>Identified constraints</a:t>
            </a:r>
            <a:r>
              <a:rPr lang="en-US" sz="2400" dirty="0" smtClean="0"/>
              <a:t>:</a:t>
            </a:r>
          </a:p>
          <a:p>
            <a:pPr marL="914400" lvl="1" indent="-182880">
              <a:spcAft>
                <a:spcPts val="0"/>
              </a:spcAft>
            </a:pPr>
            <a:r>
              <a:rPr lang="en-US" sz="2000" dirty="0" smtClean="0"/>
              <a:t>Must cost less than $5</a:t>
            </a:r>
          </a:p>
          <a:p>
            <a:pPr lvl="1"/>
            <a:endParaRPr lang="en-US" dirty="0" smtClean="0"/>
          </a:p>
        </p:txBody>
      </p:sp>
      <p:sp>
        <p:nvSpPr>
          <p:cNvPr id="9" name="Content Placeholder 2"/>
          <p:cNvSpPr txBox="1">
            <a:spLocks/>
          </p:cNvSpPr>
          <p:nvPr/>
        </p:nvSpPr>
        <p:spPr>
          <a:xfrm>
            <a:off x="290946" y="4143375"/>
            <a:ext cx="5326083" cy="2419348"/>
          </a:xfrm>
          <a:prstGeom prst="rect">
            <a:avLst/>
          </a:prstGeom>
        </p:spPr>
        <p:txBody>
          <a:bodyPr vert="horz" lIns="91440" tIns="45720" rIns="91440" bIns="45720" rtlCol="0" anchor="t">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400" dirty="0" smtClean="0"/>
              <a:t>The students decide to help Mrs. Anderson by building her a desk organizer. Based on their discussion with Mrs. Anderson and their available resources, they develop a list of </a:t>
            </a:r>
            <a:r>
              <a:rPr lang="en-US" sz="2400" dirty="0" smtClean="0">
                <a:solidFill>
                  <a:srgbClr val="FFFF00"/>
                </a:solidFill>
              </a:rPr>
              <a:t>criteria</a:t>
            </a:r>
            <a:r>
              <a:rPr lang="en-US" sz="2400" dirty="0" smtClean="0">
                <a:solidFill>
                  <a:schemeClr val="accent1">
                    <a:lumMod val="40000"/>
                    <a:lumOff val="60000"/>
                  </a:schemeClr>
                </a:solidFill>
              </a:rPr>
              <a:t> </a:t>
            </a:r>
            <a:r>
              <a:rPr lang="en-US" sz="2400" dirty="0" smtClean="0">
                <a:solidFill>
                  <a:srgbClr val="FFFF00"/>
                </a:solidFill>
              </a:rPr>
              <a:t>and constraints </a:t>
            </a:r>
            <a:r>
              <a:rPr lang="en-US" sz="2400" dirty="0" smtClean="0"/>
              <a:t>for the organizer. </a:t>
            </a:r>
            <a:endParaRPr lang="en-US" sz="2400" dirty="0"/>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8470264" y="1559190"/>
            <a:ext cx="3216910" cy="2413000"/>
          </a:xfrm>
          <a:prstGeom prst="rect">
            <a:avLst/>
          </a:prstGeom>
        </p:spPr>
      </p:pic>
    </p:spTree>
    <p:extLst>
      <p:ext uri="{BB962C8B-B14F-4D97-AF65-F5344CB8AC3E}">
        <p14:creationId xmlns:p14="http://schemas.microsoft.com/office/powerpoint/2010/main" val="1849971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7-Point Star 4"/>
          <p:cNvSpPr/>
          <p:nvPr/>
        </p:nvSpPr>
        <p:spPr>
          <a:xfrm>
            <a:off x="6743767" y="3181350"/>
            <a:ext cx="4087842" cy="3386137"/>
          </a:xfrm>
          <a:prstGeom prst="star7">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hade val="5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7-Point Star 5"/>
          <p:cNvSpPr/>
          <p:nvPr/>
        </p:nvSpPr>
        <p:spPr>
          <a:xfrm rot="1342679">
            <a:off x="6165867" y="4303605"/>
            <a:ext cx="1953099" cy="1760748"/>
          </a:xfrm>
          <a:prstGeom prst="star7">
            <a:avLst/>
          </a:prstGeom>
          <a:gradFill>
            <a:gsLst>
              <a:gs pos="0">
                <a:schemeClr val="accent1">
                  <a:lumMod val="5000"/>
                  <a:lumOff val="95000"/>
                  <a:alpha val="39000"/>
                </a:schemeClr>
              </a:gs>
              <a:gs pos="45000">
                <a:schemeClr val="accent1">
                  <a:lumMod val="45000"/>
                  <a:lumOff val="55000"/>
                </a:schemeClr>
              </a:gs>
              <a:gs pos="75000">
                <a:schemeClr val="accent1">
                  <a:lumMod val="45000"/>
                  <a:lumOff val="55000"/>
                </a:schemeClr>
              </a:gs>
              <a:gs pos="100000">
                <a:schemeClr val="accent1">
                  <a:lumMod val="30000"/>
                  <a:lumOff val="70000"/>
                </a:schemeClr>
              </a:gs>
            </a:gsLst>
            <a:lin ang="5400000" scaled="1"/>
          </a:gradFill>
          <a:ln>
            <a:solidFill>
              <a:schemeClr val="accent1">
                <a:shade val="5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4192" y="483561"/>
            <a:ext cx="10131425" cy="814251"/>
          </a:xfrm>
        </p:spPr>
        <p:txBody>
          <a:bodyPr>
            <a:noAutofit/>
          </a:bodyPr>
          <a:lstStyle/>
          <a:p>
            <a:r>
              <a:rPr lang="en-US" i="1" dirty="0" smtClean="0"/>
              <a:t>Definitions</a:t>
            </a:r>
            <a:r>
              <a:rPr lang="en-US" dirty="0" smtClean="0"/>
              <a:t>: Develop and Evaluate Ideas</a:t>
            </a:r>
            <a:endParaRPr lang="en-US" dirty="0"/>
          </a:p>
        </p:txBody>
      </p:sp>
      <p:sp>
        <p:nvSpPr>
          <p:cNvPr id="3" name="Content Placeholder 2"/>
          <p:cNvSpPr>
            <a:spLocks noGrp="1"/>
          </p:cNvSpPr>
          <p:nvPr>
            <p:ph idx="1"/>
          </p:nvPr>
        </p:nvSpPr>
        <p:spPr>
          <a:xfrm>
            <a:off x="568236" y="1518967"/>
            <a:ext cx="6461214" cy="1624276"/>
          </a:xfrm>
        </p:spPr>
        <p:txBody>
          <a:bodyPr anchor="t">
            <a:noAutofit/>
          </a:bodyPr>
          <a:lstStyle/>
          <a:p>
            <a:pPr marL="0" indent="0">
              <a:buNone/>
            </a:pPr>
            <a:r>
              <a:rPr lang="en-US" sz="3200" dirty="0" smtClean="0">
                <a:ea typeface="Comic Sans MS" charset="0"/>
                <a:cs typeface="Comic Sans MS" charset="0"/>
              </a:rPr>
              <a:t>Engineers </a:t>
            </a:r>
            <a:r>
              <a:rPr lang="en-US" sz="3200" dirty="0" smtClean="0">
                <a:solidFill>
                  <a:srgbClr val="FFFF00"/>
                </a:solidFill>
                <a:ea typeface="Comic Sans MS" charset="0"/>
                <a:cs typeface="Comic Sans MS" charset="0"/>
              </a:rPr>
              <a:t>develop ideas </a:t>
            </a:r>
            <a:r>
              <a:rPr lang="en-US" sz="3200" dirty="0" smtClean="0">
                <a:ea typeface="Comic Sans MS" charset="0"/>
                <a:cs typeface="Comic Sans MS" charset="0"/>
              </a:rPr>
              <a:t>by thinking of possible solutions to the problem.</a:t>
            </a:r>
          </a:p>
        </p:txBody>
      </p:sp>
      <p:sp>
        <p:nvSpPr>
          <p:cNvPr id="7" name="Oval 6"/>
          <p:cNvSpPr/>
          <p:nvPr/>
        </p:nvSpPr>
        <p:spPr>
          <a:xfrm>
            <a:off x="11057221" y="5834062"/>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371544" y="5491163"/>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1372851" y="6176961"/>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687174" y="5834064"/>
            <a:ext cx="385763" cy="3857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568236" y="3360163"/>
            <a:ext cx="6897900" cy="1616785"/>
          </a:xfrm>
          <a:prstGeom prst="rect">
            <a:avLst/>
          </a:prstGeom>
        </p:spPr>
        <p:txBody>
          <a:bodyPr vert="horz" lIns="91440" tIns="45720" rIns="91440" bIns="45720" rtlCol="0" anchor="t">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3200" dirty="0" smtClean="0">
                <a:ea typeface="Comic Sans MS" charset="0"/>
                <a:cs typeface="Comic Sans MS" charset="0"/>
              </a:rPr>
              <a:t>Engineers </a:t>
            </a:r>
            <a:r>
              <a:rPr lang="en-US" sz="3200" dirty="0" smtClean="0">
                <a:solidFill>
                  <a:srgbClr val="FFFF00"/>
                </a:solidFill>
                <a:ea typeface="Comic Sans MS" charset="0"/>
                <a:cs typeface="Comic Sans MS" charset="0"/>
              </a:rPr>
              <a:t>evaluate ideas </a:t>
            </a:r>
            <a:r>
              <a:rPr lang="en-US" sz="3200" dirty="0" smtClean="0">
                <a:ea typeface="Comic Sans MS" charset="0"/>
                <a:cs typeface="Comic Sans MS" charset="0"/>
              </a:rPr>
              <a:t>by considering the pros and cons of the possible solutions</a:t>
            </a:r>
            <a:r>
              <a:rPr lang="en-US" sz="3200" dirty="0" smtClean="0"/>
              <a:t>.</a:t>
            </a:r>
            <a:endParaRPr lang="en-US" sz="3200" dirty="0"/>
          </a:p>
        </p:txBody>
      </p:sp>
      <p:sp>
        <p:nvSpPr>
          <p:cNvPr id="12" name="Oval Callout 11"/>
          <p:cNvSpPr/>
          <p:nvPr/>
        </p:nvSpPr>
        <p:spPr>
          <a:xfrm>
            <a:off x="7718960" y="1557074"/>
            <a:ext cx="4161095" cy="1586169"/>
          </a:xfrm>
          <a:prstGeom prst="wedgeEllipseCallout">
            <a:avLst>
              <a:gd name="adj1" fmla="val -74170"/>
              <a:gd name="adj2" fmla="val -117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172450" y="1935765"/>
            <a:ext cx="3200401" cy="735998"/>
          </a:xfrm>
          <a:prstGeom prst="rect">
            <a:avLst/>
          </a:prstGeom>
          <a:noFill/>
        </p:spPr>
        <p:txBody>
          <a:bodyPr wrap="square" rtlCol="0">
            <a:noAutofit/>
          </a:bodyPr>
          <a:lstStyle/>
          <a:p>
            <a:r>
              <a:rPr lang="en-US" sz="3600" dirty="0" smtClean="0"/>
              <a:t>Brainstorming!</a:t>
            </a:r>
            <a:endParaRPr lang="en-US" sz="3600" dirty="0"/>
          </a:p>
        </p:txBody>
      </p:sp>
      <p:sp>
        <p:nvSpPr>
          <p:cNvPr id="4" name="7-Point Star 3"/>
          <p:cNvSpPr/>
          <p:nvPr/>
        </p:nvSpPr>
        <p:spPr>
          <a:xfrm rot="19997498">
            <a:off x="9834338" y="535725"/>
            <a:ext cx="1614785" cy="1442629"/>
          </a:xfrm>
          <a:prstGeom prst="star7">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solidFill>
              <a:schemeClr val="accent1">
                <a:lumMod val="60000"/>
                <a:lumOff val="4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0454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84" y="518160"/>
            <a:ext cx="10131425" cy="814251"/>
          </a:xfrm>
        </p:spPr>
        <p:txBody>
          <a:bodyPr>
            <a:noAutofit/>
          </a:bodyPr>
          <a:lstStyle/>
          <a:p>
            <a:r>
              <a:rPr lang="en-US" i="1" dirty="0" smtClean="0"/>
              <a:t>Example</a:t>
            </a:r>
            <a:r>
              <a:rPr lang="en-US" dirty="0" smtClean="0"/>
              <a:t>: Develop ideas</a:t>
            </a:r>
            <a:endParaRPr lang="en-US" dirty="0"/>
          </a:p>
        </p:txBody>
      </p:sp>
      <p:sp>
        <p:nvSpPr>
          <p:cNvPr id="3" name="Content Placeholder 2"/>
          <p:cNvSpPr>
            <a:spLocks noGrp="1"/>
          </p:cNvSpPr>
          <p:nvPr>
            <p:ph idx="1"/>
          </p:nvPr>
        </p:nvSpPr>
        <p:spPr>
          <a:xfrm>
            <a:off x="685801" y="2142067"/>
            <a:ext cx="10757183" cy="3649133"/>
          </a:xfrm>
        </p:spPr>
        <p:txBody>
          <a:bodyPr anchor="t">
            <a:noAutofit/>
          </a:bodyPr>
          <a:lstStyle/>
          <a:p>
            <a:r>
              <a:rPr lang="en-US" sz="3600" i="1" dirty="0" smtClean="0"/>
              <a:t>What </a:t>
            </a:r>
            <a:r>
              <a:rPr lang="en-US" sz="3600" i="1" dirty="0" smtClean="0">
                <a:solidFill>
                  <a:srgbClr val="FFFF00"/>
                </a:solidFill>
              </a:rPr>
              <a:t>possible solutions </a:t>
            </a:r>
            <a:r>
              <a:rPr lang="en-US" sz="3600" i="1" dirty="0" smtClean="0"/>
              <a:t>can you come up </a:t>
            </a:r>
            <a:br>
              <a:rPr lang="en-US" sz="3600" i="1" dirty="0" smtClean="0"/>
            </a:br>
            <a:r>
              <a:rPr lang="en-US" sz="3600" i="1" dirty="0" smtClean="0"/>
              <a:t>with to Mrs. Anderson’s problem?</a:t>
            </a:r>
          </a:p>
          <a:p>
            <a:endParaRPr lang="en-US" sz="2800" i="1" dirty="0"/>
          </a:p>
          <a:p>
            <a:pPr marL="0" indent="0">
              <a:buNone/>
            </a:pPr>
            <a:r>
              <a:rPr lang="en-US" sz="3200" dirty="0" smtClean="0"/>
              <a:t>Mrs. Anderson’s students talked to each other and came up with a few different ideas, including a stack of baskets or drawers, and a box to organize file folders.</a:t>
            </a:r>
            <a:endParaRPr lang="en-US" sz="3200" dirty="0"/>
          </a:p>
        </p:txBody>
      </p:sp>
      <p:sp>
        <p:nvSpPr>
          <p:cNvPr id="4" name="Oval 3"/>
          <p:cNvSpPr/>
          <p:nvPr/>
        </p:nvSpPr>
        <p:spPr>
          <a:xfrm>
            <a:off x="11057221" y="5834062"/>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1371544" y="5491163"/>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1372851" y="6176961"/>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1687174" y="5834064"/>
            <a:ext cx="385763" cy="3857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Point Star 7"/>
          <p:cNvSpPr/>
          <p:nvPr/>
        </p:nvSpPr>
        <p:spPr>
          <a:xfrm rot="1342679">
            <a:off x="10445291" y="2462350"/>
            <a:ext cx="1384458" cy="1364485"/>
          </a:xfrm>
          <a:prstGeom prst="star7">
            <a:avLst/>
          </a:prstGeom>
          <a:gradFill>
            <a:gsLst>
              <a:gs pos="0">
                <a:schemeClr val="accent1">
                  <a:lumMod val="5000"/>
                  <a:lumOff val="95000"/>
                  <a:alpha val="39000"/>
                </a:schemeClr>
              </a:gs>
              <a:gs pos="45000">
                <a:schemeClr val="accent1">
                  <a:lumMod val="45000"/>
                  <a:lumOff val="55000"/>
                </a:schemeClr>
              </a:gs>
              <a:gs pos="75000">
                <a:schemeClr val="accent1">
                  <a:lumMod val="45000"/>
                  <a:lumOff val="55000"/>
                </a:schemeClr>
              </a:gs>
              <a:gs pos="100000">
                <a:schemeClr val="accent1">
                  <a:lumMod val="30000"/>
                  <a:lumOff val="70000"/>
                </a:schemeClr>
              </a:gs>
            </a:gsLst>
            <a:lin ang="5400000" scaled="1"/>
          </a:gradFill>
          <a:ln>
            <a:solidFill>
              <a:schemeClr val="accent1">
                <a:shade val="5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7-Point Star 8"/>
          <p:cNvSpPr/>
          <p:nvPr/>
        </p:nvSpPr>
        <p:spPr>
          <a:xfrm rot="19997498">
            <a:off x="9370055" y="450580"/>
            <a:ext cx="2359337" cy="2058784"/>
          </a:xfrm>
          <a:prstGeom prst="star7">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solidFill>
              <a:schemeClr val="accent1">
                <a:lumMod val="60000"/>
                <a:lumOff val="4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519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18" y="465908"/>
            <a:ext cx="10131425" cy="657497"/>
          </a:xfrm>
        </p:spPr>
        <p:txBody>
          <a:bodyPr>
            <a:noAutofit/>
          </a:bodyPr>
          <a:lstStyle/>
          <a:p>
            <a:r>
              <a:rPr lang="en-US" i="1" dirty="0" smtClean="0"/>
              <a:t>Example</a:t>
            </a:r>
            <a:r>
              <a:rPr lang="en-US" dirty="0" smtClean="0"/>
              <a:t>: Evaluate Ideas</a:t>
            </a:r>
            <a:endParaRPr lang="en-US" dirty="0"/>
          </a:p>
        </p:txBody>
      </p:sp>
      <p:sp>
        <p:nvSpPr>
          <p:cNvPr id="3" name="Content Placeholder 2"/>
          <p:cNvSpPr>
            <a:spLocks noGrp="1"/>
          </p:cNvSpPr>
          <p:nvPr>
            <p:ph idx="1"/>
          </p:nvPr>
        </p:nvSpPr>
        <p:spPr>
          <a:xfrm>
            <a:off x="476061" y="1631087"/>
            <a:ext cx="10737668" cy="2940913"/>
          </a:xfrm>
        </p:spPr>
        <p:txBody>
          <a:bodyPr anchor="t">
            <a:noAutofit/>
          </a:bodyPr>
          <a:lstStyle/>
          <a:p>
            <a:r>
              <a:rPr lang="en-US" sz="2800" dirty="0" smtClean="0"/>
              <a:t>Building a stack of shelves or baskets is too expensive. The students realized this when they began looking at material prices. Since it would cost more than $5, this solution did not meet the constraints.</a:t>
            </a:r>
          </a:p>
          <a:p>
            <a:r>
              <a:rPr lang="en-US" sz="2800" dirty="0" smtClean="0"/>
              <a:t>Students realized that they could afford to build a file folder organizer, that it would be easy to move, and would not take up much room on Mrs. Anderson’s desk.</a:t>
            </a:r>
          </a:p>
        </p:txBody>
      </p:sp>
      <p:sp>
        <p:nvSpPr>
          <p:cNvPr id="4" name="Oval 3"/>
          <p:cNvSpPr/>
          <p:nvPr/>
        </p:nvSpPr>
        <p:spPr>
          <a:xfrm>
            <a:off x="11057221" y="5834062"/>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1371544" y="5491163"/>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1372851" y="6176961"/>
            <a:ext cx="385763" cy="385763"/>
          </a:xfrm>
          <a:prstGeom prst="ellips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1687174" y="5834064"/>
            <a:ext cx="385763" cy="3857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Point Star 7"/>
          <p:cNvSpPr/>
          <p:nvPr/>
        </p:nvSpPr>
        <p:spPr>
          <a:xfrm rot="1342679">
            <a:off x="7442311" y="122985"/>
            <a:ext cx="1384458" cy="1364485"/>
          </a:xfrm>
          <a:prstGeom prst="star7">
            <a:avLst/>
          </a:prstGeom>
          <a:gradFill>
            <a:gsLst>
              <a:gs pos="0">
                <a:schemeClr val="accent1">
                  <a:lumMod val="5000"/>
                  <a:lumOff val="95000"/>
                  <a:alpha val="39000"/>
                </a:schemeClr>
              </a:gs>
              <a:gs pos="45000">
                <a:schemeClr val="accent1">
                  <a:lumMod val="45000"/>
                  <a:lumOff val="55000"/>
                </a:schemeClr>
              </a:gs>
              <a:gs pos="75000">
                <a:schemeClr val="accent1">
                  <a:lumMod val="45000"/>
                  <a:lumOff val="55000"/>
                </a:schemeClr>
              </a:gs>
              <a:gs pos="100000">
                <a:schemeClr val="accent1">
                  <a:lumMod val="30000"/>
                  <a:lumOff val="70000"/>
                </a:schemeClr>
              </a:gs>
            </a:gsLst>
            <a:lin ang="5400000" scaled="1"/>
          </a:gradFill>
          <a:ln>
            <a:solidFill>
              <a:schemeClr val="accent1">
                <a:shade val="5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7-Point Star 8"/>
          <p:cNvSpPr/>
          <p:nvPr/>
        </p:nvSpPr>
        <p:spPr>
          <a:xfrm rot="1342679">
            <a:off x="6565258" y="719838"/>
            <a:ext cx="852098" cy="807133"/>
          </a:xfrm>
          <a:prstGeom prst="star7">
            <a:avLst/>
          </a:prstGeom>
          <a:gradFill>
            <a:gsLst>
              <a:gs pos="0">
                <a:schemeClr val="accent1">
                  <a:lumMod val="5000"/>
                  <a:lumOff val="95000"/>
                  <a:alpha val="39000"/>
                </a:schemeClr>
              </a:gs>
              <a:gs pos="45000">
                <a:schemeClr val="accent1">
                  <a:lumMod val="45000"/>
                  <a:lumOff val="55000"/>
                </a:schemeClr>
              </a:gs>
              <a:gs pos="75000">
                <a:schemeClr val="accent1">
                  <a:lumMod val="45000"/>
                  <a:lumOff val="55000"/>
                </a:schemeClr>
              </a:gs>
              <a:gs pos="100000">
                <a:schemeClr val="accent1">
                  <a:lumMod val="30000"/>
                  <a:lumOff val="70000"/>
                </a:schemeClr>
              </a:gs>
            </a:gsLst>
            <a:lin ang="5400000" scaled="1"/>
          </a:gradFill>
          <a:ln>
            <a:solidFill>
              <a:schemeClr val="accent1">
                <a:shade val="5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7-Point Star 9"/>
          <p:cNvSpPr/>
          <p:nvPr/>
        </p:nvSpPr>
        <p:spPr>
          <a:xfrm rot="1342679">
            <a:off x="2719900" y="4900416"/>
            <a:ext cx="852098" cy="807133"/>
          </a:xfrm>
          <a:prstGeom prst="star7">
            <a:avLst/>
          </a:prstGeom>
          <a:gradFill>
            <a:gsLst>
              <a:gs pos="0">
                <a:schemeClr val="accent1">
                  <a:lumMod val="5000"/>
                  <a:lumOff val="95000"/>
                  <a:alpha val="39000"/>
                </a:schemeClr>
              </a:gs>
              <a:gs pos="45000">
                <a:schemeClr val="accent1">
                  <a:lumMod val="45000"/>
                  <a:lumOff val="55000"/>
                </a:schemeClr>
              </a:gs>
              <a:gs pos="75000">
                <a:schemeClr val="accent1">
                  <a:lumMod val="45000"/>
                  <a:lumOff val="55000"/>
                </a:schemeClr>
              </a:gs>
              <a:gs pos="100000">
                <a:schemeClr val="accent1">
                  <a:lumMod val="30000"/>
                  <a:lumOff val="70000"/>
                </a:schemeClr>
              </a:gs>
            </a:gsLst>
            <a:lin ang="5400000" scaled="1"/>
          </a:gradFill>
          <a:ln>
            <a:solidFill>
              <a:schemeClr val="accent1">
                <a:shade val="50000"/>
                <a:alpha val="2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3699623" y="4979194"/>
            <a:ext cx="7041968" cy="1409700"/>
          </a:xfrm>
          <a:prstGeom prst="rect">
            <a:avLst/>
          </a:prstGeom>
        </p:spPr>
        <p:txBody>
          <a:bodyPr vert="horz" lIns="91440" tIns="45720" rIns="91440" bIns="45720" rtlCol="0" anchor="t">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sz="2800" dirty="0" smtClean="0"/>
              <a:t>Based on their evaluation of their ideas, the students realized that the file folder organizer was a good solution to the problem. </a:t>
            </a:r>
            <a:endParaRPr lang="en-US" sz="2800" dirty="0"/>
          </a:p>
        </p:txBody>
      </p:sp>
    </p:spTree>
    <p:extLst>
      <p:ext uri="{BB962C8B-B14F-4D97-AF65-F5344CB8AC3E}">
        <p14:creationId xmlns:p14="http://schemas.microsoft.com/office/powerpoint/2010/main" val="12572993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845</TotalTime>
  <Words>2819</Words>
  <Application>Microsoft Office PowerPoint</Application>
  <PresentationFormat>Widescreen</PresentationFormat>
  <Paragraphs>199</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Comic Sans MS</vt:lpstr>
      <vt:lpstr>Segoe Print</vt:lpstr>
      <vt:lpstr>Times New Roman</vt:lpstr>
      <vt:lpstr>Celestial</vt:lpstr>
      <vt:lpstr>Introduction to the Engineering Design Cycle</vt:lpstr>
      <vt:lpstr>What is the engineering design process? </vt:lpstr>
      <vt:lpstr>How it all  fits together</vt:lpstr>
      <vt:lpstr>Definitions: Identify and Define the Problem’s Criteria and Constraints</vt:lpstr>
      <vt:lpstr>Example: Identify a problem</vt:lpstr>
      <vt:lpstr>Example: Define/Specify Criteria and Constraints</vt:lpstr>
      <vt:lpstr>Definitions: Develop and Evaluate Ideas</vt:lpstr>
      <vt:lpstr>Example: Develop ideas</vt:lpstr>
      <vt:lpstr>Example: Evaluate Ideas</vt:lpstr>
      <vt:lpstr>Definitions: test and optimize solutions</vt:lpstr>
      <vt:lpstr>Example: Test solutions</vt:lpstr>
      <vt:lpstr>Example: Optimize the solution</vt:lpstr>
      <vt:lpstr>Definition: Communicate Solutions</vt:lpstr>
      <vt:lpstr>Example: Communicate Solutions</vt:lpstr>
      <vt:lpstr>Some famous people who used the engineering design process</vt:lpstr>
      <vt:lpstr>Katherine Johnson</vt:lpstr>
      <vt:lpstr>Lee Anne Walters and Marc Edwards</vt:lpstr>
      <vt:lpstr>James E. West</vt:lpstr>
      <vt:lpstr>Jorge Odón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Engineering Design Cycle</dc:title>
  <dc:creator>Denise Carlson</dc:creator>
  <cp:lastModifiedBy>Denise Carlson</cp:lastModifiedBy>
  <cp:revision>85</cp:revision>
  <dcterms:created xsi:type="dcterms:W3CDTF">2016-08-20T15:46:06Z</dcterms:created>
  <dcterms:modified xsi:type="dcterms:W3CDTF">2017-09-08T06:26:20Z</dcterms:modified>
</cp:coreProperties>
</file>