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5143500" type="screen16x9"/>
  <p:notesSz cx="6858000" cy="9144000"/>
  <p:embeddedFontLst>
    <p:embeddedFont>
      <p:font typeface="Open Sans" panose="020B0606030504020204" pitchFamily="34" charset="0"/>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4" roundtripDataSignature="AMtx7mhCyog3miWLTKSCVDFxKEEIwkmQSg=="/>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1AA8423-5AA0-358E-747F-E236EB375468}" name="Beth McElroy" initials="BM" userId="adafc60ca507be3b"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FAEF80C-3093-450C-AB61-1B4898DDB451}">
  <a:tblStyle styleId="{5FAEF80C-3093-450C-AB61-1B4898DDB45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8" d="100"/>
          <a:sy n="78" d="100"/>
        </p:scale>
        <p:origin x="940" y="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2.fntdata"/><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customschemas.google.com/relationships/presentationmetadata" Target="metadata"/><Relationship Id="rId5" Type="http://schemas.openxmlformats.org/officeDocument/2006/relationships/slide" Target="slides/slide4.xml"/><Relationship Id="rId15" Type="http://schemas.openxmlformats.org/officeDocument/2006/relationships/font" Target="fonts/font1.fntdata"/><Relationship Id="rId28"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25a7749f6ed_1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5" name="Google Shape;125;g25a7749f6ed_1_1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dirty="0"/>
              <a:t>*Be sure to go to Slide 11 and show the students the rubric before letting them get any supplies.</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25a7749f6ed_1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6" name="Google Shape;136;g25a7749f6ed_1_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25a7749f6ed_1_1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7" name="Google Shape;147;g25a7749f6ed_1_1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 name="Google Shape;6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25a7749f6ed_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 name="Google Shape;71;g25a7749f6ed_1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25a7749f6ed_1_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25a7749f6ed_1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25a7749f6ed_1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 name="Google Shape;84;g25a7749f6ed_1_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dirty="0"/>
              <a:t>Video 1: Tackling Plastic Waste in Egypt</a:t>
            </a:r>
            <a:endParaRPr dirty="0"/>
          </a:p>
          <a:p>
            <a:pPr marL="457200" lvl="0" indent="-298450" algn="l" rtl="0">
              <a:lnSpc>
                <a:spcPct val="100000"/>
              </a:lnSpc>
              <a:spcBef>
                <a:spcPts val="0"/>
              </a:spcBef>
              <a:spcAft>
                <a:spcPts val="0"/>
              </a:spcAft>
              <a:buSzPts val="1100"/>
              <a:buChar char="-"/>
            </a:pPr>
            <a:r>
              <a:rPr lang="en" dirty="0"/>
              <a:t>What are the most common materials thrown away in Egypt? Single-use plastic products- bags bottles, takeout containers</a:t>
            </a:r>
            <a:endParaRPr dirty="0"/>
          </a:p>
          <a:p>
            <a:pPr marL="457200" lvl="0" indent="-298450" algn="l" rtl="0">
              <a:lnSpc>
                <a:spcPct val="100000"/>
              </a:lnSpc>
              <a:spcBef>
                <a:spcPts val="0"/>
              </a:spcBef>
              <a:spcAft>
                <a:spcPts val="0"/>
              </a:spcAft>
              <a:buSzPts val="1100"/>
              <a:buChar char="-"/>
            </a:pPr>
            <a:r>
              <a:rPr lang="en" dirty="0"/>
              <a:t>What did they create from the plastic waste? Bricks</a:t>
            </a:r>
            <a:endParaRPr dirty="0"/>
          </a:p>
          <a:p>
            <a:pPr marL="457200" lvl="0" indent="-298450" algn="l" rtl="0">
              <a:lnSpc>
                <a:spcPct val="100000"/>
              </a:lnSpc>
              <a:spcBef>
                <a:spcPts val="0"/>
              </a:spcBef>
              <a:spcAft>
                <a:spcPts val="0"/>
              </a:spcAft>
              <a:buSzPts val="1100"/>
              <a:buChar char="-"/>
            </a:pPr>
            <a:r>
              <a:rPr lang="en" dirty="0"/>
              <a:t>Have you seen similar issues in the United States? Yes, many waterways have trash. Some organizations do similar cleanups and recycling projects.</a:t>
            </a:r>
            <a:endParaRPr dirty="0"/>
          </a:p>
          <a:p>
            <a:pPr marL="457200" lvl="0" indent="-298450" algn="l" rtl="0">
              <a:lnSpc>
                <a:spcPct val="100000"/>
              </a:lnSpc>
              <a:spcBef>
                <a:spcPts val="0"/>
              </a:spcBef>
              <a:spcAft>
                <a:spcPts val="0"/>
              </a:spcAft>
              <a:buSzPts val="1100"/>
              <a:buChar char="-"/>
            </a:pPr>
            <a:r>
              <a:rPr lang="en" dirty="0"/>
              <a:t>What do you do in your homes to reduce the use of trash? Recycle, reduce the use of single-use plastics.</a:t>
            </a:r>
            <a:endParaRPr dirty="0"/>
          </a:p>
          <a:p>
            <a:pPr marL="0" lvl="0" indent="0" algn="l" rtl="0">
              <a:lnSpc>
                <a:spcPct val="100000"/>
              </a:lnSpc>
              <a:spcBef>
                <a:spcPts val="0"/>
              </a:spcBef>
              <a:spcAft>
                <a:spcPts val="0"/>
              </a:spcAft>
              <a:buNone/>
            </a:pPr>
            <a:endParaRPr dirty="0"/>
          </a:p>
          <a:p>
            <a:pPr marL="0" lvl="0" indent="0" algn="l" rtl="0">
              <a:lnSpc>
                <a:spcPct val="100000"/>
              </a:lnSpc>
              <a:spcBef>
                <a:spcPts val="0"/>
              </a:spcBef>
              <a:spcAft>
                <a:spcPts val="0"/>
              </a:spcAft>
              <a:buNone/>
            </a:pPr>
            <a:r>
              <a:rPr lang="en" dirty="0"/>
              <a:t>Article 1: Learning and Earning in Zabaleen</a:t>
            </a:r>
            <a:endParaRPr dirty="0"/>
          </a:p>
          <a:p>
            <a:pPr marL="457200" lvl="0" indent="-298450" algn="l" rtl="0">
              <a:lnSpc>
                <a:spcPct val="100000"/>
              </a:lnSpc>
              <a:spcBef>
                <a:spcPts val="0"/>
              </a:spcBef>
              <a:spcAft>
                <a:spcPts val="0"/>
              </a:spcAft>
              <a:buSzPts val="1100"/>
              <a:buChar char="-"/>
            </a:pPr>
            <a:r>
              <a:rPr lang="en" dirty="0"/>
              <a:t>What positives are happening in Garbage City? SOY’s core project is the Recycling School for Boys, which aims to enhance the diffusion of pracitical knowledge both to improve qualification levels and to empower the community in the recycling business. </a:t>
            </a:r>
            <a:endParaRPr sz="850" dirty="0">
              <a:solidFill>
                <a:schemeClr val="dk1"/>
              </a:solidFill>
              <a:highlight>
                <a:srgbClr val="FFFFFF"/>
              </a:highlight>
            </a:endParaRPr>
          </a:p>
          <a:p>
            <a:pPr marL="457200" lvl="0" indent="-298450" algn="l" rtl="0">
              <a:lnSpc>
                <a:spcPct val="100000"/>
              </a:lnSpc>
              <a:spcBef>
                <a:spcPts val="0"/>
              </a:spcBef>
              <a:spcAft>
                <a:spcPts val="0"/>
              </a:spcAft>
              <a:buSzPts val="1100"/>
              <a:buChar char="-"/>
            </a:pPr>
            <a:endParaRPr dirty="0"/>
          </a:p>
          <a:p>
            <a:pPr marL="0" lvl="0" indent="0" algn="l" rtl="0">
              <a:lnSpc>
                <a:spcPct val="100000"/>
              </a:lnSpc>
              <a:spcBef>
                <a:spcPts val="0"/>
              </a:spcBef>
              <a:spcAft>
                <a:spcPts val="0"/>
              </a:spcAft>
              <a:buNone/>
            </a:pPr>
            <a:endParaRPr dirty="0"/>
          </a:p>
          <a:p>
            <a:pPr marL="457200" lvl="0" indent="0" algn="l" rtl="0">
              <a:lnSpc>
                <a:spcPct val="100000"/>
              </a:lnSpc>
              <a:spcBef>
                <a:spcPts val="0"/>
              </a:spcBef>
              <a:spcAft>
                <a:spcPts val="0"/>
              </a:spcAft>
              <a:buNone/>
            </a:pPr>
            <a:endParaRPr dirty="0"/>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25a7749f6ed_1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g25a7749f6ed_1_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25a7749f6ed_1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 name="Google Shape;96;g25a7749f6ed_1_6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25a7749f6ed_1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5" name="Google Shape;105;g25a7749f6ed_1_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dirty="0"/>
              <a:t>Assign teams - can be done randomly or specifically. Initial the corner of the “plan” box on students’ papers so that students are staying on task and have approval before obtaining supplies.</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25a7749f6ed_1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 name="Google Shape;115;g25a7749f6ed_1_1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4"/>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4"/>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3"/>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3"/>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7" name="Google Shape;47;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6" name="Google Shape;16;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6"/>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9" name="Google Shape;19;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7"/>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3" name="Google Shape;23;p7"/>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4" name="Google Shape;24;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9"/>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9"/>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1" name="Google Shape;31;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10"/>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11"/>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7" name="Google Shape;37;p11"/>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11"/>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11"/>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0" name="Google Shape;40;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2"/>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undp.org/sustainable-development-goal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dw.com/en/tackling-plastic-waste-in-egypt/video-63696217"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s://unesdoc.unesco.org/ark:/48223/pf0000234253"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091BA"/>
        </a:solidFill>
        <a:effectLst/>
      </p:bgPr>
    </p:bg>
    <p:spTree>
      <p:nvGrpSpPr>
        <p:cNvPr id="1" name="Shape 53"/>
        <p:cNvGrpSpPr/>
        <p:nvPr/>
      </p:nvGrpSpPr>
      <p:grpSpPr>
        <a:xfrm>
          <a:off x="0" y="0"/>
          <a:ext cx="0" cy="0"/>
          <a:chOff x="0" y="0"/>
          <a:chExt cx="0" cy="0"/>
        </a:xfrm>
      </p:grpSpPr>
      <p:pic>
        <p:nvPicPr>
          <p:cNvPr id="54" name="Google Shape;54;p1"/>
          <p:cNvPicPr preferRelativeResize="0"/>
          <p:nvPr/>
        </p:nvPicPr>
        <p:blipFill rotWithShape="1">
          <a:blip r:embed="rId3">
            <a:alphaModFix amt="37000"/>
          </a:blip>
          <a:srcRect t="4924" b="-5447"/>
          <a:stretch/>
        </p:blipFill>
        <p:spPr>
          <a:xfrm>
            <a:off x="-46375" y="0"/>
            <a:ext cx="9190377" cy="5438551"/>
          </a:xfrm>
          <a:prstGeom prst="rect">
            <a:avLst/>
          </a:prstGeom>
          <a:noFill/>
          <a:ln>
            <a:noFill/>
          </a:ln>
        </p:spPr>
      </p:pic>
      <p:pic>
        <p:nvPicPr>
          <p:cNvPr id="55" name="Google Shape;55;p1"/>
          <p:cNvPicPr preferRelativeResize="0"/>
          <p:nvPr/>
        </p:nvPicPr>
        <p:blipFill rotWithShape="1">
          <a:blip r:embed="rId4">
            <a:alphaModFix/>
          </a:blip>
          <a:srcRect/>
          <a:stretch/>
        </p:blipFill>
        <p:spPr>
          <a:xfrm>
            <a:off x="160536" y="4663675"/>
            <a:ext cx="8822928" cy="402275"/>
          </a:xfrm>
          <a:prstGeom prst="rect">
            <a:avLst/>
          </a:prstGeom>
          <a:noFill/>
          <a:ln>
            <a:noFill/>
          </a:ln>
        </p:spPr>
      </p:pic>
      <p:pic>
        <p:nvPicPr>
          <p:cNvPr id="56" name="Google Shape;56;p1"/>
          <p:cNvPicPr preferRelativeResize="0"/>
          <p:nvPr/>
        </p:nvPicPr>
        <p:blipFill rotWithShape="1">
          <a:blip r:embed="rId5">
            <a:alphaModFix/>
          </a:blip>
          <a:srcRect/>
          <a:stretch/>
        </p:blipFill>
        <p:spPr>
          <a:xfrm>
            <a:off x="484463" y="2670200"/>
            <a:ext cx="8175075" cy="813975"/>
          </a:xfrm>
          <a:prstGeom prst="rect">
            <a:avLst/>
          </a:prstGeom>
          <a:noFill/>
          <a:ln>
            <a:noFill/>
          </a:ln>
        </p:spPr>
      </p:pic>
      <p:sp>
        <p:nvSpPr>
          <p:cNvPr id="57" name="Google Shape;57;p1"/>
          <p:cNvSpPr txBox="1"/>
          <p:nvPr/>
        </p:nvSpPr>
        <p:spPr>
          <a:xfrm>
            <a:off x="862625" y="2877750"/>
            <a:ext cx="7417800" cy="305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 sz="1600" b="1" dirty="0">
                <a:solidFill>
                  <a:srgbClr val="FFFFFF"/>
                </a:solidFill>
                <a:latin typeface="Open Sans"/>
                <a:ea typeface="Open Sans"/>
                <a:cs typeface="Open Sans"/>
                <a:sym typeface="Open Sans"/>
              </a:rPr>
              <a:t>Engineering a Ping Pong Ball Retriever</a:t>
            </a:r>
            <a:endParaRPr sz="1600" b="1" i="0" u="none" strike="noStrike" cap="none" dirty="0">
              <a:solidFill>
                <a:srgbClr val="FFFFFF"/>
              </a:solidFill>
              <a:latin typeface="Open Sans"/>
              <a:ea typeface="Open Sans"/>
              <a:cs typeface="Open Sans"/>
              <a:sym typeface="Open Sans"/>
            </a:endParaRPr>
          </a:p>
        </p:txBody>
      </p:sp>
      <p:pic>
        <p:nvPicPr>
          <p:cNvPr id="58" name="Google Shape;58;p1"/>
          <p:cNvPicPr preferRelativeResize="0"/>
          <p:nvPr/>
        </p:nvPicPr>
        <p:blipFill rotWithShape="1">
          <a:blip r:embed="rId6">
            <a:alphaModFix/>
          </a:blip>
          <a:srcRect/>
          <a:stretch/>
        </p:blipFill>
        <p:spPr>
          <a:xfrm>
            <a:off x="724330" y="1598027"/>
            <a:ext cx="7695340" cy="93584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g25a7749f6ed_1_121"/>
          <p:cNvSpPr txBox="1">
            <a:spLocks noGrp="1"/>
          </p:cNvSpPr>
          <p:nvPr>
            <p:ph type="title"/>
          </p:nvPr>
        </p:nvSpPr>
        <p:spPr>
          <a:xfrm>
            <a:off x="311700" y="282750"/>
            <a:ext cx="8570900" cy="46209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2600" b="1" dirty="0">
                <a:solidFill>
                  <a:srgbClr val="6091BA"/>
                </a:solidFill>
                <a:latin typeface="Open Sans"/>
                <a:ea typeface="Open Sans"/>
                <a:cs typeface="Open Sans"/>
                <a:sym typeface="Open Sans"/>
              </a:rPr>
              <a:t>Time To Test!</a:t>
            </a:r>
            <a:endParaRPr sz="2600" b="1" dirty="0">
              <a:solidFill>
                <a:srgbClr val="6091BA"/>
              </a:solidFill>
              <a:latin typeface="Open Sans"/>
              <a:ea typeface="Open Sans"/>
              <a:cs typeface="Open Sans"/>
              <a:sym typeface="Open Sans"/>
            </a:endParaRPr>
          </a:p>
          <a:p>
            <a:pPr marL="0" lvl="0" indent="0" algn="ctr" rtl="0">
              <a:lnSpc>
                <a:spcPct val="115000"/>
              </a:lnSpc>
              <a:spcBef>
                <a:spcPts val="0"/>
              </a:spcBef>
              <a:spcAft>
                <a:spcPts val="0"/>
              </a:spcAft>
              <a:buNone/>
            </a:pPr>
            <a:r>
              <a:rPr lang="en" sz="2600" b="1" dirty="0">
                <a:solidFill>
                  <a:srgbClr val="6091BA"/>
                </a:solidFill>
                <a:latin typeface="Open Sans"/>
                <a:ea typeface="Open Sans"/>
                <a:cs typeface="Open Sans"/>
                <a:sym typeface="Open Sans"/>
              </a:rPr>
              <a:t>With your teacher’s approval, pick up a tub of ping pong balls and get started testing and improving.</a:t>
            </a:r>
            <a:endParaRPr sz="2600" b="1" dirty="0">
              <a:solidFill>
                <a:srgbClr val="6091BA"/>
              </a:solidFill>
              <a:latin typeface="Open Sans"/>
              <a:ea typeface="Open Sans"/>
              <a:cs typeface="Open Sans"/>
              <a:sym typeface="Open Sans"/>
            </a:endParaRPr>
          </a:p>
        </p:txBody>
      </p:sp>
      <p:sp>
        <p:nvSpPr>
          <p:cNvPr id="128" name="Google Shape;128;g25a7749f6ed_1_121"/>
          <p:cNvSpPr txBox="1"/>
          <p:nvPr/>
        </p:nvSpPr>
        <p:spPr>
          <a:xfrm>
            <a:off x="422784" y="2492550"/>
            <a:ext cx="1040700" cy="3561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100"/>
              <a:buFont typeface="Arial"/>
              <a:buNone/>
            </a:pPr>
            <a:r>
              <a:rPr lang="en" sz="1100" b="1" i="0" u="none" strike="noStrike" cap="none">
                <a:solidFill>
                  <a:srgbClr val="FFFFFF"/>
                </a:solidFill>
                <a:latin typeface="Open Sans"/>
                <a:ea typeface="Open Sans"/>
                <a:cs typeface="Open Sans"/>
                <a:sym typeface="Open Sans"/>
              </a:rPr>
              <a:t>#6091ba</a:t>
            </a:r>
            <a:endParaRPr sz="1100" b="1" i="0" u="none" strike="noStrike" cap="none" dirty="0">
              <a:solidFill>
                <a:srgbClr val="FFFFFF"/>
              </a:solidFill>
              <a:latin typeface="Open Sans"/>
              <a:ea typeface="Open Sans"/>
              <a:cs typeface="Open Sans"/>
              <a:sym typeface="Open Sans"/>
            </a:endParaRPr>
          </a:p>
        </p:txBody>
      </p:sp>
      <p:pic>
        <p:nvPicPr>
          <p:cNvPr id="129" name="Google Shape;129;g25a7749f6ed_1_121"/>
          <p:cNvPicPr preferRelativeResize="0"/>
          <p:nvPr/>
        </p:nvPicPr>
        <p:blipFill>
          <a:blip r:embed="rId3">
            <a:alphaModFix/>
          </a:blip>
          <a:stretch>
            <a:fillRect/>
          </a:stretch>
        </p:blipFill>
        <p:spPr>
          <a:xfrm>
            <a:off x="3134624" y="1762732"/>
            <a:ext cx="2825976" cy="2825976"/>
          </a:xfrm>
          <a:prstGeom prst="rect">
            <a:avLst/>
          </a:prstGeom>
          <a:noFill/>
          <a:ln>
            <a:noFill/>
          </a:ln>
        </p:spPr>
      </p:pic>
      <p:sp>
        <p:nvSpPr>
          <p:cNvPr id="130" name="Google Shape;130;g25a7749f6ed_1_121"/>
          <p:cNvSpPr/>
          <p:nvPr/>
        </p:nvSpPr>
        <p:spPr>
          <a:xfrm>
            <a:off x="2983855" y="3064832"/>
            <a:ext cx="843900" cy="759600"/>
          </a:xfrm>
          <a:prstGeom prst="rect">
            <a:avLst/>
          </a:prstGeom>
          <a:noFill/>
          <a:ln w="28575" cap="flat" cmpd="sng">
            <a:solidFill>
              <a:srgbClr val="F8A81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31" name="Google Shape;131;g25a7749f6ed_1_121"/>
          <p:cNvSpPr txBox="1"/>
          <p:nvPr/>
        </p:nvSpPr>
        <p:spPr>
          <a:xfrm>
            <a:off x="6875600" y="3622625"/>
            <a:ext cx="2007000" cy="1140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1600" b="1" dirty="0">
              <a:solidFill>
                <a:srgbClr val="F8A81B"/>
              </a:solidFill>
            </a:endParaRPr>
          </a:p>
        </p:txBody>
      </p:sp>
      <p:cxnSp>
        <p:nvCxnSpPr>
          <p:cNvPr id="132" name="Google Shape;132;g25a7749f6ed_1_121"/>
          <p:cNvCxnSpPr/>
          <p:nvPr/>
        </p:nvCxnSpPr>
        <p:spPr>
          <a:xfrm>
            <a:off x="493800" y="778360"/>
            <a:ext cx="7984500" cy="10500"/>
          </a:xfrm>
          <a:prstGeom prst="straightConnector1">
            <a:avLst/>
          </a:prstGeom>
          <a:noFill/>
          <a:ln w="9525" cap="flat" cmpd="sng">
            <a:solidFill>
              <a:srgbClr val="F8A81B"/>
            </a:solidFill>
            <a:prstDash val="solid"/>
            <a:round/>
            <a:headEnd type="none" w="med" len="med"/>
            <a:tailEnd type="none" w="med" len="med"/>
          </a:ln>
        </p:spPr>
      </p:cxnSp>
      <p:sp>
        <p:nvSpPr>
          <p:cNvPr id="133" name="Google Shape;133;g25a7749f6ed_1_121"/>
          <p:cNvSpPr/>
          <p:nvPr/>
        </p:nvSpPr>
        <p:spPr>
          <a:xfrm>
            <a:off x="3210180" y="2177657"/>
            <a:ext cx="843900" cy="759600"/>
          </a:xfrm>
          <a:prstGeom prst="rect">
            <a:avLst/>
          </a:prstGeom>
          <a:noFill/>
          <a:ln w="28575" cap="flat" cmpd="sng">
            <a:solidFill>
              <a:srgbClr val="F8A81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g25a7749f6ed_1_94"/>
          <p:cNvSpPr txBox="1"/>
          <p:nvPr/>
        </p:nvSpPr>
        <p:spPr>
          <a:xfrm>
            <a:off x="422784" y="2492550"/>
            <a:ext cx="1040700" cy="3561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100"/>
              <a:buFont typeface="Arial"/>
              <a:buNone/>
            </a:pPr>
            <a:r>
              <a:rPr lang="en" sz="1100" b="1" i="0" u="none" strike="noStrike" cap="none">
                <a:solidFill>
                  <a:srgbClr val="FFFFFF"/>
                </a:solidFill>
                <a:latin typeface="Open Sans"/>
                <a:ea typeface="Open Sans"/>
                <a:cs typeface="Open Sans"/>
                <a:sym typeface="Open Sans"/>
              </a:rPr>
              <a:t>#6091ba</a:t>
            </a:r>
            <a:endParaRPr sz="1100" b="1" i="0" u="none" strike="noStrike" cap="none" dirty="0">
              <a:solidFill>
                <a:srgbClr val="FFFFFF"/>
              </a:solidFill>
              <a:latin typeface="Open Sans"/>
              <a:ea typeface="Open Sans"/>
              <a:cs typeface="Open Sans"/>
              <a:sym typeface="Open Sans"/>
            </a:endParaRPr>
          </a:p>
        </p:txBody>
      </p:sp>
      <p:sp>
        <p:nvSpPr>
          <p:cNvPr id="139" name="Google Shape;139;g25a7749f6ed_1_94"/>
          <p:cNvSpPr txBox="1"/>
          <p:nvPr/>
        </p:nvSpPr>
        <p:spPr>
          <a:xfrm>
            <a:off x="6875600" y="3622625"/>
            <a:ext cx="2007000" cy="1140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1600" b="1" dirty="0">
              <a:solidFill>
                <a:srgbClr val="F8A81B"/>
              </a:solidFill>
            </a:endParaRPr>
          </a:p>
        </p:txBody>
      </p:sp>
      <p:graphicFrame>
        <p:nvGraphicFramePr>
          <p:cNvPr id="140" name="Google Shape;140;g25a7749f6ed_1_94"/>
          <p:cNvGraphicFramePr/>
          <p:nvPr>
            <p:extLst>
              <p:ext uri="{D42A27DB-BD31-4B8C-83A1-F6EECF244321}">
                <p14:modId xmlns:p14="http://schemas.microsoft.com/office/powerpoint/2010/main" val="3972178348"/>
              </p:ext>
            </p:extLst>
          </p:nvPr>
        </p:nvGraphicFramePr>
        <p:xfrm>
          <a:off x="413000" y="0"/>
          <a:ext cx="8318000" cy="4020670"/>
        </p:xfrm>
        <a:graphic>
          <a:graphicData uri="http://schemas.openxmlformats.org/drawingml/2006/table">
            <a:tbl>
              <a:tblPr>
                <a:noFill/>
                <a:tableStyleId>{5FAEF80C-3093-450C-AB61-1B4898DDB451}</a:tableStyleId>
              </a:tblPr>
              <a:tblGrid>
                <a:gridCol w="1663600">
                  <a:extLst>
                    <a:ext uri="{9D8B030D-6E8A-4147-A177-3AD203B41FA5}">
                      <a16:colId xmlns:a16="http://schemas.microsoft.com/office/drawing/2014/main" val="20000"/>
                    </a:ext>
                  </a:extLst>
                </a:gridCol>
                <a:gridCol w="1663600">
                  <a:extLst>
                    <a:ext uri="{9D8B030D-6E8A-4147-A177-3AD203B41FA5}">
                      <a16:colId xmlns:a16="http://schemas.microsoft.com/office/drawing/2014/main" val="20001"/>
                    </a:ext>
                  </a:extLst>
                </a:gridCol>
                <a:gridCol w="1663600">
                  <a:extLst>
                    <a:ext uri="{9D8B030D-6E8A-4147-A177-3AD203B41FA5}">
                      <a16:colId xmlns:a16="http://schemas.microsoft.com/office/drawing/2014/main" val="20002"/>
                    </a:ext>
                  </a:extLst>
                </a:gridCol>
                <a:gridCol w="1663600">
                  <a:extLst>
                    <a:ext uri="{9D8B030D-6E8A-4147-A177-3AD203B41FA5}">
                      <a16:colId xmlns:a16="http://schemas.microsoft.com/office/drawing/2014/main" val="20003"/>
                    </a:ext>
                  </a:extLst>
                </a:gridCol>
                <a:gridCol w="1663600">
                  <a:extLst>
                    <a:ext uri="{9D8B030D-6E8A-4147-A177-3AD203B41FA5}">
                      <a16:colId xmlns:a16="http://schemas.microsoft.com/office/drawing/2014/main" val="20004"/>
                    </a:ext>
                  </a:extLst>
                </a:gridCol>
              </a:tblGrid>
              <a:tr h="630350">
                <a:tc>
                  <a:txBody>
                    <a:bodyPr/>
                    <a:lstStyle/>
                    <a:p>
                      <a:pPr marL="0" lvl="0" indent="0" algn="l" rtl="0">
                        <a:spcBef>
                          <a:spcPts val="0"/>
                        </a:spcBef>
                        <a:spcAft>
                          <a:spcPts val="0"/>
                        </a:spcAft>
                        <a:buNone/>
                      </a:pPr>
                      <a:endParaRPr dirty="0"/>
                    </a:p>
                  </a:txBody>
                  <a:tcPr marL="91425" marR="91425" marT="91425" marB="91425"/>
                </a:tc>
                <a:tc>
                  <a:txBody>
                    <a:bodyPr/>
                    <a:lstStyle/>
                    <a:p>
                      <a:pPr marL="0" lvl="0" indent="0" algn="ctr" rtl="0">
                        <a:spcBef>
                          <a:spcPts val="0"/>
                        </a:spcBef>
                        <a:spcAft>
                          <a:spcPts val="0"/>
                        </a:spcAft>
                        <a:buNone/>
                      </a:pPr>
                      <a:r>
                        <a:rPr lang="en"/>
                        <a:t>Expectation Not Met</a:t>
                      </a:r>
                      <a:endParaRPr dirty="0"/>
                    </a:p>
                  </a:txBody>
                  <a:tcPr marL="91425" marR="91425" marT="91425" marB="91425"/>
                </a:tc>
                <a:tc>
                  <a:txBody>
                    <a:bodyPr/>
                    <a:lstStyle/>
                    <a:p>
                      <a:pPr marL="0" lvl="0" indent="0" algn="ctr" rtl="0">
                        <a:spcBef>
                          <a:spcPts val="0"/>
                        </a:spcBef>
                        <a:spcAft>
                          <a:spcPts val="0"/>
                        </a:spcAft>
                        <a:buNone/>
                      </a:pPr>
                      <a:r>
                        <a:rPr lang="en"/>
                        <a:t>Expectation Partially Met</a:t>
                      </a:r>
                      <a:endParaRPr dirty="0"/>
                    </a:p>
                  </a:txBody>
                  <a:tcPr marL="91425" marR="91425" marT="91425" marB="91425"/>
                </a:tc>
                <a:tc>
                  <a:txBody>
                    <a:bodyPr/>
                    <a:lstStyle/>
                    <a:p>
                      <a:pPr marL="0" lvl="0" indent="0" algn="ctr" rtl="0">
                        <a:spcBef>
                          <a:spcPts val="0"/>
                        </a:spcBef>
                        <a:spcAft>
                          <a:spcPts val="0"/>
                        </a:spcAft>
                        <a:buNone/>
                      </a:pPr>
                      <a:r>
                        <a:rPr lang="en"/>
                        <a:t>Expectation Met</a:t>
                      </a:r>
                      <a:endParaRPr dirty="0"/>
                    </a:p>
                  </a:txBody>
                  <a:tcPr marL="91425" marR="91425" marT="91425" marB="91425"/>
                </a:tc>
                <a:tc>
                  <a:txBody>
                    <a:bodyPr/>
                    <a:lstStyle/>
                    <a:p>
                      <a:pPr marL="0" lvl="0" indent="0" algn="ctr" rtl="0">
                        <a:spcBef>
                          <a:spcPts val="0"/>
                        </a:spcBef>
                        <a:spcAft>
                          <a:spcPts val="0"/>
                        </a:spcAft>
                        <a:buNone/>
                      </a:pPr>
                      <a:r>
                        <a:rPr lang="en"/>
                        <a:t>Score</a:t>
                      </a:r>
                      <a:endParaRPr dirty="0"/>
                    </a:p>
                  </a:txBody>
                  <a:tcPr marL="91425" marR="91425" marT="91425" marB="91425"/>
                </a:tc>
                <a:extLst>
                  <a:ext uri="{0D108BD9-81ED-4DB2-BD59-A6C34878D82A}">
                    <a16:rowId xmlns:a16="http://schemas.microsoft.com/office/drawing/2014/main" val="10000"/>
                  </a:ext>
                </a:extLst>
              </a:tr>
              <a:tr h="881525">
                <a:tc>
                  <a:txBody>
                    <a:bodyPr/>
                    <a:lstStyle/>
                    <a:p>
                      <a:pPr marL="0" lvl="0" indent="0" algn="ctr" rtl="0">
                        <a:spcBef>
                          <a:spcPts val="0"/>
                        </a:spcBef>
                        <a:spcAft>
                          <a:spcPts val="0"/>
                        </a:spcAft>
                        <a:buNone/>
                      </a:pPr>
                      <a:r>
                        <a:rPr lang="en" sz="1200" dirty="0"/>
                        <a:t>Explain how you used the engineering design process</a:t>
                      </a:r>
                      <a:endParaRPr sz="1200" dirty="0"/>
                    </a:p>
                  </a:txBody>
                  <a:tcPr marL="91425" marR="91425" marT="91425" marB="91425" anchor="ctr"/>
                </a:tc>
                <a:tc>
                  <a:txBody>
                    <a:bodyPr/>
                    <a:lstStyle/>
                    <a:p>
                      <a:pPr marL="0" lvl="0" indent="0" algn="ctr" rtl="0">
                        <a:spcBef>
                          <a:spcPts val="0"/>
                        </a:spcBef>
                        <a:spcAft>
                          <a:spcPts val="0"/>
                        </a:spcAft>
                        <a:buNone/>
                      </a:pPr>
                      <a:r>
                        <a:rPr lang="en"/>
                        <a:t>0</a:t>
                      </a:r>
                      <a:endParaRPr dirty="0"/>
                    </a:p>
                  </a:txBody>
                  <a:tcPr marL="91425" marR="91425" marT="91425" marB="91425" anchor="ctr">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a:t>1</a:t>
                      </a:r>
                      <a:endParaRPr dirty="0"/>
                    </a:p>
                  </a:txBody>
                  <a:tcPr marL="91425" marR="91425" marT="91425" marB="91425" anchor="ctr">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a:t>2</a:t>
                      </a:r>
                      <a:endParaRPr dirty="0"/>
                    </a:p>
                  </a:txBody>
                  <a:tcPr marL="91425" marR="91425" marT="91425" marB="91425" anchor="ctr">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tc>
                <a:extLst>
                  <a:ext uri="{0D108BD9-81ED-4DB2-BD59-A6C34878D82A}">
                    <a16:rowId xmlns:a16="http://schemas.microsoft.com/office/drawing/2014/main" val="10001"/>
                  </a:ext>
                </a:extLst>
              </a:tr>
              <a:tr h="409925">
                <a:tc>
                  <a:txBody>
                    <a:bodyPr/>
                    <a:lstStyle/>
                    <a:p>
                      <a:pPr marL="0" lvl="0" indent="0" algn="ctr" rtl="0">
                        <a:spcBef>
                          <a:spcPts val="0"/>
                        </a:spcBef>
                        <a:spcAft>
                          <a:spcPts val="0"/>
                        </a:spcAft>
                        <a:buNone/>
                      </a:pPr>
                      <a:r>
                        <a:rPr lang="en" sz="1200" dirty="0"/>
                        <a:t>Picks up balls</a:t>
                      </a:r>
                      <a:endParaRPr sz="1200" dirty="0"/>
                    </a:p>
                  </a:txBody>
                  <a:tcPr marL="91425" marR="91425" marT="91425" marB="91425" anchor="ctr">
                    <a:lnR w="9525" cap="flat" cmpd="sng">
                      <a:solidFill>
                        <a:srgbClr val="9E9E9E"/>
                      </a:solidFill>
                      <a:prstDash val="solid"/>
                      <a:round/>
                      <a:headEnd type="none" w="sm" len="sm"/>
                      <a:tailEnd type="none" w="sm" len="sm"/>
                    </a:lnR>
                  </a:tcPr>
                </a:tc>
                <a:tc>
                  <a:txBody>
                    <a:bodyPr/>
                    <a:lstStyle/>
                    <a:p>
                      <a:pPr marL="0" lvl="0" indent="0" algn="ctr" rtl="0">
                        <a:spcBef>
                          <a:spcPts val="0"/>
                        </a:spcBef>
                        <a:spcAft>
                          <a:spcPts val="0"/>
                        </a:spcAft>
                        <a:buNone/>
                      </a:pPr>
                      <a:r>
                        <a:rPr lang="en" dirty="0"/>
                        <a:t>0</a:t>
                      </a:r>
                      <a:endParaRPr dirty="0"/>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a:t>1</a:t>
                      </a:r>
                      <a:endParaRPr dirty="0"/>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a:t>2</a:t>
                      </a:r>
                      <a:endParaRPr dirty="0"/>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2"/>
                  </a:ext>
                </a:extLst>
              </a:tr>
              <a:tr h="630350">
                <a:tc>
                  <a:txBody>
                    <a:bodyPr/>
                    <a:lstStyle/>
                    <a:p>
                      <a:pPr marL="0" lvl="0" indent="0" algn="ctr" rtl="0">
                        <a:spcBef>
                          <a:spcPts val="0"/>
                        </a:spcBef>
                        <a:spcAft>
                          <a:spcPts val="0"/>
                        </a:spcAft>
                        <a:buNone/>
                      </a:pPr>
                      <a:r>
                        <a:rPr lang="en" sz="1200" dirty="0"/>
                        <a:t>Users’ needs considered</a:t>
                      </a:r>
                      <a:endParaRPr sz="1200" dirty="0"/>
                    </a:p>
                    <a:p>
                      <a:pPr marL="0" lvl="0" indent="0" algn="ctr" rtl="0">
                        <a:spcBef>
                          <a:spcPts val="0"/>
                        </a:spcBef>
                        <a:spcAft>
                          <a:spcPts val="0"/>
                        </a:spcAft>
                        <a:buNone/>
                      </a:pPr>
                      <a:r>
                        <a:rPr lang="en" sz="1200" dirty="0"/>
                        <a:t>*</a:t>
                      </a:r>
                      <a:r>
                        <a:rPr lang="en" sz="700" dirty="0"/>
                        <a:t>Remember your hand cannot be lower than the seat of your chair.</a:t>
                      </a:r>
                      <a:endParaRPr sz="700" dirty="0"/>
                    </a:p>
                  </a:txBody>
                  <a:tcPr marL="91425" marR="91425" marT="91425" marB="91425" anchor="ctr">
                    <a:lnR w="9525" cap="flat" cmpd="sng">
                      <a:solidFill>
                        <a:srgbClr val="9E9E9E"/>
                      </a:solidFill>
                      <a:prstDash val="solid"/>
                      <a:round/>
                      <a:headEnd type="none" w="sm" len="sm"/>
                      <a:tailEnd type="none" w="sm" len="sm"/>
                    </a:lnR>
                  </a:tcPr>
                </a:tc>
                <a:tc>
                  <a:txBody>
                    <a:bodyPr/>
                    <a:lstStyle/>
                    <a:p>
                      <a:pPr marL="0" lvl="0" indent="0" algn="ctr" rtl="0">
                        <a:spcBef>
                          <a:spcPts val="0"/>
                        </a:spcBef>
                        <a:spcAft>
                          <a:spcPts val="0"/>
                        </a:spcAft>
                        <a:buNone/>
                      </a:pPr>
                      <a:r>
                        <a:rPr lang="en"/>
                        <a:t>0</a:t>
                      </a:r>
                      <a:endParaRPr dirty="0"/>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a:t>1</a:t>
                      </a:r>
                      <a:endParaRPr dirty="0"/>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a:t>2</a:t>
                      </a:r>
                      <a:endParaRPr dirty="0"/>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3"/>
                  </a:ext>
                </a:extLst>
              </a:tr>
              <a:tr h="630350">
                <a:tc>
                  <a:txBody>
                    <a:bodyPr/>
                    <a:lstStyle/>
                    <a:p>
                      <a:pPr marL="0" lvl="0" indent="0" algn="ctr" rtl="0">
                        <a:spcBef>
                          <a:spcPts val="0"/>
                        </a:spcBef>
                        <a:spcAft>
                          <a:spcPts val="0"/>
                        </a:spcAft>
                        <a:buNone/>
                      </a:pPr>
                      <a:r>
                        <a:rPr lang="en" sz="1200"/>
                        <a:t>Use of common Egyptian materials</a:t>
                      </a:r>
                      <a:endParaRPr sz="1200" dirty="0"/>
                    </a:p>
                  </a:txBody>
                  <a:tcPr marL="91425" marR="91425" marT="91425" marB="91425" anchor="ctr">
                    <a:lnR w="9525" cap="flat" cmpd="sng">
                      <a:solidFill>
                        <a:srgbClr val="9E9E9E"/>
                      </a:solidFill>
                      <a:prstDash val="solid"/>
                      <a:round/>
                      <a:headEnd type="none" w="sm" len="sm"/>
                      <a:tailEnd type="none" w="sm" len="sm"/>
                    </a:lnR>
                  </a:tcPr>
                </a:tc>
                <a:tc>
                  <a:txBody>
                    <a:bodyPr/>
                    <a:lstStyle/>
                    <a:p>
                      <a:pPr marL="0" lvl="0" indent="0" algn="ctr" rtl="0">
                        <a:spcBef>
                          <a:spcPts val="0"/>
                        </a:spcBef>
                        <a:spcAft>
                          <a:spcPts val="0"/>
                        </a:spcAft>
                        <a:buNone/>
                      </a:pPr>
                      <a:r>
                        <a:rPr lang="en"/>
                        <a:t>0</a:t>
                      </a:r>
                      <a:endParaRPr dirty="0"/>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a:t>1</a:t>
                      </a:r>
                      <a:endParaRPr dirty="0"/>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a:t>2</a:t>
                      </a:r>
                      <a:endParaRPr dirty="0"/>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4"/>
                  </a:ext>
                </a:extLst>
              </a:tr>
              <a:tr h="630350">
                <a:tc>
                  <a:txBody>
                    <a:bodyPr/>
                    <a:lstStyle/>
                    <a:p>
                      <a:pPr marL="0" lvl="0" indent="0" algn="ctr" rtl="0">
                        <a:spcBef>
                          <a:spcPts val="0"/>
                        </a:spcBef>
                        <a:spcAft>
                          <a:spcPts val="0"/>
                        </a:spcAft>
                        <a:buClr>
                          <a:schemeClr val="dk1"/>
                        </a:buClr>
                        <a:buSzPts val="1100"/>
                        <a:buFont typeface="Arial"/>
                        <a:buNone/>
                      </a:pPr>
                      <a:r>
                        <a:rPr lang="en" sz="1200">
                          <a:solidFill>
                            <a:schemeClr val="dk1"/>
                          </a:solidFill>
                        </a:rPr>
                        <a:t>Aligns to at least 2 SDG goals</a:t>
                      </a:r>
                      <a:endParaRPr sz="1200" dirty="0"/>
                    </a:p>
                  </a:txBody>
                  <a:tcPr marL="91425" marR="91425" marT="91425" marB="91425" anchor="ctr">
                    <a:lnR w="9525" cap="flat" cmpd="sng">
                      <a:solidFill>
                        <a:srgbClr val="9E9E9E"/>
                      </a:solidFill>
                      <a:prstDash val="solid"/>
                      <a:round/>
                      <a:headEnd type="none" w="sm" len="sm"/>
                      <a:tailEnd type="none" w="sm" len="sm"/>
                    </a:lnR>
                  </a:tcPr>
                </a:tc>
                <a:tc>
                  <a:txBody>
                    <a:bodyPr/>
                    <a:lstStyle/>
                    <a:p>
                      <a:pPr marL="0" lvl="0" indent="0" algn="ctr" rtl="0">
                        <a:spcBef>
                          <a:spcPts val="0"/>
                        </a:spcBef>
                        <a:spcAft>
                          <a:spcPts val="0"/>
                        </a:spcAft>
                        <a:buNone/>
                      </a:pPr>
                      <a:r>
                        <a:rPr lang="en"/>
                        <a:t>0</a:t>
                      </a:r>
                      <a:endParaRPr dirty="0"/>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a:t>1</a:t>
                      </a:r>
                      <a:endParaRPr dirty="0"/>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a:t>2</a:t>
                      </a:r>
                      <a:endParaRPr dirty="0"/>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5"/>
                  </a:ext>
                </a:extLst>
              </a:tr>
            </a:tbl>
          </a:graphicData>
        </a:graphic>
      </p:graphicFrame>
      <p:sp>
        <p:nvSpPr>
          <p:cNvPr id="141" name="Google Shape;141;g25a7749f6ed_1_94"/>
          <p:cNvSpPr/>
          <p:nvPr/>
        </p:nvSpPr>
        <p:spPr>
          <a:xfrm rot="670382">
            <a:off x="-46924" y="3142837"/>
            <a:ext cx="2787886" cy="1362612"/>
          </a:xfrm>
          <a:prstGeom prst="irregularSeal2">
            <a:avLst/>
          </a:prstGeom>
          <a:noFill/>
          <a:ln w="28575" cap="flat" cmpd="sng">
            <a:solidFill>
              <a:srgbClr val="8D64A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142;g25a7749f6ed_1_94"/>
          <p:cNvSpPr/>
          <p:nvPr/>
        </p:nvSpPr>
        <p:spPr>
          <a:xfrm rot="-5400000">
            <a:off x="1526150" y="4282625"/>
            <a:ext cx="470100" cy="829200"/>
          </a:xfrm>
          <a:prstGeom prst="bentArrow">
            <a:avLst>
              <a:gd name="adj1" fmla="val 25000"/>
              <a:gd name="adj2" fmla="val 25000"/>
              <a:gd name="adj3" fmla="val 25000"/>
              <a:gd name="adj4" fmla="val 43750"/>
            </a:avLst>
          </a:prstGeom>
          <a:solidFill>
            <a:srgbClr val="8D64AA"/>
          </a:solidFill>
          <a:ln w="9525" cap="flat" cmpd="sng">
            <a:solidFill>
              <a:srgbClr val="8D64A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143;g25a7749f6ed_1_94"/>
          <p:cNvSpPr txBox="1"/>
          <p:nvPr/>
        </p:nvSpPr>
        <p:spPr>
          <a:xfrm>
            <a:off x="2260200" y="4678800"/>
            <a:ext cx="2619300" cy="35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But what is an SDG goal?..</a:t>
            </a:r>
            <a:endParaRPr dirty="0"/>
          </a:p>
        </p:txBody>
      </p:sp>
      <p:sp>
        <p:nvSpPr>
          <p:cNvPr id="144" name="Google Shape;144;g25a7749f6ed_1_94"/>
          <p:cNvSpPr txBox="1"/>
          <p:nvPr/>
        </p:nvSpPr>
        <p:spPr>
          <a:xfrm>
            <a:off x="6161300" y="4414750"/>
            <a:ext cx="2721300" cy="67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a:t>Total Score: ______/ 10</a:t>
            </a:r>
            <a:endParaRPr sz="17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g25a7749f6ed_1_157"/>
          <p:cNvSpPr txBox="1">
            <a:spLocks noGrp="1"/>
          </p:cNvSpPr>
          <p:nvPr>
            <p:ph type="title"/>
          </p:nvPr>
        </p:nvSpPr>
        <p:spPr>
          <a:xfrm>
            <a:off x="311700" y="1277150"/>
            <a:ext cx="8699700" cy="530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2600" b="1" dirty="0">
                <a:solidFill>
                  <a:srgbClr val="6091BA"/>
                </a:solidFill>
                <a:latin typeface="Open Sans"/>
                <a:ea typeface="Open Sans"/>
                <a:cs typeface="Open Sans"/>
                <a:sym typeface="Open Sans"/>
              </a:rPr>
              <a:t>Follow the link to research the Sustainable Development Goals and pick two goals to incorporate into your prototype. </a:t>
            </a:r>
            <a:endParaRPr sz="2600" b="1" dirty="0">
              <a:solidFill>
                <a:srgbClr val="6091BA"/>
              </a:solidFill>
              <a:latin typeface="Open Sans"/>
              <a:ea typeface="Open Sans"/>
              <a:cs typeface="Open Sans"/>
              <a:sym typeface="Open Sans"/>
            </a:endParaRPr>
          </a:p>
          <a:p>
            <a:pPr marL="0" lvl="0" indent="0" algn="l" rtl="0">
              <a:lnSpc>
                <a:spcPct val="115000"/>
              </a:lnSpc>
              <a:spcBef>
                <a:spcPts val="0"/>
              </a:spcBef>
              <a:spcAft>
                <a:spcPts val="0"/>
              </a:spcAft>
              <a:buNone/>
            </a:pPr>
            <a:endParaRPr sz="2400" b="1" dirty="0">
              <a:solidFill>
                <a:srgbClr val="6091BA"/>
              </a:solidFill>
              <a:latin typeface="Open Sans"/>
              <a:ea typeface="Open Sans"/>
              <a:cs typeface="Open Sans"/>
              <a:sym typeface="Open Sans"/>
            </a:endParaRPr>
          </a:p>
          <a:p>
            <a:pPr marL="0" lvl="0" indent="0" algn="l" rtl="0">
              <a:lnSpc>
                <a:spcPct val="115000"/>
              </a:lnSpc>
              <a:spcBef>
                <a:spcPts val="0"/>
              </a:spcBef>
              <a:spcAft>
                <a:spcPts val="0"/>
              </a:spcAft>
              <a:buNone/>
            </a:pPr>
            <a:endParaRPr sz="2400" b="1" dirty="0">
              <a:solidFill>
                <a:srgbClr val="6091BA"/>
              </a:solidFill>
              <a:latin typeface="Open Sans"/>
              <a:ea typeface="Open Sans"/>
              <a:cs typeface="Open Sans"/>
              <a:sym typeface="Open Sans"/>
            </a:endParaRPr>
          </a:p>
          <a:p>
            <a:pPr marL="0" lvl="0" indent="0" algn="l" rtl="0">
              <a:lnSpc>
                <a:spcPct val="115000"/>
              </a:lnSpc>
              <a:spcBef>
                <a:spcPts val="0"/>
              </a:spcBef>
              <a:spcAft>
                <a:spcPts val="0"/>
              </a:spcAft>
              <a:buNone/>
            </a:pPr>
            <a:endParaRPr sz="2400" b="1" dirty="0">
              <a:solidFill>
                <a:srgbClr val="6091BA"/>
              </a:solidFill>
              <a:latin typeface="Open Sans"/>
              <a:ea typeface="Open Sans"/>
              <a:cs typeface="Open Sans"/>
              <a:sym typeface="Open Sans"/>
            </a:endParaRPr>
          </a:p>
          <a:p>
            <a:pPr marL="0" lvl="0" indent="0" algn="l" rtl="0">
              <a:lnSpc>
                <a:spcPct val="115000"/>
              </a:lnSpc>
              <a:spcBef>
                <a:spcPts val="0"/>
              </a:spcBef>
              <a:spcAft>
                <a:spcPts val="0"/>
              </a:spcAft>
              <a:buNone/>
            </a:pPr>
            <a:endParaRPr sz="2400" b="1" dirty="0">
              <a:solidFill>
                <a:srgbClr val="6091BA"/>
              </a:solidFill>
              <a:latin typeface="Open Sans"/>
              <a:ea typeface="Open Sans"/>
              <a:cs typeface="Open Sans"/>
              <a:sym typeface="Open Sans"/>
            </a:endParaRPr>
          </a:p>
          <a:p>
            <a:pPr marL="0" lvl="0" indent="0" algn="l" rtl="0">
              <a:lnSpc>
                <a:spcPct val="115000"/>
              </a:lnSpc>
              <a:spcBef>
                <a:spcPts val="0"/>
              </a:spcBef>
              <a:spcAft>
                <a:spcPts val="0"/>
              </a:spcAft>
              <a:buNone/>
            </a:pPr>
            <a:endParaRPr sz="2400" b="1" dirty="0">
              <a:solidFill>
                <a:srgbClr val="6091BA"/>
              </a:solidFill>
              <a:latin typeface="Open Sans"/>
              <a:ea typeface="Open Sans"/>
              <a:cs typeface="Open Sans"/>
              <a:sym typeface="Open Sans"/>
            </a:endParaRPr>
          </a:p>
          <a:p>
            <a:pPr marL="0" lvl="0" indent="0" algn="l" rtl="0">
              <a:lnSpc>
                <a:spcPct val="115000"/>
              </a:lnSpc>
              <a:spcBef>
                <a:spcPts val="0"/>
              </a:spcBef>
              <a:spcAft>
                <a:spcPts val="0"/>
              </a:spcAft>
              <a:buNone/>
            </a:pPr>
            <a:endParaRPr sz="2400" b="1" dirty="0">
              <a:solidFill>
                <a:srgbClr val="6091BA"/>
              </a:solidFill>
              <a:latin typeface="Open Sans"/>
              <a:ea typeface="Open Sans"/>
              <a:cs typeface="Open Sans"/>
              <a:sym typeface="Open Sans"/>
            </a:endParaRPr>
          </a:p>
          <a:p>
            <a:pPr marL="0" lvl="0" indent="0" algn="l" rtl="0">
              <a:lnSpc>
                <a:spcPct val="115000"/>
              </a:lnSpc>
              <a:spcBef>
                <a:spcPts val="0"/>
              </a:spcBef>
              <a:spcAft>
                <a:spcPts val="0"/>
              </a:spcAft>
              <a:buNone/>
            </a:pPr>
            <a:endParaRPr sz="2400" b="1" dirty="0">
              <a:solidFill>
                <a:srgbClr val="6091BA"/>
              </a:solidFill>
              <a:latin typeface="Open Sans"/>
              <a:ea typeface="Open Sans"/>
              <a:cs typeface="Open Sans"/>
              <a:sym typeface="Open Sans"/>
            </a:endParaRPr>
          </a:p>
          <a:p>
            <a:pPr marL="0" lvl="0" indent="0" algn="l" rtl="0">
              <a:lnSpc>
                <a:spcPct val="115000"/>
              </a:lnSpc>
              <a:spcBef>
                <a:spcPts val="0"/>
              </a:spcBef>
              <a:spcAft>
                <a:spcPts val="0"/>
              </a:spcAft>
              <a:buSzPts val="2800"/>
              <a:buNone/>
            </a:pPr>
            <a:endParaRPr sz="1400" dirty="0">
              <a:solidFill>
                <a:srgbClr val="000000"/>
              </a:solidFill>
              <a:latin typeface="Open Sans"/>
              <a:ea typeface="Open Sans"/>
              <a:cs typeface="Open Sans"/>
              <a:sym typeface="Open Sans"/>
            </a:endParaRPr>
          </a:p>
        </p:txBody>
      </p:sp>
      <p:sp>
        <p:nvSpPr>
          <p:cNvPr id="150" name="Google Shape;150;g25a7749f6ed_1_157"/>
          <p:cNvSpPr txBox="1"/>
          <p:nvPr/>
        </p:nvSpPr>
        <p:spPr>
          <a:xfrm>
            <a:off x="60556" y="2848650"/>
            <a:ext cx="9016832" cy="7596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400"/>
              <a:buFont typeface="Arial"/>
              <a:buNone/>
            </a:pPr>
            <a:r>
              <a:rPr lang="en" sz="2400" b="1" u="sng" dirty="0">
                <a:solidFill>
                  <a:schemeClr val="hlink"/>
                </a:solidFill>
                <a:latin typeface="Open Sans"/>
                <a:ea typeface="Open Sans"/>
                <a:cs typeface="Open Sans"/>
                <a:sym typeface="Open Sans"/>
                <a:hlinkClick r:id="rId3"/>
              </a:rPr>
              <a:t>https://www.undp.org/sustainable-development-goals</a:t>
            </a:r>
            <a:endParaRPr sz="2400" b="1" dirty="0">
              <a:solidFill>
                <a:srgbClr val="FFFFFF"/>
              </a:solidFill>
              <a:latin typeface="Open Sans"/>
              <a:ea typeface="Open Sans"/>
              <a:cs typeface="Open Sans"/>
              <a:sym typeface="Open Sans"/>
            </a:endParaRPr>
          </a:p>
          <a:p>
            <a:pPr marL="0" marR="0" lvl="0" indent="0" algn="ctr" rtl="0">
              <a:lnSpc>
                <a:spcPct val="115000"/>
              </a:lnSpc>
              <a:spcBef>
                <a:spcPts val="0"/>
              </a:spcBef>
              <a:spcAft>
                <a:spcPts val="0"/>
              </a:spcAft>
              <a:buClr>
                <a:srgbClr val="000000"/>
              </a:buClr>
              <a:buSzPts val="1400"/>
              <a:buFont typeface="Arial"/>
              <a:buNone/>
            </a:pPr>
            <a:endParaRPr b="1" dirty="0">
              <a:solidFill>
                <a:srgbClr val="FFFFFF"/>
              </a:solidFill>
              <a:latin typeface="Open Sans"/>
              <a:ea typeface="Open Sans"/>
              <a:cs typeface="Open Sans"/>
              <a:sym typeface="Open Sans"/>
            </a:endParaRPr>
          </a:p>
        </p:txBody>
      </p:sp>
      <p:sp>
        <p:nvSpPr>
          <p:cNvPr id="151" name="Google Shape;151;g25a7749f6ed_1_157"/>
          <p:cNvSpPr txBox="1"/>
          <p:nvPr/>
        </p:nvSpPr>
        <p:spPr>
          <a:xfrm>
            <a:off x="422784" y="2492550"/>
            <a:ext cx="1040700" cy="3561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100"/>
              <a:buFont typeface="Arial"/>
              <a:buNone/>
            </a:pPr>
            <a:r>
              <a:rPr lang="en" sz="1100" b="1" i="0" u="none" strike="noStrike" cap="none">
                <a:solidFill>
                  <a:srgbClr val="FFFFFF"/>
                </a:solidFill>
                <a:latin typeface="Open Sans"/>
                <a:ea typeface="Open Sans"/>
                <a:cs typeface="Open Sans"/>
                <a:sym typeface="Open Sans"/>
              </a:rPr>
              <a:t>#6091ba</a:t>
            </a:r>
            <a:endParaRPr sz="1100" b="1" i="0" u="none" strike="noStrike" cap="none" dirty="0">
              <a:solidFill>
                <a:srgbClr val="FFFFFF"/>
              </a:solidFill>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2"/>
          <p:cNvSpPr txBox="1">
            <a:spLocks noGrp="1"/>
          </p:cNvSpPr>
          <p:nvPr>
            <p:ph type="title"/>
          </p:nvPr>
        </p:nvSpPr>
        <p:spPr>
          <a:xfrm>
            <a:off x="311700" y="282750"/>
            <a:ext cx="4671000" cy="3977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800"/>
              <a:buNone/>
            </a:pPr>
            <a:r>
              <a:rPr lang="en" sz="2400" b="1" dirty="0">
                <a:solidFill>
                  <a:srgbClr val="6091BA"/>
                </a:solidFill>
                <a:latin typeface="Open Sans"/>
                <a:ea typeface="Open Sans"/>
                <a:cs typeface="Open Sans"/>
                <a:sym typeface="Open Sans"/>
              </a:rPr>
              <a:t>Engineers Needed!</a:t>
            </a:r>
            <a:endParaRPr sz="2400" b="1" dirty="0">
              <a:solidFill>
                <a:srgbClr val="6091BA"/>
              </a:solidFill>
              <a:latin typeface="Open Sans"/>
              <a:ea typeface="Open Sans"/>
              <a:cs typeface="Open Sans"/>
              <a:sym typeface="Open Sans"/>
            </a:endParaRPr>
          </a:p>
          <a:p>
            <a:pPr marL="0" lvl="0" indent="0" algn="l" rtl="0">
              <a:lnSpc>
                <a:spcPct val="115000"/>
              </a:lnSpc>
              <a:spcBef>
                <a:spcPts val="0"/>
              </a:spcBef>
              <a:spcAft>
                <a:spcPts val="0"/>
              </a:spcAft>
              <a:buSzPts val="2800"/>
              <a:buNone/>
            </a:pPr>
            <a:r>
              <a:rPr lang="en" sz="1400" dirty="0">
                <a:solidFill>
                  <a:srgbClr val="000000"/>
                </a:solidFill>
                <a:latin typeface="Open Sans"/>
                <a:ea typeface="Open Sans"/>
                <a:cs typeface="Open Sans"/>
                <a:sym typeface="Open Sans"/>
              </a:rPr>
              <a:t>A wheelchair table tennis team in Egypt needs your help! The team practices multiple times a week and uses a tub of ping pong balls to practice. However, the team struggles to pick up the balls after practice. The team does have some able-bodied people to help, but the team would love a device that they could easily use from their wheelchairs to pick up the ping pong balls.</a:t>
            </a:r>
            <a:endParaRPr sz="1400" dirty="0">
              <a:solidFill>
                <a:srgbClr val="000000"/>
              </a:solidFill>
              <a:latin typeface="Open Sans"/>
              <a:ea typeface="Open Sans"/>
              <a:cs typeface="Open Sans"/>
              <a:sym typeface="Open Sans"/>
            </a:endParaRPr>
          </a:p>
        </p:txBody>
      </p:sp>
      <p:sp>
        <p:nvSpPr>
          <p:cNvPr id="66" name="Google Shape;66;p2"/>
          <p:cNvSpPr txBox="1"/>
          <p:nvPr/>
        </p:nvSpPr>
        <p:spPr>
          <a:xfrm>
            <a:off x="2829453" y="2492550"/>
            <a:ext cx="1040700" cy="3561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100"/>
              <a:buFont typeface="Arial"/>
              <a:buNone/>
            </a:pPr>
            <a:r>
              <a:rPr lang="en" sz="1100" b="1" i="0" u="none" strike="noStrike" cap="none">
                <a:solidFill>
                  <a:srgbClr val="FFFFFF"/>
                </a:solidFill>
                <a:latin typeface="Open Sans"/>
                <a:ea typeface="Open Sans"/>
                <a:cs typeface="Open Sans"/>
                <a:sym typeface="Open Sans"/>
              </a:rPr>
              <a:t>#8d64aa</a:t>
            </a:r>
            <a:endParaRPr sz="1100" b="1" i="0" u="none" strike="noStrike" cap="none" dirty="0">
              <a:solidFill>
                <a:srgbClr val="FFFFFF"/>
              </a:solidFill>
              <a:latin typeface="Open Sans"/>
              <a:ea typeface="Open Sans"/>
              <a:cs typeface="Open Sans"/>
              <a:sym typeface="Open Sans"/>
            </a:endParaRPr>
          </a:p>
        </p:txBody>
      </p:sp>
      <p:sp>
        <p:nvSpPr>
          <p:cNvPr id="67" name="Google Shape;67;p2"/>
          <p:cNvSpPr txBox="1"/>
          <p:nvPr/>
        </p:nvSpPr>
        <p:spPr>
          <a:xfrm>
            <a:off x="4048653" y="2492550"/>
            <a:ext cx="1040700" cy="3561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100"/>
              <a:buFont typeface="Arial"/>
              <a:buNone/>
            </a:pPr>
            <a:r>
              <a:rPr lang="en" sz="1100" b="1" i="0" u="none" strike="noStrike" cap="none">
                <a:solidFill>
                  <a:srgbClr val="FFFFFF"/>
                </a:solidFill>
                <a:latin typeface="Open Sans"/>
                <a:ea typeface="Open Sans"/>
                <a:cs typeface="Open Sans"/>
                <a:sym typeface="Open Sans"/>
              </a:rPr>
              <a:t>#f8a81b</a:t>
            </a:r>
            <a:endParaRPr sz="1100" b="1" i="0" u="none" strike="noStrike" cap="none" dirty="0">
              <a:solidFill>
                <a:srgbClr val="FFFFFF"/>
              </a:solidFill>
              <a:latin typeface="Open Sans"/>
              <a:ea typeface="Open Sans"/>
              <a:cs typeface="Open Sans"/>
              <a:sym typeface="Open Sans"/>
            </a:endParaRPr>
          </a:p>
        </p:txBody>
      </p:sp>
      <p:pic>
        <p:nvPicPr>
          <p:cNvPr id="68" name="Google Shape;68;p2"/>
          <p:cNvPicPr preferRelativeResize="0"/>
          <p:nvPr/>
        </p:nvPicPr>
        <p:blipFill rotWithShape="1">
          <a:blip r:embed="rId3">
            <a:alphaModFix/>
          </a:blip>
          <a:srcRect l="12808"/>
          <a:stretch/>
        </p:blipFill>
        <p:spPr>
          <a:xfrm>
            <a:off x="5267850" y="185450"/>
            <a:ext cx="3120952" cy="255747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g25a7749f6ed_1_15"/>
          <p:cNvSpPr txBox="1">
            <a:spLocks noGrp="1"/>
          </p:cNvSpPr>
          <p:nvPr>
            <p:ph type="title"/>
          </p:nvPr>
        </p:nvSpPr>
        <p:spPr>
          <a:xfrm>
            <a:off x="311700" y="282750"/>
            <a:ext cx="5647500" cy="3977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800"/>
              <a:buNone/>
            </a:pPr>
            <a:r>
              <a:rPr lang="en" sz="2400" b="1" dirty="0">
                <a:solidFill>
                  <a:srgbClr val="6091BA"/>
                </a:solidFill>
                <a:latin typeface="Open Sans"/>
                <a:ea typeface="Open Sans"/>
                <a:cs typeface="Open Sans"/>
                <a:sym typeface="Open Sans"/>
              </a:rPr>
              <a:t>Your Job!</a:t>
            </a:r>
            <a:endParaRPr sz="2400" b="1" dirty="0">
              <a:solidFill>
                <a:srgbClr val="6091BA"/>
              </a:solidFill>
              <a:latin typeface="Open Sans"/>
              <a:ea typeface="Open Sans"/>
              <a:cs typeface="Open Sans"/>
              <a:sym typeface="Open Sans"/>
            </a:endParaRPr>
          </a:p>
          <a:p>
            <a:pPr marL="0" lvl="0" indent="0" algn="l" rtl="0">
              <a:lnSpc>
                <a:spcPct val="115000"/>
              </a:lnSpc>
              <a:spcBef>
                <a:spcPts val="0"/>
              </a:spcBef>
              <a:spcAft>
                <a:spcPts val="0"/>
              </a:spcAft>
              <a:buSzPts val="2800"/>
              <a:buNone/>
            </a:pPr>
            <a:r>
              <a:rPr lang="en" sz="1400" dirty="0">
                <a:solidFill>
                  <a:srgbClr val="000000"/>
                </a:solidFill>
                <a:latin typeface="Open Sans"/>
                <a:ea typeface="Open Sans"/>
                <a:cs typeface="Open Sans"/>
                <a:sym typeface="Open Sans"/>
              </a:rPr>
              <a:t>Here is where you come in… Your job is to use common, reusable materials found in Egypt to create a prototype to pick up as many ping pong balls at one time as possible. Your device must be able to be used without putting your hand lower than the seat of your chair and must be built with the user in mind.</a:t>
            </a:r>
            <a:endParaRPr sz="1400" dirty="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SzPts val="2800"/>
              <a:buNone/>
            </a:pPr>
            <a:endParaRPr sz="1400" dirty="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SzPts val="2800"/>
              <a:buNone/>
            </a:pPr>
            <a:endParaRPr sz="1400" dirty="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SzPts val="2800"/>
              <a:buNone/>
            </a:pPr>
            <a:r>
              <a:rPr lang="en" sz="1400" dirty="0">
                <a:solidFill>
                  <a:srgbClr val="000000"/>
                </a:solidFill>
                <a:latin typeface="Open Sans"/>
                <a:ea typeface="Open Sans"/>
                <a:cs typeface="Open Sans"/>
                <a:sym typeface="Open Sans"/>
              </a:rPr>
              <a:t>At the end of the build, your group will pitch your prototype to the company, so be sure to meet the requirements listed above. </a:t>
            </a:r>
            <a:endParaRPr sz="1400" dirty="0">
              <a:solidFill>
                <a:srgbClr val="000000"/>
              </a:solidFill>
              <a:latin typeface="Open Sans"/>
              <a:ea typeface="Open Sans"/>
              <a:cs typeface="Open Sans"/>
              <a:sym typeface="Open Sans"/>
            </a:endParaRPr>
          </a:p>
        </p:txBody>
      </p:sp>
      <p:pic>
        <p:nvPicPr>
          <p:cNvPr id="74" name="Google Shape;74;g25a7749f6ed_1_15"/>
          <p:cNvPicPr preferRelativeResize="0"/>
          <p:nvPr/>
        </p:nvPicPr>
        <p:blipFill rotWithShape="1">
          <a:blip r:embed="rId3">
            <a:alphaModFix/>
          </a:blip>
          <a:srcRect l="-593" t="24551"/>
          <a:stretch/>
        </p:blipFill>
        <p:spPr>
          <a:xfrm>
            <a:off x="6145050" y="658550"/>
            <a:ext cx="2645000" cy="2921825"/>
          </a:xfrm>
          <a:prstGeom prst="rect">
            <a:avLst/>
          </a:prstGeom>
          <a:noFill/>
          <a:ln>
            <a:noFill/>
          </a:ln>
        </p:spPr>
      </p:pic>
      <p:sp>
        <p:nvSpPr>
          <p:cNvPr id="75" name="Google Shape;75;g25a7749f6ed_1_15"/>
          <p:cNvSpPr txBox="1"/>
          <p:nvPr/>
        </p:nvSpPr>
        <p:spPr>
          <a:xfrm>
            <a:off x="1056150" y="3474775"/>
            <a:ext cx="2471400" cy="78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pic>
        <p:nvPicPr>
          <p:cNvPr id="80" name="Google Shape;80;g25a7749f6ed_1_48"/>
          <p:cNvPicPr preferRelativeResize="0"/>
          <p:nvPr/>
        </p:nvPicPr>
        <p:blipFill>
          <a:blip r:embed="rId3">
            <a:alphaModFix/>
          </a:blip>
          <a:stretch>
            <a:fillRect/>
          </a:stretch>
        </p:blipFill>
        <p:spPr>
          <a:xfrm>
            <a:off x="2023650" y="152400"/>
            <a:ext cx="4838700" cy="4838700"/>
          </a:xfrm>
          <a:prstGeom prst="rect">
            <a:avLst/>
          </a:prstGeom>
          <a:noFill/>
          <a:ln>
            <a:noFill/>
          </a:ln>
        </p:spPr>
      </p:pic>
      <p:sp>
        <p:nvSpPr>
          <p:cNvPr id="81" name="Google Shape;81;g25a7749f6ed_1_48"/>
          <p:cNvSpPr/>
          <p:nvPr/>
        </p:nvSpPr>
        <p:spPr>
          <a:xfrm>
            <a:off x="3866701" y="298200"/>
            <a:ext cx="1152600" cy="1141200"/>
          </a:xfrm>
          <a:prstGeom prst="rect">
            <a:avLst/>
          </a:prstGeom>
          <a:noFill/>
          <a:ln w="28575" cap="flat" cmpd="sng">
            <a:solidFill>
              <a:srgbClr val="F8A81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g25a7749f6ed_1_26"/>
          <p:cNvSpPr txBox="1">
            <a:spLocks noGrp="1"/>
          </p:cNvSpPr>
          <p:nvPr>
            <p:ph type="title"/>
          </p:nvPr>
        </p:nvSpPr>
        <p:spPr>
          <a:xfrm>
            <a:off x="311700" y="282750"/>
            <a:ext cx="8729100" cy="3977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800"/>
              <a:buNone/>
            </a:pPr>
            <a:endParaRPr sz="1100" dirty="0">
              <a:solidFill>
                <a:srgbClr val="000000"/>
              </a:solidFill>
            </a:endParaRPr>
          </a:p>
          <a:p>
            <a:pPr marL="0" lvl="0" indent="0" algn="l" rtl="0">
              <a:lnSpc>
                <a:spcPct val="115000"/>
              </a:lnSpc>
              <a:spcBef>
                <a:spcPts val="0"/>
              </a:spcBef>
              <a:spcAft>
                <a:spcPts val="0"/>
              </a:spcAft>
              <a:buSzPts val="2800"/>
              <a:buNone/>
            </a:pPr>
            <a:r>
              <a:rPr lang="en" sz="2400" b="1" dirty="0">
                <a:solidFill>
                  <a:srgbClr val="6091BA"/>
                </a:solidFill>
                <a:latin typeface="Open Sans"/>
                <a:ea typeface="Open Sans"/>
                <a:cs typeface="Open Sans"/>
                <a:sym typeface="Open Sans"/>
              </a:rPr>
              <a:t>Egypt: Background Information</a:t>
            </a:r>
            <a:endParaRPr sz="2400" b="1" dirty="0">
              <a:solidFill>
                <a:srgbClr val="6091BA"/>
              </a:solidFill>
              <a:latin typeface="Open Sans"/>
              <a:ea typeface="Open Sans"/>
              <a:cs typeface="Open Sans"/>
              <a:sym typeface="Open Sans"/>
            </a:endParaRPr>
          </a:p>
          <a:p>
            <a:pPr marL="0" lvl="0" indent="0" algn="l" rtl="0">
              <a:spcBef>
                <a:spcPts val="0"/>
              </a:spcBef>
              <a:spcAft>
                <a:spcPts val="0"/>
              </a:spcAft>
              <a:buSzPts val="1100"/>
              <a:buNone/>
            </a:pPr>
            <a:endParaRPr sz="2400" b="1" dirty="0">
              <a:solidFill>
                <a:srgbClr val="6091BA"/>
              </a:solidFill>
              <a:latin typeface="Open Sans"/>
              <a:ea typeface="Open Sans"/>
              <a:cs typeface="Open Sans"/>
              <a:sym typeface="Open Sans"/>
            </a:endParaRPr>
          </a:p>
          <a:p>
            <a:pPr>
              <a:buSzPts val="1100"/>
            </a:pPr>
            <a:r>
              <a:rPr lang="en" sz="2400" b="1" dirty="0">
                <a:solidFill>
                  <a:srgbClr val="6091BA"/>
                </a:solidFill>
                <a:latin typeface="Open Sans"/>
                <a:ea typeface="Open Sans"/>
                <a:cs typeface="Open Sans"/>
                <a:sym typeface="Open Sans"/>
              </a:rPr>
              <a:t>Video 1: </a:t>
            </a:r>
            <a:r>
              <a:rPr lang="en" sz="1800" b="1" u="sng" dirty="0">
                <a:solidFill>
                  <a:schemeClr val="hlink"/>
                </a:solidFill>
                <a:latin typeface="Open Sans"/>
                <a:ea typeface="Open Sans"/>
                <a:cs typeface="Open Sans"/>
                <a:hlinkClick r:id="rId3">
                  <a:extLst>
                    <a:ext uri="{A12FA001-AC4F-418D-AE19-62706E023703}">
                      <ahyp:hlinkClr xmlns:ahyp="http://schemas.microsoft.com/office/drawing/2018/hyperlinkcolor" val="tx"/>
                    </a:ext>
                  </a:extLst>
                </a:hlinkClick>
              </a:rPr>
              <a:t>Tackling plastic waste in Egypt – DW – 11/10/2022</a:t>
            </a:r>
            <a:endParaRPr sz="1800" b="1" u="sng" dirty="0">
              <a:solidFill>
                <a:schemeClr val="hlink"/>
              </a:solidFill>
              <a:latin typeface="Open Sans"/>
              <a:ea typeface="Open Sans"/>
              <a:cs typeface="Open Sans"/>
            </a:endParaRPr>
          </a:p>
          <a:p>
            <a:pPr marL="0" lvl="0" indent="0" algn="l" rtl="0">
              <a:spcBef>
                <a:spcPts val="0"/>
              </a:spcBef>
              <a:spcAft>
                <a:spcPts val="0"/>
              </a:spcAft>
              <a:buClr>
                <a:schemeClr val="dk1"/>
              </a:buClr>
              <a:buSzPts val="1100"/>
              <a:buFont typeface="Arial"/>
              <a:buNone/>
            </a:pPr>
            <a:r>
              <a:rPr lang="en" sz="1100" dirty="0"/>
              <a:t>While watching the video above, write down some common materials that are used in Egypt in the research box on your worksheet. </a:t>
            </a:r>
            <a:endParaRPr sz="1100" dirty="0"/>
          </a:p>
          <a:p>
            <a:pPr marL="0" lvl="0" indent="0" algn="l" rtl="0">
              <a:spcBef>
                <a:spcPts val="0"/>
              </a:spcBef>
              <a:spcAft>
                <a:spcPts val="0"/>
              </a:spcAft>
              <a:buSzPts val="1100"/>
              <a:buNone/>
            </a:pPr>
            <a:endParaRPr sz="1100" dirty="0"/>
          </a:p>
          <a:p>
            <a:pPr marL="0" lvl="0" indent="0" algn="l" rtl="0">
              <a:spcBef>
                <a:spcPts val="0"/>
              </a:spcBef>
              <a:spcAft>
                <a:spcPts val="0"/>
              </a:spcAft>
              <a:buSzPts val="1100"/>
              <a:buNone/>
            </a:pPr>
            <a:r>
              <a:rPr lang="en" sz="2400" b="1" dirty="0">
                <a:solidFill>
                  <a:srgbClr val="6091BA"/>
                </a:solidFill>
                <a:latin typeface="Open Sans"/>
                <a:ea typeface="Open Sans"/>
                <a:cs typeface="Open Sans"/>
                <a:sym typeface="Open Sans"/>
              </a:rPr>
              <a:t>Article 1: </a:t>
            </a:r>
            <a:r>
              <a:rPr lang="en" sz="1800" b="1" u="sng" dirty="0">
                <a:solidFill>
                  <a:schemeClr val="hlink"/>
                </a:solidFill>
                <a:latin typeface="Open Sans"/>
                <a:ea typeface="Open Sans"/>
                <a:cs typeface="Open Sans"/>
                <a:sym typeface="Open Sans"/>
                <a:hlinkClick r:id="rId4"/>
              </a:rPr>
              <a:t>Learning and Earning in Zabaleen</a:t>
            </a:r>
            <a:endParaRPr sz="1800" b="1" dirty="0">
              <a:solidFill>
                <a:srgbClr val="6091BA"/>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1100" dirty="0"/>
              <a:t>Check out the article on page 41 and write down at least two positive things that are going on in Zabaleen.</a:t>
            </a:r>
            <a:endParaRPr sz="1100" dirty="0"/>
          </a:p>
          <a:p>
            <a:pPr marL="0" lvl="0" indent="0" algn="l" rtl="0">
              <a:spcBef>
                <a:spcPts val="0"/>
              </a:spcBef>
              <a:spcAft>
                <a:spcPts val="0"/>
              </a:spcAft>
              <a:buClr>
                <a:schemeClr val="dk1"/>
              </a:buClr>
              <a:buSzPts val="1100"/>
              <a:buFont typeface="Arial"/>
              <a:buNone/>
            </a:pPr>
            <a:endParaRPr sz="1100" dirty="0"/>
          </a:p>
          <a:p>
            <a:pPr marL="0" lvl="0" indent="0" algn="l" rtl="0">
              <a:spcBef>
                <a:spcPts val="0"/>
              </a:spcBef>
              <a:spcAft>
                <a:spcPts val="0"/>
              </a:spcAft>
              <a:buClr>
                <a:schemeClr val="dk1"/>
              </a:buClr>
              <a:buSzPts val="1100"/>
              <a:buFont typeface="Arial"/>
              <a:buNone/>
            </a:pPr>
            <a:endParaRPr sz="1100" dirty="0"/>
          </a:p>
          <a:p>
            <a:pPr marL="0" lvl="0" indent="0" algn="l" rtl="0">
              <a:lnSpc>
                <a:spcPct val="115000"/>
              </a:lnSpc>
              <a:spcBef>
                <a:spcPts val="0"/>
              </a:spcBef>
              <a:spcAft>
                <a:spcPts val="0"/>
              </a:spcAft>
              <a:buSzPts val="2800"/>
              <a:buNone/>
            </a:pPr>
            <a:endParaRPr sz="1400" dirty="0">
              <a:solidFill>
                <a:srgbClr val="000000"/>
              </a:solidFill>
              <a:latin typeface="Open Sans"/>
              <a:ea typeface="Open Sans"/>
              <a:cs typeface="Open Sans"/>
              <a:sym typeface="Open Sans"/>
            </a:endParaRPr>
          </a:p>
        </p:txBody>
      </p:sp>
      <p:pic>
        <p:nvPicPr>
          <p:cNvPr id="87" name="Google Shape;87;g25a7749f6ed_1_26"/>
          <p:cNvPicPr preferRelativeResize="0"/>
          <p:nvPr/>
        </p:nvPicPr>
        <p:blipFill rotWithShape="1">
          <a:blip r:embed="rId5">
            <a:alphaModFix/>
          </a:blip>
          <a:srcRect t="3910"/>
          <a:stretch/>
        </p:blipFill>
        <p:spPr>
          <a:xfrm>
            <a:off x="6727750" y="2994350"/>
            <a:ext cx="2236701" cy="2149149"/>
          </a:xfrm>
          <a:prstGeom prst="rect">
            <a:avLst/>
          </a:prstGeom>
          <a:noFill/>
          <a:ln>
            <a:noFill/>
          </a:ln>
        </p:spPr>
      </p:pic>
      <p:sp>
        <p:nvSpPr>
          <p:cNvPr id="88" name="Google Shape;88;g25a7749f6ed_1_26"/>
          <p:cNvSpPr/>
          <p:nvPr/>
        </p:nvSpPr>
        <p:spPr>
          <a:xfrm>
            <a:off x="8216900" y="3231875"/>
            <a:ext cx="591300" cy="631800"/>
          </a:xfrm>
          <a:prstGeom prst="rect">
            <a:avLst/>
          </a:prstGeom>
          <a:noFill/>
          <a:ln w="28575" cap="flat" cmpd="sng">
            <a:solidFill>
              <a:srgbClr val="F8A81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g25a7749f6ed_1_37"/>
          <p:cNvSpPr txBox="1">
            <a:spLocks noGrp="1"/>
          </p:cNvSpPr>
          <p:nvPr>
            <p:ph type="title"/>
          </p:nvPr>
        </p:nvSpPr>
        <p:spPr>
          <a:xfrm>
            <a:off x="1329046" y="231150"/>
            <a:ext cx="6870300" cy="4681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800"/>
              <a:buNone/>
            </a:pPr>
            <a:r>
              <a:rPr lang="en" sz="2400" b="1" dirty="0">
                <a:solidFill>
                  <a:srgbClr val="6091BA"/>
                </a:solidFill>
                <a:latin typeface="Open Sans"/>
                <a:ea typeface="Open Sans"/>
                <a:cs typeface="Open Sans"/>
                <a:sym typeface="Open Sans"/>
              </a:rPr>
              <a:t>List of Available Supplies</a:t>
            </a:r>
            <a:endParaRPr sz="2400" b="1" dirty="0">
              <a:solidFill>
                <a:srgbClr val="6091BA"/>
              </a:solidFill>
              <a:latin typeface="Open Sans"/>
              <a:ea typeface="Open Sans"/>
              <a:cs typeface="Open Sans"/>
              <a:sym typeface="Open Sans"/>
            </a:endParaRPr>
          </a:p>
          <a:p>
            <a:pPr marL="457200" lvl="0" indent="-342900" algn="l" rtl="0">
              <a:lnSpc>
                <a:spcPct val="115000"/>
              </a:lnSpc>
              <a:spcBef>
                <a:spcPts val="0"/>
              </a:spcBef>
              <a:spcAft>
                <a:spcPts val="0"/>
              </a:spcAft>
              <a:buClr>
                <a:srgbClr val="6091BA"/>
              </a:buClr>
              <a:buSzPts val="1800"/>
              <a:buFont typeface="Open Sans"/>
              <a:buChar char="-"/>
            </a:pPr>
            <a:r>
              <a:rPr lang="en" sz="1800" b="1" dirty="0">
                <a:solidFill>
                  <a:srgbClr val="6091BA"/>
                </a:solidFill>
                <a:latin typeface="Open Sans"/>
                <a:ea typeface="Open Sans"/>
                <a:cs typeface="Open Sans"/>
                <a:sym typeface="Open Sans"/>
              </a:rPr>
              <a:t>plastic bottles</a:t>
            </a:r>
            <a:endParaRPr sz="1800" b="1" dirty="0">
              <a:solidFill>
                <a:srgbClr val="6091BA"/>
              </a:solidFill>
              <a:latin typeface="Open Sans"/>
              <a:ea typeface="Open Sans"/>
              <a:cs typeface="Open Sans"/>
              <a:sym typeface="Open Sans"/>
            </a:endParaRPr>
          </a:p>
          <a:p>
            <a:pPr marL="457200" lvl="0" indent="-342900" algn="l" rtl="0">
              <a:lnSpc>
                <a:spcPct val="115000"/>
              </a:lnSpc>
              <a:spcBef>
                <a:spcPts val="0"/>
              </a:spcBef>
              <a:spcAft>
                <a:spcPts val="0"/>
              </a:spcAft>
              <a:buClr>
                <a:srgbClr val="6091BA"/>
              </a:buClr>
              <a:buSzPts val="1800"/>
              <a:buFont typeface="Open Sans"/>
              <a:buChar char="-"/>
            </a:pPr>
            <a:r>
              <a:rPr lang="en" sz="1800" b="1" dirty="0">
                <a:solidFill>
                  <a:srgbClr val="6091BA"/>
                </a:solidFill>
                <a:latin typeface="Open Sans"/>
                <a:ea typeface="Open Sans"/>
                <a:cs typeface="Open Sans"/>
                <a:sym typeface="Open Sans"/>
              </a:rPr>
              <a:t>plastic bags</a:t>
            </a:r>
            <a:endParaRPr sz="1800" b="1" dirty="0">
              <a:solidFill>
                <a:srgbClr val="6091BA"/>
              </a:solidFill>
              <a:latin typeface="Open Sans"/>
              <a:ea typeface="Open Sans"/>
              <a:cs typeface="Open Sans"/>
              <a:sym typeface="Open Sans"/>
            </a:endParaRPr>
          </a:p>
          <a:p>
            <a:pPr marL="457200" lvl="0" indent="-342900" algn="l" rtl="0">
              <a:lnSpc>
                <a:spcPct val="115000"/>
              </a:lnSpc>
              <a:spcBef>
                <a:spcPts val="0"/>
              </a:spcBef>
              <a:spcAft>
                <a:spcPts val="0"/>
              </a:spcAft>
              <a:buClr>
                <a:srgbClr val="6091BA"/>
              </a:buClr>
              <a:buSzPts val="1800"/>
              <a:buFont typeface="Open Sans"/>
              <a:buChar char="-"/>
            </a:pPr>
            <a:r>
              <a:rPr lang="en-US" sz="1800" b="1" dirty="0">
                <a:solidFill>
                  <a:srgbClr val="6091BA"/>
                </a:solidFill>
                <a:latin typeface="Open Sans"/>
                <a:ea typeface="Open Sans"/>
                <a:cs typeface="Open Sans"/>
                <a:sym typeface="Open Sans"/>
              </a:rPr>
              <a:t>t</a:t>
            </a:r>
            <a:r>
              <a:rPr lang="en" sz="1800" b="1">
                <a:solidFill>
                  <a:srgbClr val="6091BA"/>
                </a:solidFill>
                <a:latin typeface="Open Sans"/>
                <a:ea typeface="Open Sans"/>
                <a:cs typeface="Open Sans"/>
                <a:sym typeface="Open Sans"/>
              </a:rPr>
              <a:t>akeout containers </a:t>
            </a:r>
            <a:r>
              <a:rPr lang="en" sz="1800" b="1" dirty="0">
                <a:solidFill>
                  <a:srgbClr val="6091BA"/>
                </a:solidFill>
                <a:latin typeface="Open Sans"/>
                <a:ea typeface="Open Sans"/>
                <a:cs typeface="Open Sans"/>
                <a:sym typeface="Open Sans"/>
              </a:rPr>
              <a:t>(plastic plates/tin foil pans)</a:t>
            </a:r>
            <a:endParaRPr sz="1800" b="1" dirty="0">
              <a:solidFill>
                <a:srgbClr val="6091BA"/>
              </a:solidFill>
              <a:latin typeface="Open Sans"/>
              <a:ea typeface="Open Sans"/>
              <a:cs typeface="Open Sans"/>
              <a:sym typeface="Open Sans"/>
            </a:endParaRPr>
          </a:p>
          <a:p>
            <a:pPr marL="457200" lvl="0" indent="-342900" algn="l" rtl="0">
              <a:lnSpc>
                <a:spcPct val="115000"/>
              </a:lnSpc>
              <a:spcBef>
                <a:spcPts val="0"/>
              </a:spcBef>
              <a:spcAft>
                <a:spcPts val="0"/>
              </a:spcAft>
              <a:buClr>
                <a:srgbClr val="6091BA"/>
              </a:buClr>
              <a:buSzPts val="1800"/>
              <a:buFont typeface="Open Sans"/>
              <a:buChar char="-"/>
            </a:pPr>
            <a:r>
              <a:rPr lang="en" sz="1800" b="1" dirty="0">
                <a:solidFill>
                  <a:srgbClr val="6091BA"/>
                </a:solidFill>
                <a:latin typeface="Open Sans"/>
                <a:ea typeface="Open Sans"/>
                <a:cs typeface="Open Sans"/>
                <a:sym typeface="Open Sans"/>
              </a:rPr>
              <a:t>aluminum foil</a:t>
            </a:r>
            <a:endParaRPr sz="1800" b="1" dirty="0">
              <a:solidFill>
                <a:srgbClr val="6091BA"/>
              </a:solidFill>
              <a:latin typeface="Open Sans"/>
              <a:ea typeface="Open Sans"/>
              <a:cs typeface="Open Sans"/>
              <a:sym typeface="Open Sans"/>
            </a:endParaRPr>
          </a:p>
          <a:p>
            <a:pPr marL="457200" lvl="0" indent="-342900" algn="l" rtl="0">
              <a:lnSpc>
                <a:spcPct val="115000"/>
              </a:lnSpc>
              <a:spcBef>
                <a:spcPts val="0"/>
              </a:spcBef>
              <a:spcAft>
                <a:spcPts val="0"/>
              </a:spcAft>
              <a:buClr>
                <a:srgbClr val="6091BA"/>
              </a:buClr>
              <a:buSzPts val="1800"/>
              <a:buFont typeface="Open Sans"/>
              <a:buChar char="-"/>
            </a:pPr>
            <a:r>
              <a:rPr lang="en" sz="1800" b="1" dirty="0">
                <a:solidFill>
                  <a:srgbClr val="6091BA"/>
                </a:solidFill>
                <a:latin typeface="Open Sans"/>
                <a:ea typeface="Open Sans"/>
                <a:cs typeface="Open Sans"/>
                <a:sym typeface="Open Sans"/>
              </a:rPr>
              <a:t>straws</a:t>
            </a:r>
            <a:endParaRPr sz="1800" b="1" dirty="0">
              <a:solidFill>
                <a:srgbClr val="6091BA"/>
              </a:solidFill>
              <a:latin typeface="Open Sans"/>
              <a:ea typeface="Open Sans"/>
              <a:cs typeface="Open Sans"/>
              <a:sym typeface="Open Sans"/>
            </a:endParaRPr>
          </a:p>
          <a:p>
            <a:pPr marL="457200" lvl="0" indent="-342900" algn="l" rtl="0">
              <a:lnSpc>
                <a:spcPct val="115000"/>
              </a:lnSpc>
              <a:spcBef>
                <a:spcPts val="0"/>
              </a:spcBef>
              <a:spcAft>
                <a:spcPts val="0"/>
              </a:spcAft>
              <a:buClr>
                <a:srgbClr val="6091BA"/>
              </a:buClr>
              <a:buSzPts val="1800"/>
              <a:buFont typeface="Open Sans"/>
              <a:buChar char="-"/>
            </a:pPr>
            <a:r>
              <a:rPr lang="en" sz="1800" b="1" dirty="0">
                <a:solidFill>
                  <a:srgbClr val="6091BA"/>
                </a:solidFill>
                <a:latin typeface="Open Sans"/>
                <a:ea typeface="Open Sans"/>
                <a:cs typeface="Open Sans"/>
                <a:sym typeface="Open Sans"/>
              </a:rPr>
              <a:t>rubber bands</a:t>
            </a:r>
            <a:endParaRPr sz="1800" b="1" dirty="0">
              <a:solidFill>
                <a:srgbClr val="6091BA"/>
              </a:solidFill>
              <a:latin typeface="Open Sans"/>
              <a:ea typeface="Open Sans"/>
              <a:cs typeface="Open Sans"/>
              <a:sym typeface="Open Sans"/>
            </a:endParaRPr>
          </a:p>
          <a:p>
            <a:pPr marL="457200" lvl="0" indent="-342900" algn="l" rtl="0">
              <a:lnSpc>
                <a:spcPct val="115000"/>
              </a:lnSpc>
              <a:spcBef>
                <a:spcPts val="0"/>
              </a:spcBef>
              <a:spcAft>
                <a:spcPts val="0"/>
              </a:spcAft>
              <a:buClr>
                <a:srgbClr val="6091BA"/>
              </a:buClr>
              <a:buSzPts val="1800"/>
              <a:buFont typeface="Open Sans"/>
              <a:buChar char="-"/>
            </a:pPr>
            <a:r>
              <a:rPr lang="en" sz="1800" b="1" dirty="0">
                <a:solidFill>
                  <a:srgbClr val="6091BA"/>
                </a:solidFill>
                <a:latin typeface="Open Sans"/>
                <a:ea typeface="Open Sans"/>
                <a:cs typeface="Open Sans"/>
                <a:sym typeface="Open Sans"/>
              </a:rPr>
              <a:t>tape</a:t>
            </a:r>
            <a:endParaRPr sz="1800" b="1" dirty="0">
              <a:solidFill>
                <a:srgbClr val="6091BA"/>
              </a:solidFill>
              <a:latin typeface="Open Sans"/>
              <a:ea typeface="Open Sans"/>
              <a:cs typeface="Open Sans"/>
              <a:sym typeface="Open Sans"/>
            </a:endParaRPr>
          </a:p>
          <a:p>
            <a:pPr marL="457200" lvl="0" indent="-342900" algn="l" rtl="0">
              <a:lnSpc>
                <a:spcPct val="115000"/>
              </a:lnSpc>
              <a:spcBef>
                <a:spcPts val="0"/>
              </a:spcBef>
              <a:spcAft>
                <a:spcPts val="0"/>
              </a:spcAft>
              <a:buClr>
                <a:srgbClr val="6091BA"/>
              </a:buClr>
              <a:buSzPts val="1800"/>
              <a:buFont typeface="Open Sans"/>
              <a:buChar char="-"/>
            </a:pPr>
            <a:r>
              <a:rPr lang="en" sz="1800" b="1" dirty="0">
                <a:solidFill>
                  <a:srgbClr val="6091BA"/>
                </a:solidFill>
                <a:latin typeface="Open Sans"/>
                <a:ea typeface="Open Sans"/>
                <a:cs typeface="Open Sans"/>
                <a:sym typeface="Open Sans"/>
              </a:rPr>
              <a:t>plastic silverware</a:t>
            </a:r>
            <a:endParaRPr sz="1800" b="1" dirty="0">
              <a:solidFill>
                <a:srgbClr val="6091BA"/>
              </a:solidFill>
              <a:latin typeface="Open Sans"/>
              <a:ea typeface="Open Sans"/>
              <a:cs typeface="Open Sans"/>
              <a:sym typeface="Open Sans"/>
            </a:endParaRPr>
          </a:p>
          <a:p>
            <a:pPr marL="457200" lvl="0" indent="-342900" algn="l" rtl="0">
              <a:lnSpc>
                <a:spcPct val="115000"/>
              </a:lnSpc>
              <a:spcBef>
                <a:spcPts val="0"/>
              </a:spcBef>
              <a:spcAft>
                <a:spcPts val="0"/>
              </a:spcAft>
              <a:buClr>
                <a:srgbClr val="6091BA"/>
              </a:buClr>
              <a:buSzPts val="1800"/>
              <a:buFont typeface="Open Sans"/>
              <a:buChar char="-"/>
            </a:pPr>
            <a:r>
              <a:rPr lang="en" sz="1800" b="1" dirty="0">
                <a:solidFill>
                  <a:srgbClr val="6091BA"/>
                </a:solidFill>
                <a:latin typeface="Open Sans"/>
                <a:ea typeface="Open Sans"/>
                <a:cs typeface="Open Sans"/>
                <a:sym typeface="Open Sans"/>
              </a:rPr>
              <a:t>cardboard boxes</a:t>
            </a:r>
            <a:endParaRPr sz="1800" b="1" dirty="0">
              <a:solidFill>
                <a:srgbClr val="6091BA"/>
              </a:solidFill>
              <a:latin typeface="Open Sans"/>
              <a:ea typeface="Open Sans"/>
              <a:cs typeface="Open Sans"/>
              <a:sym typeface="Open Sans"/>
            </a:endParaRPr>
          </a:p>
          <a:p>
            <a:pPr marL="457200" lvl="0" indent="-342900" algn="l" rtl="0">
              <a:lnSpc>
                <a:spcPct val="115000"/>
              </a:lnSpc>
              <a:spcBef>
                <a:spcPts val="0"/>
              </a:spcBef>
              <a:spcAft>
                <a:spcPts val="0"/>
              </a:spcAft>
              <a:buClr>
                <a:srgbClr val="6091BA"/>
              </a:buClr>
              <a:buSzPts val="1800"/>
              <a:buFont typeface="Open Sans"/>
              <a:buChar char="-"/>
            </a:pPr>
            <a:r>
              <a:rPr lang="en" sz="1800" b="1" dirty="0">
                <a:solidFill>
                  <a:srgbClr val="6091BA"/>
                </a:solidFill>
                <a:latin typeface="Open Sans"/>
                <a:ea typeface="Open Sans"/>
                <a:cs typeface="Open Sans"/>
                <a:sym typeface="Open Sans"/>
              </a:rPr>
              <a:t>scissors</a:t>
            </a:r>
            <a:endParaRPr sz="1800" b="1" dirty="0">
              <a:solidFill>
                <a:srgbClr val="6091BA"/>
              </a:solidFill>
              <a:latin typeface="Open Sans"/>
              <a:ea typeface="Open Sans"/>
              <a:cs typeface="Open Sans"/>
              <a:sym typeface="Open Sans"/>
            </a:endParaRPr>
          </a:p>
          <a:p>
            <a:pPr marL="457200" lvl="0" indent="-342900" algn="l" rtl="0">
              <a:lnSpc>
                <a:spcPct val="115000"/>
              </a:lnSpc>
              <a:spcBef>
                <a:spcPts val="0"/>
              </a:spcBef>
              <a:spcAft>
                <a:spcPts val="0"/>
              </a:spcAft>
              <a:buClr>
                <a:srgbClr val="6091BA"/>
              </a:buClr>
              <a:buSzPts val="1800"/>
              <a:buFont typeface="Open Sans"/>
              <a:buChar char="-"/>
            </a:pPr>
            <a:r>
              <a:rPr lang="en" sz="1800" b="1" dirty="0">
                <a:solidFill>
                  <a:srgbClr val="6091BA"/>
                </a:solidFill>
                <a:latin typeface="Open Sans"/>
                <a:ea typeface="Open Sans"/>
                <a:cs typeface="Open Sans"/>
                <a:sym typeface="Open Sans"/>
              </a:rPr>
              <a:t>plastic cups</a:t>
            </a:r>
            <a:endParaRPr sz="1800" b="1" dirty="0">
              <a:solidFill>
                <a:srgbClr val="6091BA"/>
              </a:solidFill>
              <a:latin typeface="Open Sans"/>
              <a:ea typeface="Open Sans"/>
              <a:cs typeface="Open Sans"/>
              <a:sym typeface="Open Sans"/>
            </a:endParaRPr>
          </a:p>
          <a:p>
            <a:pPr marL="457200" lvl="0" indent="-342900" algn="l" rtl="0">
              <a:lnSpc>
                <a:spcPct val="115000"/>
              </a:lnSpc>
              <a:spcBef>
                <a:spcPts val="0"/>
              </a:spcBef>
              <a:spcAft>
                <a:spcPts val="0"/>
              </a:spcAft>
              <a:buClr>
                <a:srgbClr val="6091BA"/>
              </a:buClr>
              <a:buSzPts val="1800"/>
              <a:buFont typeface="Open Sans"/>
              <a:buChar char="-"/>
            </a:pPr>
            <a:r>
              <a:rPr lang="en" sz="1800" b="1" dirty="0">
                <a:solidFill>
                  <a:srgbClr val="6091BA"/>
                </a:solidFill>
                <a:latin typeface="Open Sans"/>
                <a:ea typeface="Open Sans"/>
                <a:cs typeface="Open Sans"/>
                <a:sym typeface="Open Sans"/>
              </a:rPr>
              <a:t>string</a:t>
            </a:r>
            <a:endParaRPr sz="1800" b="1" dirty="0">
              <a:solidFill>
                <a:srgbClr val="6091BA"/>
              </a:solidFill>
              <a:latin typeface="Open Sans"/>
              <a:ea typeface="Open Sans"/>
              <a:cs typeface="Open Sans"/>
              <a:sym typeface="Open Sans"/>
            </a:endParaRPr>
          </a:p>
          <a:p>
            <a:pPr marL="457200" lvl="0" indent="-355600" algn="l" rtl="0">
              <a:lnSpc>
                <a:spcPct val="115000"/>
              </a:lnSpc>
              <a:spcBef>
                <a:spcPts val="0"/>
              </a:spcBef>
              <a:spcAft>
                <a:spcPts val="0"/>
              </a:spcAft>
              <a:buClr>
                <a:srgbClr val="6091BA"/>
              </a:buClr>
              <a:buSzPts val="2000"/>
              <a:buFont typeface="Open Sans"/>
              <a:buChar char="-"/>
            </a:pPr>
            <a:r>
              <a:rPr lang="en" sz="1800" b="1" dirty="0">
                <a:solidFill>
                  <a:srgbClr val="6091BA"/>
                </a:solidFill>
                <a:latin typeface="Open Sans"/>
                <a:ea typeface="Open Sans"/>
                <a:cs typeface="Open Sans"/>
                <a:sym typeface="Open Sans"/>
              </a:rPr>
              <a:t>anything else you bring in/get approved</a:t>
            </a:r>
            <a:r>
              <a:rPr lang="en" sz="2000" b="1" dirty="0">
                <a:solidFill>
                  <a:srgbClr val="6091BA"/>
                </a:solidFill>
                <a:latin typeface="Open Sans"/>
                <a:ea typeface="Open Sans"/>
                <a:cs typeface="Open Sans"/>
                <a:sym typeface="Open Sans"/>
              </a:rPr>
              <a:t> </a:t>
            </a:r>
            <a:endParaRPr sz="2000" b="1" dirty="0">
              <a:solidFill>
                <a:srgbClr val="6091BA"/>
              </a:solidFill>
              <a:latin typeface="Open Sans"/>
              <a:ea typeface="Open Sans"/>
              <a:cs typeface="Open Sans"/>
              <a:sym typeface="Open Sans"/>
            </a:endParaRPr>
          </a:p>
          <a:p>
            <a:pPr marL="0" lvl="0" indent="0" algn="l" rtl="0">
              <a:spcBef>
                <a:spcPts val="300"/>
              </a:spcBef>
              <a:spcAft>
                <a:spcPts val="0"/>
              </a:spcAft>
              <a:buNone/>
            </a:pPr>
            <a:endParaRPr sz="1000" dirty="0">
              <a:solidFill>
                <a:srgbClr val="808080"/>
              </a:solidFill>
              <a:latin typeface="Open Sans"/>
              <a:ea typeface="Open Sans"/>
              <a:cs typeface="Open Sans"/>
              <a:sym typeface="Open Sans"/>
            </a:endParaRPr>
          </a:p>
          <a:p>
            <a:pPr marL="0" lvl="0" indent="0" algn="l" rtl="0">
              <a:spcBef>
                <a:spcPts val="300"/>
              </a:spcBef>
              <a:spcAft>
                <a:spcPts val="0"/>
              </a:spcAft>
              <a:buNone/>
            </a:pPr>
            <a:endParaRPr sz="1400" dirty="0">
              <a:solidFill>
                <a:srgbClr val="000000"/>
              </a:solidFill>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g25a7749f6ed_1_68"/>
          <p:cNvSpPr txBox="1">
            <a:spLocks noGrp="1"/>
          </p:cNvSpPr>
          <p:nvPr>
            <p:ph type="title"/>
          </p:nvPr>
        </p:nvSpPr>
        <p:spPr>
          <a:xfrm>
            <a:off x="311700" y="282750"/>
            <a:ext cx="8348700" cy="3977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2400" b="1" dirty="0">
                <a:solidFill>
                  <a:srgbClr val="6091BA"/>
                </a:solidFill>
                <a:latin typeface="Open Sans"/>
                <a:ea typeface="Open Sans"/>
                <a:cs typeface="Open Sans"/>
                <a:sym typeface="Open Sans"/>
              </a:rPr>
              <a:t>Using the supplies listed on the previous slide, </a:t>
            </a:r>
            <a:r>
              <a:rPr lang="en" sz="2400" b="1" dirty="0">
                <a:solidFill>
                  <a:srgbClr val="F8A81B"/>
                </a:solidFill>
                <a:latin typeface="Open Sans"/>
                <a:ea typeface="Open Sans"/>
                <a:cs typeface="Open Sans"/>
                <a:sym typeface="Open Sans"/>
              </a:rPr>
              <a:t>imagine</a:t>
            </a:r>
            <a:r>
              <a:rPr lang="en" sz="2400" b="1" dirty="0">
                <a:solidFill>
                  <a:srgbClr val="6091BA"/>
                </a:solidFill>
                <a:latin typeface="Open Sans"/>
                <a:ea typeface="Open Sans"/>
                <a:cs typeface="Open Sans"/>
                <a:sym typeface="Open Sans"/>
              </a:rPr>
              <a:t> (sketch out) at least </a:t>
            </a:r>
            <a:r>
              <a:rPr lang="en" sz="2400" b="1" dirty="0">
                <a:solidFill>
                  <a:srgbClr val="FF0000"/>
                </a:solidFill>
                <a:latin typeface="Open Sans"/>
                <a:ea typeface="Open Sans"/>
                <a:cs typeface="Open Sans"/>
                <a:sym typeface="Open Sans"/>
              </a:rPr>
              <a:t>TWO</a:t>
            </a:r>
            <a:r>
              <a:rPr lang="en" sz="2400" b="1" dirty="0">
                <a:solidFill>
                  <a:srgbClr val="6091BA"/>
                </a:solidFill>
                <a:latin typeface="Open Sans"/>
                <a:ea typeface="Open Sans"/>
                <a:cs typeface="Open Sans"/>
                <a:sym typeface="Open Sans"/>
              </a:rPr>
              <a:t> different designs for your prototype on your case file paper. </a:t>
            </a:r>
            <a:endParaRPr sz="2000" b="1" dirty="0">
              <a:solidFill>
                <a:srgbClr val="6091BA"/>
              </a:solidFill>
              <a:latin typeface="Open Sans"/>
              <a:ea typeface="Open Sans"/>
              <a:cs typeface="Open Sans"/>
              <a:sym typeface="Open Sans"/>
            </a:endParaRPr>
          </a:p>
          <a:p>
            <a:pPr marL="0" lvl="0" indent="0" algn="l" rtl="0">
              <a:lnSpc>
                <a:spcPct val="115000"/>
              </a:lnSpc>
              <a:spcBef>
                <a:spcPts val="0"/>
              </a:spcBef>
              <a:spcAft>
                <a:spcPts val="0"/>
              </a:spcAft>
              <a:buSzPts val="2800"/>
              <a:buNone/>
            </a:pPr>
            <a:endParaRPr sz="1400" dirty="0">
              <a:solidFill>
                <a:srgbClr val="000000"/>
              </a:solidFill>
              <a:latin typeface="Open Sans"/>
              <a:ea typeface="Open Sans"/>
              <a:cs typeface="Open Sans"/>
              <a:sym typeface="Open Sans"/>
            </a:endParaRPr>
          </a:p>
        </p:txBody>
      </p:sp>
      <p:sp>
        <p:nvSpPr>
          <p:cNvPr id="100" name="Google Shape;100;g25a7749f6ed_1_68"/>
          <p:cNvSpPr txBox="1"/>
          <p:nvPr/>
        </p:nvSpPr>
        <p:spPr>
          <a:xfrm>
            <a:off x="422784" y="2492550"/>
            <a:ext cx="1040700" cy="3561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100"/>
              <a:buFont typeface="Arial"/>
              <a:buNone/>
            </a:pPr>
            <a:r>
              <a:rPr lang="en" sz="1100" b="1" i="0" u="none" strike="noStrike" cap="none">
                <a:solidFill>
                  <a:srgbClr val="FFFFFF"/>
                </a:solidFill>
                <a:latin typeface="Open Sans"/>
                <a:ea typeface="Open Sans"/>
                <a:cs typeface="Open Sans"/>
                <a:sym typeface="Open Sans"/>
              </a:rPr>
              <a:t>#6091ba</a:t>
            </a:r>
            <a:endParaRPr sz="1100" b="1" i="0" u="none" strike="noStrike" cap="none" dirty="0">
              <a:solidFill>
                <a:srgbClr val="FFFFFF"/>
              </a:solidFill>
              <a:latin typeface="Open Sans"/>
              <a:ea typeface="Open Sans"/>
              <a:cs typeface="Open Sans"/>
              <a:sym typeface="Open Sans"/>
            </a:endParaRPr>
          </a:p>
        </p:txBody>
      </p:sp>
      <p:pic>
        <p:nvPicPr>
          <p:cNvPr id="101" name="Google Shape;101;g25a7749f6ed_1_68"/>
          <p:cNvPicPr preferRelativeResize="0"/>
          <p:nvPr/>
        </p:nvPicPr>
        <p:blipFill>
          <a:blip r:embed="rId3">
            <a:alphaModFix/>
          </a:blip>
          <a:stretch>
            <a:fillRect/>
          </a:stretch>
        </p:blipFill>
        <p:spPr>
          <a:xfrm>
            <a:off x="2927588" y="1681150"/>
            <a:ext cx="3288825" cy="3288825"/>
          </a:xfrm>
          <a:prstGeom prst="rect">
            <a:avLst/>
          </a:prstGeom>
          <a:noFill/>
          <a:ln>
            <a:noFill/>
          </a:ln>
        </p:spPr>
      </p:pic>
      <p:sp>
        <p:nvSpPr>
          <p:cNvPr id="102" name="Google Shape;102;g25a7749f6ed_1_68"/>
          <p:cNvSpPr/>
          <p:nvPr/>
        </p:nvSpPr>
        <p:spPr>
          <a:xfrm>
            <a:off x="5461475" y="3256825"/>
            <a:ext cx="843900" cy="759600"/>
          </a:xfrm>
          <a:prstGeom prst="rect">
            <a:avLst/>
          </a:prstGeom>
          <a:noFill/>
          <a:ln w="28575" cap="flat" cmpd="sng">
            <a:solidFill>
              <a:srgbClr val="F8A81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g25a7749f6ed_1_76"/>
          <p:cNvSpPr txBox="1">
            <a:spLocks noGrp="1"/>
          </p:cNvSpPr>
          <p:nvPr>
            <p:ph type="title"/>
          </p:nvPr>
        </p:nvSpPr>
        <p:spPr>
          <a:xfrm>
            <a:off x="84779" y="282750"/>
            <a:ext cx="8575621" cy="3977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2400" b="1" dirty="0">
                <a:solidFill>
                  <a:srgbClr val="6091BA"/>
                </a:solidFill>
                <a:latin typeface="Open Sans"/>
                <a:ea typeface="Open Sans"/>
                <a:cs typeface="Open Sans"/>
                <a:sym typeface="Open Sans"/>
              </a:rPr>
              <a:t>Teamwork Makes the Dream Work!</a:t>
            </a:r>
            <a:endParaRPr sz="2400" b="1" dirty="0">
              <a:solidFill>
                <a:srgbClr val="6091BA"/>
              </a:solidFill>
              <a:latin typeface="Open Sans"/>
              <a:ea typeface="Open Sans"/>
              <a:cs typeface="Open Sans"/>
              <a:sym typeface="Open Sans"/>
            </a:endParaRPr>
          </a:p>
          <a:p>
            <a:pPr marL="0" lvl="0" indent="0" algn="ctr" rtl="0">
              <a:lnSpc>
                <a:spcPct val="115000"/>
              </a:lnSpc>
              <a:spcBef>
                <a:spcPts val="0"/>
              </a:spcBef>
              <a:spcAft>
                <a:spcPts val="0"/>
              </a:spcAft>
              <a:buNone/>
            </a:pPr>
            <a:r>
              <a:rPr lang="en" sz="2400" b="1" dirty="0">
                <a:solidFill>
                  <a:srgbClr val="6091BA"/>
                </a:solidFill>
                <a:latin typeface="Open Sans"/>
                <a:ea typeface="Open Sans"/>
                <a:cs typeface="Open Sans"/>
                <a:sym typeface="Open Sans"/>
              </a:rPr>
              <a:t>Get together with your engineering team and </a:t>
            </a:r>
            <a:r>
              <a:rPr lang="en" sz="2400" b="1" dirty="0">
                <a:solidFill>
                  <a:srgbClr val="F8A81B"/>
                </a:solidFill>
                <a:latin typeface="Open Sans"/>
                <a:ea typeface="Open Sans"/>
                <a:cs typeface="Open Sans"/>
                <a:sym typeface="Open Sans"/>
              </a:rPr>
              <a:t>plan</a:t>
            </a:r>
            <a:r>
              <a:rPr lang="en" sz="2400" b="1" dirty="0">
                <a:solidFill>
                  <a:srgbClr val="6091BA"/>
                </a:solidFill>
                <a:latin typeface="Open Sans"/>
                <a:ea typeface="Open Sans"/>
                <a:cs typeface="Open Sans"/>
                <a:sym typeface="Open Sans"/>
              </a:rPr>
              <a:t> (sketch) </a:t>
            </a:r>
            <a:r>
              <a:rPr lang="en" sz="2400" b="1" dirty="0">
                <a:solidFill>
                  <a:srgbClr val="FF0000"/>
                </a:solidFill>
                <a:latin typeface="Open Sans"/>
                <a:ea typeface="Open Sans"/>
                <a:cs typeface="Open Sans"/>
                <a:sym typeface="Open Sans"/>
              </a:rPr>
              <a:t>ONE</a:t>
            </a:r>
            <a:r>
              <a:rPr lang="en" sz="2400" b="1" dirty="0">
                <a:solidFill>
                  <a:srgbClr val="6091BA"/>
                </a:solidFill>
                <a:latin typeface="Open Sans"/>
                <a:ea typeface="Open Sans"/>
                <a:cs typeface="Open Sans"/>
                <a:sym typeface="Open Sans"/>
              </a:rPr>
              <a:t> prototype that you think will be the most successful based off of all of your individual sketches.</a:t>
            </a:r>
            <a:endParaRPr sz="2000" b="1" dirty="0">
              <a:solidFill>
                <a:srgbClr val="6091BA"/>
              </a:solidFill>
              <a:latin typeface="Open Sans"/>
              <a:ea typeface="Open Sans"/>
              <a:cs typeface="Open Sans"/>
              <a:sym typeface="Open Sans"/>
            </a:endParaRPr>
          </a:p>
          <a:p>
            <a:pPr marL="0" lvl="0" indent="0" algn="l" rtl="0">
              <a:lnSpc>
                <a:spcPct val="115000"/>
              </a:lnSpc>
              <a:spcBef>
                <a:spcPts val="0"/>
              </a:spcBef>
              <a:spcAft>
                <a:spcPts val="0"/>
              </a:spcAft>
              <a:buSzPts val="2800"/>
              <a:buNone/>
            </a:pPr>
            <a:endParaRPr sz="1400" dirty="0">
              <a:solidFill>
                <a:srgbClr val="000000"/>
              </a:solidFill>
              <a:latin typeface="Open Sans"/>
              <a:ea typeface="Open Sans"/>
              <a:cs typeface="Open Sans"/>
              <a:sym typeface="Open Sans"/>
            </a:endParaRPr>
          </a:p>
        </p:txBody>
      </p:sp>
      <p:sp>
        <p:nvSpPr>
          <p:cNvPr id="108" name="Google Shape;108;g25a7749f6ed_1_76"/>
          <p:cNvSpPr txBox="1"/>
          <p:nvPr/>
        </p:nvSpPr>
        <p:spPr>
          <a:xfrm>
            <a:off x="422784" y="2492550"/>
            <a:ext cx="1040700" cy="3561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100"/>
              <a:buFont typeface="Arial"/>
              <a:buNone/>
            </a:pPr>
            <a:r>
              <a:rPr lang="en" sz="1100" b="1" i="0" u="none" strike="noStrike" cap="none">
                <a:solidFill>
                  <a:srgbClr val="FFFFFF"/>
                </a:solidFill>
                <a:latin typeface="Open Sans"/>
                <a:ea typeface="Open Sans"/>
                <a:cs typeface="Open Sans"/>
                <a:sym typeface="Open Sans"/>
              </a:rPr>
              <a:t>#6091ba</a:t>
            </a:r>
            <a:endParaRPr sz="1100" b="1" i="0" u="none" strike="noStrike" cap="none" dirty="0">
              <a:solidFill>
                <a:srgbClr val="FFFFFF"/>
              </a:solidFill>
              <a:latin typeface="Open Sans"/>
              <a:ea typeface="Open Sans"/>
              <a:cs typeface="Open Sans"/>
              <a:sym typeface="Open Sans"/>
            </a:endParaRPr>
          </a:p>
        </p:txBody>
      </p:sp>
      <p:pic>
        <p:nvPicPr>
          <p:cNvPr id="109" name="Google Shape;109;g25a7749f6ed_1_76"/>
          <p:cNvPicPr preferRelativeResize="0"/>
          <p:nvPr/>
        </p:nvPicPr>
        <p:blipFill>
          <a:blip r:embed="rId3">
            <a:alphaModFix/>
          </a:blip>
          <a:stretch>
            <a:fillRect/>
          </a:stretch>
        </p:blipFill>
        <p:spPr>
          <a:xfrm>
            <a:off x="3252349" y="2243175"/>
            <a:ext cx="2639301" cy="2639301"/>
          </a:xfrm>
          <a:prstGeom prst="rect">
            <a:avLst/>
          </a:prstGeom>
          <a:noFill/>
          <a:ln>
            <a:noFill/>
          </a:ln>
        </p:spPr>
      </p:pic>
      <p:sp>
        <p:nvSpPr>
          <p:cNvPr id="110" name="Google Shape;110;g25a7749f6ed_1_76"/>
          <p:cNvSpPr/>
          <p:nvPr/>
        </p:nvSpPr>
        <p:spPr>
          <a:xfrm>
            <a:off x="4658800" y="4122875"/>
            <a:ext cx="843900" cy="759600"/>
          </a:xfrm>
          <a:prstGeom prst="rect">
            <a:avLst/>
          </a:prstGeom>
          <a:noFill/>
          <a:ln w="28575" cap="flat" cmpd="sng">
            <a:solidFill>
              <a:srgbClr val="F8A81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11" name="Google Shape;111;g25a7749f6ed_1_76"/>
          <p:cNvSpPr txBox="1"/>
          <p:nvPr/>
        </p:nvSpPr>
        <p:spPr>
          <a:xfrm>
            <a:off x="5920549" y="2670600"/>
            <a:ext cx="2911750" cy="1140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dirty="0">
                <a:solidFill>
                  <a:srgbClr val="F8A81B"/>
                </a:solidFill>
              </a:rPr>
              <a:t>*See your teacher when ALL group members have a sketch drawn in the plan box.</a:t>
            </a:r>
            <a:endParaRPr sz="1600" b="1" dirty="0">
              <a:solidFill>
                <a:srgbClr val="F8A81B"/>
              </a:solidFill>
            </a:endParaRPr>
          </a:p>
        </p:txBody>
      </p:sp>
      <p:cxnSp>
        <p:nvCxnSpPr>
          <p:cNvPr id="112" name="Google Shape;112;g25a7749f6ed_1_76"/>
          <p:cNvCxnSpPr/>
          <p:nvPr/>
        </p:nvCxnSpPr>
        <p:spPr>
          <a:xfrm>
            <a:off x="493800" y="718200"/>
            <a:ext cx="7984500" cy="10500"/>
          </a:xfrm>
          <a:prstGeom prst="straightConnector1">
            <a:avLst/>
          </a:prstGeom>
          <a:noFill/>
          <a:ln w="9525" cap="flat" cmpd="sng">
            <a:solidFill>
              <a:srgbClr val="F8A81B"/>
            </a:solidFill>
            <a:prstDash val="solid"/>
            <a:round/>
            <a:headEnd type="none" w="med" len="med"/>
            <a:tailEnd type="none" w="med" len="med"/>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g25a7749f6ed_1_132"/>
          <p:cNvSpPr txBox="1"/>
          <p:nvPr/>
        </p:nvSpPr>
        <p:spPr>
          <a:xfrm>
            <a:off x="422784" y="2492550"/>
            <a:ext cx="1040700" cy="3561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100"/>
              <a:buFont typeface="Arial"/>
              <a:buNone/>
            </a:pPr>
            <a:r>
              <a:rPr lang="en" sz="1100" b="1" i="0" u="none" strike="noStrike" cap="none">
                <a:solidFill>
                  <a:srgbClr val="FFFFFF"/>
                </a:solidFill>
                <a:latin typeface="Open Sans"/>
                <a:ea typeface="Open Sans"/>
                <a:cs typeface="Open Sans"/>
                <a:sym typeface="Open Sans"/>
              </a:rPr>
              <a:t>#6091ba</a:t>
            </a:r>
            <a:endParaRPr sz="1100" b="1" i="0" u="none" strike="noStrike" cap="none" dirty="0">
              <a:solidFill>
                <a:srgbClr val="FFFFFF"/>
              </a:solidFill>
              <a:latin typeface="Open Sans"/>
              <a:ea typeface="Open Sans"/>
              <a:cs typeface="Open Sans"/>
              <a:sym typeface="Open Sans"/>
            </a:endParaRPr>
          </a:p>
        </p:txBody>
      </p:sp>
      <p:pic>
        <p:nvPicPr>
          <p:cNvPr id="118" name="Google Shape;118;g25a7749f6ed_1_132"/>
          <p:cNvPicPr preferRelativeResize="0"/>
          <p:nvPr/>
        </p:nvPicPr>
        <p:blipFill>
          <a:blip r:embed="rId3">
            <a:alphaModFix/>
          </a:blip>
          <a:stretch>
            <a:fillRect/>
          </a:stretch>
        </p:blipFill>
        <p:spPr>
          <a:xfrm>
            <a:off x="3042853" y="2162047"/>
            <a:ext cx="2759601" cy="2759601"/>
          </a:xfrm>
          <a:prstGeom prst="rect">
            <a:avLst/>
          </a:prstGeom>
          <a:noFill/>
          <a:ln>
            <a:noFill/>
          </a:ln>
        </p:spPr>
      </p:pic>
      <p:sp>
        <p:nvSpPr>
          <p:cNvPr id="119" name="Google Shape;119;g25a7749f6ed_1_132"/>
          <p:cNvSpPr/>
          <p:nvPr/>
        </p:nvSpPr>
        <p:spPr>
          <a:xfrm>
            <a:off x="3465325" y="4162047"/>
            <a:ext cx="843900" cy="759600"/>
          </a:xfrm>
          <a:prstGeom prst="rect">
            <a:avLst/>
          </a:prstGeom>
          <a:noFill/>
          <a:ln w="28575" cap="flat" cmpd="sng">
            <a:solidFill>
              <a:srgbClr val="F8A81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20" name="Google Shape;120;g25a7749f6ed_1_132"/>
          <p:cNvSpPr txBox="1"/>
          <p:nvPr/>
        </p:nvSpPr>
        <p:spPr>
          <a:xfrm>
            <a:off x="6875600" y="3622625"/>
            <a:ext cx="2007000" cy="1140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1600" b="1" dirty="0">
              <a:solidFill>
                <a:srgbClr val="F8A81B"/>
              </a:solidFill>
            </a:endParaRPr>
          </a:p>
        </p:txBody>
      </p:sp>
      <p:sp>
        <p:nvSpPr>
          <p:cNvPr id="121" name="Google Shape;121;g25a7749f6ed_1_132"/>
          <p:cNvSpPr txBox="1">
            <a:spLocks noGrp="1"/>
          </p:cNvSpPr>
          <p:nvPr>
            <p:ph type="title"/>
          </p:nvPr>
        </p:nvSpPr>
        <p:spPr>
          <a:xfrm>
            <a:off x="397650" y="164375"/>
            <a:ext cx="8348700" cy="3977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2600" b="1" dirty="0">
                <a:solidFill>
                  <a:srgbClr val="6091BA"/>
                </a:solidFill>
                <a:latin typeface="Open Sans"/>
                <a:ea typeface="Open Sans"/>
                <a:cs typeface="Open Sans"/>
                <a:sym typeface="Open Sans"/>
              </a:rPr>
              <a:t>Get to Work!</a:t>
            </a:r>
            <a:endParaRPr sz="2600" b="1" dirty="0">
              <a:solidFill>
                <a:srgbClr val="6091BA"/>
              </a:solidFill>
              <a:latin typeface="Open Sans"/>
              <a:ea typeface="Open Sans"/>
              <a:cs typeface="Open Sans"/>
              <a:sym typeface="Open Sans"/>
            </a:endParaRPr>
          </a:p>
          <a:p>
            <a:pPr marL="0" lvl="0" indent="0" algn="ctr" rtl="0">
              <a:lnSpc>
                <a:spcPct val="115000"/>
              </a:lnSpc>
              <a:spcBef>
                <a:spcPts val="0"/>
              </a:spcBef>
              <a:spcAft>
                <a:spcPts val="0"/>
              </a:spcAft>
              <a:buNone/>
            </a:pPr>
            <a:r>
              <a:rPr lang="en" sz="2400" b="1" dirty="0">
                <a:solidFill>
                  <a:srgbClr val="6091BA"/>
                </a:solidFill>
                <a:latin typeface="Open Sans"/>
                <a:ea typeface="Open Sans"/>
                <a:cs typeface="Open Sans"/>
                <a:sym typeface="Open Sans"/>
              </a:rPr>
              <a:t>Work together with your group to </a:t>
            </a:r>
            <a:r>
              <a:rPr lang="en" sz="2400" b="1" dirty="0">
                <a:solidFill>
                  <a:srgbClr val="F8A81B"/>
                </a:solidFill>
                <a:latin typeface="Open Sans"/>
                <a:ea typeface="Open Sans"/>
                <a:cs typeface="Open Sans"/>
                <a:sym typeface="Open Sans"/>
              </a:rPr>
              <a:t>create</a:t>
            </a:r>
            <a:r>
              <a:rPr lang="en" sz="2400" b="1" dirty="0">
                <a:solidFill>
                  <a:srgbClr val="6091BA"/>
                </a:solidFill>
                <a:latin typeface="Open Sans"/>
                <a:ea typeface="Open Sans"/>
                <a:cs typeface="Open Sans"/>
                <a:sym typeface="Open Sans"/>
              </a:rPr>
              <a:t> your first prototype. Make sure you are meeting the needs and </a:t>
            </a:r>
            <a:r>
              <a:rPr lang="en" sz="2400" b="1" dirty="0">
                <a:solidFill>
                  <a:srgbClr val="9FCC3B"/>
                </a:solidFill>
                <a:latin typeface="Open Sans"/>
                <a:ea typeface="Open Sans"/>
                <a:cs typeface="Open Sans"/>
                <a:sym typeface="Open Sans"/>
              </a:rPr>
              <a:t>constraints</a:t>
            </a:r>
            <a:r>
              <a:rPr lang="en" sz="2400" b="1" dirty="0">
                <a:solidFill>
                  <a:srgbClr val="6091BA"/>
                </a:solidFill>
                <a:latin typeface="Open Sans"/>
                <a:ea typeface="Open Sans"/>
                <a:cs typeface="Open Sans"/>
                <a:sym typeface="Open Sans"/>
              </a:rPr>
              <a:t> you listed at the beginning of the process.</a:t>
            </a:r>
            <a:endParaRPr sz="2000" b="1" dirty="0">
              <a:solidFill>
                <a:srgbClr val="6091BA"/>
              </a:solidFill>
              <a:latin typeface="Open Sans"/>
              <a:ea typeface="Open Sans"/>
              <a:cs typeface="Open Sans"/>
              <a:sym typeface="Open Sans"/>
            </a:endParaRPr>
          </a:p>
          <a:p>
            <a:pPr marL="0" lvl="0" indent="0" algn="l" rtl="0">
              <a:lnSpc>
                <a:spcPct val="115000"/>
              </a:lnSpc>
              <a:spcBef>
                <a:spcPts val="0"/>
              </a:spcBef>
              <a:spcAft>
                <a:spcPts val="0"/>
              </a:spcAft>
              <a:buSzPts val="2800"/>
              <a:buNone/>
            </a:pPr>
            <a:endParaRPr sz="1400" dirty="0">
              <a:solidFill>
                <a:srgbClr val="000000"/>
              </a:solidFill>
              <a:latin typeface="Open Sans"/>
              <a:ea typeface="Open Sans"/>
              <a:cs typeface="Open Sans"/>
              <a:sym typeface="Open Sans"/>
            </a:endParaRPr>
          </a:p>
        </p:txBody>
      </p:sp>
      <p:cxnSp>
        <p:nvCxnSpPr>
          <p:cNvPr id="122" name="Google Shape;122;g25a7749f6ed_1_132"/>
          <p:cNvCxnSpPr/>
          <p:nvPr/>
        </p:nvCxnSpPr>
        <p:spPr>
          <a:xfrm>
            <a:off x="472675" y="623125"/>
            <a:ext cx="7984500" cy="10500"/>
          </a:xfrm>
          <a:prstGeom prst="straightConnector1">
            <a:avLst/>
          </a:prstGeom>
          <a:noFill/>
          <a:ln w="9525" cap="flat" cmpd="sng">
            <a:solidFill>
              <a:srgbClr val="F8A81B"/>
            </a:solidFill>
            <a:prstDash val="solid"/>
            <a:round/>
            <a:headEnd type="none" w="med" len="med"/>
            <a:tailEnd type="none" w="med" len="med"/>
          </a:ln>
        </p:spPr>
      </p:cxn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TotalTime>
  <Words>744</Words>
  <Application>Microsoft Office PowerPoint</Application>
  <PresentationFormat>On-screen Show (16:9)</PresentationFormat>
  <Paragraphs>94</Paragraphs>
  <Slides>12</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Open Sans</vt:lpstr>
      <vt:lpstr>Simple Light</vt:lpstr>
      <vt:lpstr>PowerPoint Presentation</vt:lpstr>
      <vt:lpstr>Engineers Needed! A wheelchair table tennis team in Egypt needs your help! The team practices multiple times a week and uses a tub of ping pong balls to practice. However, the team struggles to pick up the balls after practice. The team does have some able-bodied people to help, but the team would love a device that they could easily use from their wheelchairs to pick up the ping pong balls.</vt:lpstr>
      <vt:lpstr>Your Job! Here is where you come in… Your job is to use common, reusable materials found in Egypt to create a prototype to pick up as many ping pong balls at one time as possible. Your device must be able to be used without putting your hand lower than the seat of your chair and must be built with the user in mind.   At the end of the build, your group will pitch your prototype to the company, so be sure to meet the requirements listed above. </vt:lpstr>
      <vt:lpstr>PowerPoint Presentation</vt:lpstr>
      <vt:lpstr> Egypt: Background Information  Video 1: Tackling plastic waste in Egypt – DW – 11/10/2022 While watching the video above, write down some common materials that are used in Egypt in the research box on your worksheet.   Article 1: Learning and Earning in Zabaleen Check out the article on page 41 and write down at least two positive things that are going on in Zabaleen.   </vt:lpstr>
      <vt:lpstr>List of Available Supplies plastic bottles plastic bags takeout containers (plastic plates/tin foil pans) aluminum foil straws rubber bands tape plastic silverware cardboard boxes scissors plastic cups string anything else you bring in/get approved   </vt:lpstr>
      <vt:lpstr>Using the supplies listed on the previous slide, imagine (sketch out) at least TWO different designs for your prototype on your case file paper.  </vt:lpstr>
      <vt:lpstr>Teamwork Makes the Dream Work! Get together with your engineering team and plan (sketch) ONE prototype that you think will be the most successful based off of all of your individual sketches. </vt:lpstr>
      <vt:lpstr>Get to Work! Work together with your group to create your first prototype. Make sure you are meeting the needs and constraints you listed at the beginning of the process. </vt:lpstr>
      <vt:lpstr>Time To Test! With your teacher’s approval, pick up a tub of ping pong balls and get started testing and improving.</vt:lpstr>
      <vt:lpstr>PowerPoint Presentation</vt:lpstr>
      <vt:lpstr>Follow the link to research the Sustainable Development Goals and pick two goals to incorporate into your prototype.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Dua Naim Chaker</cp:lastModifiedBy>
  <cp:revision>8</cp:revision>
  <dcterms:modified xsi:type="dcterms:W3CDTF">2024-04-18T00:31:53Z</dcterms:modified>
</cp:coreProperties>
</file>