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101" r:id="rId4"/>
  </p:sldMasterIdLst>
  <p:notesMasterIdLst>
    <p:notesMasterId r:id="rId25"/>
  </p:notesMasterIdLst>
  <p:handoutMasterIdLst>
    <p:handoutMasterId r:id="rId26"/>
  </p:handoutMasterIdLst>
  <p:sldIdLst>
    <p:sldId id="304" r:id="rId5"/>
    <p:sldId id="375" r:id="rId6"/>
    <p:sldId id="376" r:id="rId7"/>
    <p:sldId id="399" r:id="rId8"/>
    <p:sldId id="403" r:id="rId9"/>
    <p:sldId id="404" r:id="rId10"/>
    <p:sldId id="331" r:id="rId11"/>
    <p:sldId id="407" r:id="rId12"/>
    <p:sldId id="405" r:id="rId13"/>
    <p:sldId id="421" r:id="rId14"/>
    <p:sldId id="417" r:id="rId15"/>
    <p:sldId id="369" r:id="rId16"/>
    <p:sldId id="414" r:id="rId17"/>
    <p:sldId id="418" r:id="rId18"/>
    <p:sldId id="416" r:id="rId19"/>
    <p:sldId id="436" r:id="rId20"/>
    <p:sldId id="437" r:id="rId21"/>
    <p:sldId id="431" r:id="rId22"/>
    <p:sldId id="398" r:id="rId23"/>
    <p:sldId id="432" r:id="rId2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85" autoAdjust="0"/>
    <p:restoredTop sz="90173" autoAdjust="0"/>
  </p:normalViewPr>
  <p:slideViewPr>
    <p:cSldViewPr snapToObjects="1">
      <p:cViewPr varScale="1">
        <p:scale>
          <a:sx n="62" d="100"/>
          <a:sy n="62" d="100"/>
        </p:scale>
        <p:origin x="66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5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56C10-3779-4092-BE4A-597FAAAF506C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E17D2-BF72-4ADD-AFEF-A9ED37CB2D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9918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E7C9832-5A26-409D-8DD4-09CEC9E89A5B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065792A-8A58-4D2A-B538-948455C2B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3418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How Does a Sound </a:t>
            </a:r>
            <a:r>
              <a:rPr lang="en-US" altLang="en-US" smtClean="0"/>
              <a:t>Sensor Work? </a:t>
            </a:r>
            <a:r>
              <a:rPr lang="en-US" altLang="en-US" baseline="0" smtClean="0"/>
              <a:t>Presentation </a:t>
            </a:r>
            <a:r>
              <a:rPr lang="en-US" altLang="en-US" baseline="0" dirty="0" smtClean="0"/>
              <a:t>&gt; TeachEngineering.org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C4FB5-5D96-47D8-B863-ECDD0042F18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53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72521D-C184-4DEC-A5D8-0F7403B3871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79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DD6500-AA9E-4156-A4A5-A5D01D825CA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00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DD6500-AA9E-4156-A4A5-A5D01D825CA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80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65792A-8A58-4D2A-B538-948455C2B95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37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158FFD-8B95-4DF5-9FA3-A876FD951F5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24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Three</a:t>
            </a:r>
            <a:r>
              <a:rPr lang="en-US" baseline="0" dirty="0" smtClean="0"/>
              <a:t> different ways to program the LEGO sound sensor using its programming block options.</a:t>
            </a:r>
          </a:p>
          <a:p>
            <a:r>
              <a:rPr lang="en-US" baseline="0" dirty="0" smtClean="0"/>
              <a:t>Students will need to know this information in order to conduct the </a:t>
            </a:r>
            <a:r>
              <a:rPr lang="en-US" baseline="0" smtClean="0"/>
              <a:t>associated activity.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65792A-8A58-4D2A-B538-948455C2B95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75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DD6500-AA9E-4156-A4A5-A5D01D825CA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94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DD6500-AA9E-4156-A4A5-A5D01D825CA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19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65D311-ADE3-45E6-BBA2-1663DFC6294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89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101269-887C-40D0-83D3-2BE8DE95FDD8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31504A-FE2E-4DC8-A2E5-65DB7F0C0B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3" hasCustomPrompt="1"/>
          </p:nvPr>
        </p:nvSpPr>
        <p:spPr>
          <a:xfrm>
            <a:off x="1173163" y="6400800"/>
            <a:ext cx="5843588" cy="914400"/>
          </a:xfrm>
        </p:spPr>
        <p:txBody>
          <a:bodyPr/>
          <a:lstStyle>
            <a:lvl1pPr>
              <a:defRPr sz="1200" baseline="0"/>
            </a:lvl1pPr>
          </a:lstStyle>
          <a:p>
            <a:pPr lvl="0"/>
            <a:r>
              <a:rPr lang="en-US" dirty="0" smtClean="0"/>
              <a:t>Center for Computational Neurobiology, University of Missouri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1A2D3-853D-454F-A8FB-EA0F6F7F014C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Center for Computational Neurobiology, University of Missouri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DA480-3A93-4217-B079-B7BED28E0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490A1-A6E3-4A4A-BC42-A175CEB96176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Center for Computational Neurobiology, University of Missouri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3DF1B-424F-449E-9C83-87DB751EE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EF0999E-F3FC-4872-8073-970FE445BBCB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6A7E213-6AC6-4909-922A-8AE9F439D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Center for Computational Neurobiology, University of Missouri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A5306-51D4-46FF-91B2-908DBBB68568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244725" y="6473825"/>
            <a:ext cx="4613275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Center for Computational Neurobiology, University of Missouri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54AC8-B084-45FD-A1DB-1D9E77F81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734C0-87FE-45B1-873D-7C6802ADA015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790700" y="6437312"/>
            <a:ext cx="4648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Center for Computational Neurobiology, University of Missouri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1AC4C-0A1E-468C-9B8E-2AB6C0EAA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99275-06C2-4EDA-BC6D-D84885A3821A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Center for Computational Neurobiology, University of Missouri</a:t>
            </a: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FB349-A0A4-4557-B778-A1E03DB95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C5A21AE-70B1-41AA-BE9F-0DC1F3E2A498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29AE867-7977-46F5-B47D-84BE0FB7B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6400800"/>
            <a:ext cx="5334000" cy="228600"/>
          </a:xfrm>
        </p:spPr>
        <p:txBody>
          <a:bodyPr/>
          <a:lstStyle>
            <a:lvl1pPr>
              <a:defRPr sz="1200" baseline="0"/>
            </a:lvl1pPr>
            <a:lvl5pPr>
              <a:defRPr/>
            </a:lvl5pPr>
          </a:lstStyle>
          <a:p>
            <a:pPr lvl="0"/>
            <a:r>
              <a:rPr lang="en-US" dirty="0" smtClean="0"/>
              <a:t>Center for Computational Neurobiology, University of Missouri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D0091-FC98-436B-ACD2-4D6C02CE6A14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Center for Computational Neurobiology, University of Missouri</a:t>
            </a: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CD0DD-2C34-45E0-AD33-5860BBC0A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3E0BA6A-338B-431C-92F6-0382DD18C01E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E8F33B3-DB7F-4362-8D48-A1D7BA951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Center for Computational Neurobiology, University of Missouri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D47C1A5-6727-4719-9574-569CEEBECFCD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6EE7AA-1483-42BB-BE25-5028373C7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Center for Computational Neurobiology, University of Missouri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6101269-887C-40D0-83D3-2BE8DE95FDD8}" type="datetime1">
              <a:rPr lang="en-US" smtClean="0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905000" y="6492875"/>
            <a:ext cx="44196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Computational Neurobiology Center, University of Missouri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31504A-FE2E-4DC8-A2E5-65DB7F0C0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38" r:id="rId4"/>
    <p:sldLayoutId id="2147484239" r:id="rId5"/>
    <p:sldLayoutId id="2147484246" r:id="rId6"/>
    <p:sldLayoutId id="2147484240" r:id="rId7"/>
    <p:sldLayoutId id="2147484247" r:id="rId8"/>
    <p:sldLayoutId id="2147484248" r:id="rId9"/>
    <p:sldLayoutId id="2147484241" r:id="rId10"/>
    <p:sldLayoutId id="214748424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Hearing_mechanics.jpg" TargetMode="External"/><Relationship Id="rId2" Type="http://schemas.openxmlformats.org/officeDocument/2006/relationships/hyperlink" Target="http://office.microsoft.com/en-us/images/results.aspx?qu=singing&amp;ex=1#ai:MP900409066|mt:2|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totalvenue.com.au/articles/microphones/microphones.html" TargetMode="External"/><Relationship Id="rId5" Type="http://schemas.openxmlformats.org/officeDocument/2006/relationships/hyperlink" Target="http://office.microsoft.com/en-us/images/results.aspx?qu=microphone&amp;ex=1#ai:MC900433836|" TargetMode="External"/><Relationship Id="rId4" Type="http://schemas.openxmlformats.org/officeDocument/2006/relationships/hyperlink" Target="http://office.microsoft.com/en-us/images/results.aspx?qu=thunder&amp;ex=1#ai:MP900400460|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bKy02f1pD4&amp;feature=youtu.be&amp;src_vid=ahCbGjasm_E&amp;feature=iv&amp;annotation_id=annotation_154311912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sian,microphones,music,occupations,people,singers,wom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371600"/>
            <a:ext cx="2971800" cy="4724400"/>
          </a:xfrm>
        </p:spPr>
        <p:txBody>
          <a:bodyPr>
            <a:noAutofit/>
          </a:bodyPr>
          <a:lstStyle/>
          <a:p>
            <a:r>
              <a:rPr lang="en-US" sz="6000" cap="none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rPr>
              <a:t>How </a:t>
            </a:r>
            <a:r>
              <a:rPr lang="en-US" sz="6000" cap="none" dirty="0" smtClean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rPr>
              <a:t>Does </a:t>
            </a:r>
            <a:r>
              <a:rPr lang="en-US" sz="6000" cap="none" dirty="0" smtClean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rPr>
              <a:t>a</a:t>
            </a:r>
            <a:br>
              <a:rPr lang="en-US" sz="6000" cap="none" dirty="0" smtClean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rPr>
            </a:br>
            <a:r>
              <a:rPr lang="en-US" sz="6000" cap="none" dirty="0" smtClean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rPr>
              <a:t>Sound </a:t>
            </a:r>
            <a:r>
              <a:rPr lang="en-US" sz="6000" cap="none" dirty="0" smtClean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rPr>
              <a:t>Sensor Work</a:t>
            </a:r>
            <a:r>
              <a:rPr lang="en-US" sz="6000" cap="none" dirty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Marianne\AppData\Local\Microsoft\Windows\Temporary Internet Files\Content.IE5\SIOK5KWP\MCj04338360000[1].png"/>
          <p:cNvPicPr>
            <a:picLocks noChangeAspect="1" noChangeArrowheads="1"/>
          </p:cNvPicPr>
          <p:nvPr/>
        </p:nvPicPr>
        <p:blipFill rotWithShape="1">
          <a:blip r:embed="rId2"/>
          <a:srcRect t="15950" b="18425"/>
          <a:stretch/>
        </p:blipFill>
        <p:spPr bwMode="auto">
          <a:xfrm>
            <a:off x="683379" y="3810626"/>
            <a:ext cx="3280228" cy="215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CFC1C84-DF70-4668-98A6-521D2AD2AC71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4821" name="TextBox 9"/>
          <p:cNvSpPr txBox="1">
            <a:spLocks noChangeArrowheads="1"/>
          </p:cNvSpPr>
          <p:nvPr/>
        </p:nvSpPr>
        <p:spPr bwMode="auto">
          <a:xfrm>
            <a:off x="304800" y="1154113"/>
            <a:ext cx="8305800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The LEGO </a:t>
            </a:r>
            <a:r>
              <a:rPr lang="en-US" sz="2400" b="1" dirty="0">
                <a:latin typeface="Calibri" panose="020F0502020204030204" pitchFamily="34" charset="0"/>
                <a:cs typeface="Times New Roman" pitchFamily="18" charset="0"/>
              </a:rPr>
              <a:t>sensor </a:t>
            </a: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is similar to a microphone. A microphone converts </a:t>
            </a:r>
            <a:r>
              <a:rPr lang="en-US" sz="2400" b="1" dirty="0">
                <a:latin typeface="Calibri" panose="020F0502020204030204" pitchFamily="34" charset="0"/>
                <a:cs typeface="Times New Roman" pitchFamily="18" charset="0"/>
              </a:rPr>
              <a:t>sound energy to electrical energy</a:t>
            </a: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Calibri" panose="020F0502020204030204" pitchFamily="34" charset="0"/>
                <a:cs typeface="Times New Roman" pitchFamily="18" charset="0"/>
              </a:rPr>
              <a:t>microphone </a:t>
            </a: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(on </a:t>
            </a:r>
            <a:r>
              <a:rPr lang="en-US" sz="2400" b="1" dirty="0">
                <a:latin typeface="Calibri" panose="020F0502020204030204" pitchFamily="34" charset="0"/>
                <a:cs typeface="Times New Roman" pitchFamily="18" charset="0"/>
              </a:rPr>
              <a:t>the </a:t>
            </a: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left) </a:t>
            </a:r>
            <a:r>
              <a:rPr lang="en-US" sz="2400" b="1" dirty="0">
                <a:latin typeface="Calibri" panose="020F0502020204030204" pitchFamily="34" charset="0"/>
                <a:cs typeface="Times New Roman" pitchFamily="18" charset="0"/>
              </a:rPr>
              <a:t>has a diaphragm </a:t>
            </a: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that moves </a:t>
            </a:r>
            <a:r>
              <a:rPr lang="en-US" sz="2400" b="1" dirty="0">
                <a:latin typeface="Calibri" panose="020F0502020204030204" pitchFamily="34" charset="0"/>
                <a:cs typeface="Times New Roman" pitchFamily="18" charset="0"/>
              </a:rPr>
              <a:t>with sound. This motion is converted to electricity using a magnet and </a:t>
            </a: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coil (as </a:t>
            </a:r>
            <a:r>
              <a:rPr lang="en-US" sz="2400" b="1" dirty="0">
                <a:latin typeface="Calibri" panose="020F0502020204030204" pitchFamily="34" charset="0"/>
                <a:cs typeface="Times New Roman" pitchFamily="18" charset="0"/>
              </a:rPr>
              <a:t>you will learn later in physics and </a:t>
            </a: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engineering).</a:t>
            </a:r>
            <a:endParaRPr lang="en-US" sz="2400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34822" name="Picture 2" descr="Dynamic Microphone"/>
          <p:cNvPicPr>
            <a:picLocks noChangeAspect="1" noChangeArrowheads="1"/>
          </p:cNvPicPr>
          <p:nvPr/>
        </p:nvPicPr>
        <p:blipFill>
          <a:blip r:embed="rId3"/>
          <a:srcRect t="14503" r="9659" b="5734"/>
          <a:stretch>
            <a:fillRect/>
          </a:stretch>
        </p:blipFill>
        <p:spPr bwMode="auto">
          <a:xfrm>
            <a:off x="4138612" y="3557421"/>
            <a:ext cx="3786188" cy="265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00012" y="228600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n-US" sz="4400" b="1" cap="none" dirty="0" smtClean="0">
                <a:solidFill>
                  <a:schemeClr val="accent1"/>
                </a:solidFill>
              </a:rPr>
              <a:t>What is a microphone?</a:t>
            </a:r>
            <a:endParaRPr lang="en-US" sz="4400" b="1" cap="none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CD0DD-2C34-45E0-AD33-5860BBC0AD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9718" y="1201107"/>
            <a:ext cx="8377082" cy="3394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1" indent="-342900" defTabSz="9144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342900" algn="l"/>
              </a:tabLst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A microphone can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sense </a:t>
            </a:r>
            <a:r>
              <a:rPr lang="en-US" sz="24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sound level 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and </a:t>
            </a:r>
            <a:r>
              <a:rPr lang="en-US" sz="24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sound frequency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lvl="1" indent="-342900" defTabSz="9144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342900" algn="l"/>
              </a:tabLst>
              <a:defRPr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The LEGO sound sensor is similar to a microphone, in that it can sense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sound level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, but it cannot de</a:t>
            </a: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tect sound frequency.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Times New Roman" pitchFamily="18" charset="0"/>
            </a:endParaRPr>
          </a:p>
          <a:p>
            <a:pPr lvl="1" indent="-342900" defTabSz="9144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342900" algn="l"/>
              </a:tabLst>
              <a:defRPr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The LEGO sound sensor provides a value between 0 and 100% depending on the level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 </a:t>
            </a:r>
          </a:p>
        </p:txBody>
      </p:sp>
      <p:pic>
        <p:nvPicPr>
          <p:cNvPr id="7" name="Picture 2" descr="C:\Users\Marianne\AppData\Local\Microsoft\Windows\Temporary Internet Files\Content.IE5\SIOK5KWP\MCj04338360000[1].png"/>
          <p:cNvPicPr>
            <a:picLocks noChangeAspect="1" noChangeArrowheads="1"/>
          </p:cNvPicPr>
          <p:nvPr/>
        </p:nvPicPr>
        <p:blipFill rotWithShape="1">
          <a:blip r:embed="rId2"/>
          <a:srcRect t="15746" b="21269"/>
          <a:stretch/>
        </p:blipFill>
        <p:spPr bwMode="auto">
          <a:xfrm>
            <a:off x="1143000" y="4425949"/>
            <a:ext cx="3256397" cy="205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lego-mindstorms-nxt-sound-sensor.jpg"/>
          <p:cNvPicPr>
            <a:picLocks noChangeAspect="1"/>
          </p:cNvPicPr>
          <p:nvPr/>
        </p:nvPicPr>
        <p:blipFill>
          <a:blip r:embed="rId3" cstate="print"/>
          <a:srcRect t="14844" b="14465"/>
          <a:stretch>
            <a:fillRect/>
          </a:stretch>
        </p:blipFill>
        <p:spPr bwMode="auto">
          <a:xfrm>
            <a:off x="4800600" y="4414810"/>
            <a:ext cx="2685812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00012" y="485144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n-US" sz="3600" b="1" cap="none" dirty="0" smtClean="0">
                <a:solidFill>
                  <a:schemeClr val="accent1"/>
                </a:solidFill>
              </a:rPr>
              <a:t>LEGO Sound Sensor = a Simple Microphone</a:t>
            </a:r>
            <a:endParaRPr lang="en-US" sz="3600" b="1" cap="none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CD0DD-2C34-45E0-AD33-5860BBC0AD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305800" cy="53798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>
                <a:latin typeface="Calibri" panose="020F0502020204030204" pitchFamily="34" charset="0"/>
              </a:rPr>
              <a:t>In engineering, the term “auditory” refers to something related to sound, so sound sensors are also called </a:t>
            </a:r>
            <a:r>
              <a:rPr lang="en-US" sz="28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auditory sensors</a:t>
            </a:r>
            <a:r>
              <a:rPr lang="en-US" sz="2800" b="1" dirty="0" smtClean="0">
                <a:latin typeface="Calibri" panose="020F0502020204030204" pitchFamily="34" charset="0"/>
              </a:rPr>
              <a:t>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The LEGO sound sensor has a </a:t>
            </a:r>
            <a:r>
              <a:rPr lang="en-US" sz="28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diaphragm</a:t>
            </a:r>
            <a:r>
              <a:rPr lang="en-US" sz="2800" b="1" dirty="0" smtClean="0">
                <a:latin typeface="Calibri" panose="020F0502020204030204" pitchFamily="34" charset="0"/>
              </a:rPr>
              <a:t> (under the yellow/orange foam </a:t>
            </a:r>
            <a:r>
              <a:rPr lang="en-US" sz="28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</a:t>
            </a:r>
            <a:r>
              <a:rPr lang="en-US" sz="2800" b="1" dirty="0" smtClean="0">
                <a:latin typeface="Calibri" panose="020F0502020204030204" pitchFamily="34" charset="0"/>
              </a:rPr>
              <a:t>), similar to the microphone used for a karaoke machine.</a:t>
            </a:r>
          </a:p>
          <a:p>
            <a:endParaRPr lang="en-US" sz="28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endParaRPr lang="en-US" sz="28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endParaRPr lang="en-US" sz="28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  <a:cs typeface="Times New Roman" pitchFamily="18" charset="0"/>
              </a:rPr>
              <a:t>The air pressure vibrations make the diaphragm move, and this diaphragm motion is sensed and converted into electrical signals.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pic>
        <p:nvPicPr>
          <p:cNvPr id="6" name="Picture 3" descr="lego-mindstorms-nxt-sound-sensor.jpg"/>
          <p:cNvPicPr>
            <a:picLocks noChangeAspect="1"/>
          </p:cNvPicPr>
          <p:nvPr/>
        </p:nvPicPr>
        <p:blipFill>
          <a:blip r:embed="rId2" cstate="print"/>
          <a:srcRect t="14844" b="14465"/>
          <a:stretch>
            <a:fillRect/>
          </a:stretch>
        </p:blipFill>
        <p:spPr bwMode="auto">
          <a:xfrm>
            <a:off x="5334000" y="3429000"/>
            <a:ext cx="2438400" cy="172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n-US" sz="4400" b="1" cap="none" dirty="0" smtClean="0">
                <a:solidFill>
                  <a:schemeClr val="accent1"/>
                </a:solidFill>
              </a:rPr>
              <a:t>How Are Sound Sensors Made?</a:t>
            </a:r>
            <a:endParaRPr lang="en-US" sz="4400" b="1" cap="none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CD0DD-2C34-45E0-AD33-5860BBC0AD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838200"/>
            <a:ext cx="8077200" cy="5867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1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tabLst>
                <a:tab pos="342900" algn="l"/>
              </a:tabLst>
              <a:defRPr/>
            </a:pPr>
            <a:r>
              <a:rPr lang="en-US" sz="24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Sound sensors also tell you the sound “level.” </a:t>
            </a:r>
          </a:p>
          <a:p>
            <a:pPr marL="0" marR="0" lvl="1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tabLst>
                <a:tab pos="342900" algn="l"/>
              </a:tabLst>
              <a:defRPr/>
            </a:pPr>
            <a:r>
              <a:rPr lang="en-US" sz="2000" b="1" dirty="0" smtClean="0">
                <a:latin typeface="Calibri" panose="020F0502020204030204" pitchFamily="34" charset="0"/>
              </a:rPr>
              <a:t>The best known example of a sensor that can measure the sound level is the </a:t>
            </a:r>
            <a:r>
              <a:rPr lang="en-US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decibel meter</a:t>
            </a:r>
            <a:r>
              <a:rPr lang="en-US" sz="2000" b="1" dirty="0" smtClean="0">
                <a:latin typeface="Calibri" panose="020F0502020204030204" pitchFamily="34" charset="0"/>
              </a:rPr>
              <a:t>, but a baby alarm can also register the sound level. If a baby cries too loud it sounds the “alarm” in the parents’ baby intercom so they hear the baby cry.</a:t>
            </a:r>
          </a:p>
          <a:p>
            <a:pPr marL="0" marR="0" lvl="1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tabLst>
                <a:tab pos="342900" algn="l"/>
              </a:tabLst>
              <a:defRPr/>
            </a:pPr>
            <a:r>
              <a:rPr lang="en-US" sz="2000" b="1" dirty="0" smtClean="0">
                <a:latin typeface="Calibri" panose="020F0502020204030204" pitchFamily="34" charset="0"/>
              </a:rPr>
              <a:t>We measure the sound level in </a:t>
            </a:r>
            <a:r>
              <a:rPr lang="en-US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decibels (dB)</a:t>
            </a:r>
            <a:r>
              <a:rPr lang="en-US" sz="2000" b="1" dirty="0" smtClean="0">
                <a:latin typeface="Calibri" panose="020F0502020204030204" pitchFamily="34" charset="0"/>
              </a:rPr>
              <a:t>. When you talk to a person in a normal voice, the sound level is ~40 to 60 dB. When you make a lot of noise, the membrane of the microphone moves much more and you measure a level of sound that is higher than 90 dB.</a:t>
            </a:r>
          </a:p>
          <a:p>
            <a:pPr marL="0" lvl="1" defTabSz="91440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tabLst>
                <a:tab pos="342900" algn="l"/>
              </a:tabLst>
              <a:defRPr/>
            </a:pPr>
            <a:r>
              <a:rPr lang="en-US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The LEGO sound sensor detects the decibel level. </a:t>
            </a:r>
            <a:r>
              <a:rPr lang="en-US" sz="2000" b="1" dirty="0" smtClean="0">
                <a:latin typeface="Calibri" panose="020F0502020204030204" pitchFamily="34" charset="0"/>
              </a:rPr>
              <a:t>The sound sensor can measure sound pressure levels up to 90 dB, about the level of a lawnmower. Sound sensor readings on the LEGO brick are displayed in the percentage (%) of sound the sensor is capable of reading. The sound level of this sensor is represented in %.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		 &lt; 5 % 		quiet room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		5-10% 		talking at a distance from the sensor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		10-30% 		talking into the sensor / playing background music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		30-100%  	shouting into the sensor / very loud music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76200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n-US" sz="3600" b="1" cap="none" dirty="0" smtClean="0">
                <a:solidFill>
                  <a:schemeClr val="accent1"/>
                </a:solidFill>
              </a:rPr>
              <a:t>Sound Level (dB) and LEGO Brick Readings</a:t>
            </a:r>
            <a:endParaRPr lang="en-US" sz="3600" b="1" cap="none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CD0DD-2C34-45E0-AD33-5860BBC0AD7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2412" y="762000"/>
            <a:ext cx="8510588" cy="1922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defTabSz="914400">
              <a:spcAft>
                <a:spcPts val="600"/>
              </a:spcAft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How Does the LEGO brick/computer read the signal from the sound sensor?</a:t>
            </a:r>
          </a:p>
          <a:p>
            <a:pPr lvl="0" defTabSz="914400">
              <a:spcAft>
                <a:spcPts val="600"/>
              </a:spcAft>
            </a:pP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Do </a:t>
            </a:r>
            <a:r>
              <a:rPr lang="en-US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This: 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Attach the LEGO sound sensor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to the LEGO brick as shown below.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  <a:sym typeface="Wingdings" panose="05000000000000000000" pitchFamily="2" charset="2"/>
              </a:rPr>
              <a:t>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Times New Roman" pitchFamily="18" charset="0"/>
            </a:endParaRPr>
          </a:p>
          <a:p>
            <a:pPr lvl="0" defTabSz="914400">
              <a:spcAft>
                <a:spcPts val="60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Then use the VIEW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command and speak into the sensor or make different sounds. </a:t>
            </a:r>
          </a:p>
          <a:p>
            <a:pPr defTabSz="914400">
              <a:spcAft>
                <a:spcPts val="60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Pressing the button closes the circuit and sends a signal to the computer. </a:t>
            </a:r>
          </a:p>
          <a:p>
            <a:pPr lvl="0" defTabSz="914400">
              <a:spcAft>
                <a:spcPts val="60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Look at the 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display as it shows % values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for different sounds.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7111" t="11373" r="7556" b="6223"/>
          <a:stretch>
            <a:fillRect/>
          </a:stretch>
        </p:blipFill>
        <p:spPr bwMode="auto">
          <a:xfrm>
            <a:off x="5679599" y="4641850"/>
            <a:ext cx="2139950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2560541"/>
            <a:ext cx="5115162" cy="2011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"/>
          <p:cNvGrpSpPr/>
          <p:nvPr/>
        </p:nvGrpSpPr>
        <p:grpSpPr>
          <a:xfrm>
            <a:off x="457200" y="2559325"/>
            <a:ext cx="2585727" cy="3384275"/>
            <a:chOff x="533400" y="2312460"/>
            <a:chExt cx="2585727" cy="3384275"/>
          </a:xfrm>
        </p:grpSpPr>
        <p:pic>
          <p:nvPicPr>
            <p:cNvPr id="12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69127" y="2312460"/>
              <a:ext cx="2250000" cy="1674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950127" y="3645574"/>
              <a:ext cx="1044000" cy="1459826"/>
            </a:xfrm>
            <a:custGeom>
              <a:avLst/>
              <a:gdLst/>
              <a:ahLst/>
              <a:cxnLst>
                <a:cxn ang="0">
                  <a:pos x="376" y="0"/>
                </a:cxn>
                <a:cxn ang="0">
                  <a:pos x="40" y="576"/>
                </a:cxn>
                <a:cxn ang="0">
                  <a:pos x="616" y="1344"/>
                </a:cxn>
                <a:cxn ang="0">
                  <a:pos x="520" y="1728"/>
                </a:cxn>
              </a:cxnLst>
              <a:rect l="0" t="0" r="r" b="b"/>
              <a:pathLst>
                <a:path w="696" h="1728">
                  <a:moveTo>
                    <a:pt x="376" y="0"/>
                  </a:moveTo>
                  <a:cubicBezTo>
                    <a:pt x="188" y="176"/>
                    <a:pt x="0" y="352"/>
                    <a:pt x="40" y="576"/>
                  </a:cubicBezTo>
                  <a:cubicBezTo>
                    <a:pt x="80" y="800"/>
                    <a:pt x="536" y="1152"/>
                    <a:pt x="616" y="1344"/>
                  </a:cubicBezTo>
                  <a:cubicBezTo>
                    <a:pt x="696" y="1536"/>
                    <a:pt x="512" y="1640"/>
                    <a:pt x="520" y="1728"/>
                  </a:cubicBezTo>
                </a:path>
              </a:pathLst>
            </a:custGeom>
            <a:noFill/>
            <a:ln w="50800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5" name="Picture 3" descr="lego-mindstorms-nxt-sound-sensor.jpg"/>
            <p:cNvPicPr>
              <a:picLocks noChangeAspect="1"/>
            </p:cNvPicPr>
            <p:nvPr/>
          </p:nvPicPr>
          <p:blipFill>
            <a:blip r:embed="rId5" cstate="print"/>
            <a:srcRect t="14844" b="14465"/>
            <a:stretch>
              <a:fillRect/>
            </a:stretch>
          </p:blipFill>
          <p:spPr bwMode="auto">
            <a:xfrm>
              <a:off x="533400" y="4834860"/>
              <a:ext cx="1219200" cy="861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57200" y="5974080"/>
            <a:ext cx="480567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defTabSz="914400">
              <a:spcAft>
                <a:spcPts val="60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Note your observations on a separate sheet of paper and show to the teacher.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900839" y="4887987"/>
            <a:ext cx="2737961" cy="8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defTabSz="914400">
              <a:spcAft>
                <a:spcPts val="60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After this, check the working of the sound sensor using the “Try Me” option. 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  <a:sym typeface="Wingdings" panose="05000000000000000000" pitchFamily="2" charset="2"/>
              </a:rPr>
              <a:t></a:t>
            </a:r>
            <a:endParaRPr lang="en-US" sz="1600" b="1" dirty="0" smtClean="0">
              <a:solidFill>
                <a:srgbClr val="00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52400" y="152400"/>
            <a:ext cx="85867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 defTabSz="914400">
              <a:spcAft>
                <a:spcPts val="600"/>
              </a:spcAf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anose="020F0502020204030204" pitchFamily="34" charset="0"/>
                <a:cs typeface="Times New Roman" pitchFamily="18" charset="0"/>
              </a:rPr>
              <a:t>Let’s Experiment</a:t>
            </a:r>
            <a:endParaRPr kumimoji="0" lang="en-US" sz="3600" b="1" i="0" u="none" strike="noStrike" cap="none" normalizeH="0" dirty="0" smtClean="0">
              <a:ln>
                <a:noFill/>
              </a:ln>
              <a:solidFill>
                <a:schemeClr val="accent1"/>
              </a:solidFill>
              <a:effectLst/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CD0DD-2C34-45E0-AD33-5860BBC0AD7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57400" y="1490980"/>
            <a:ext cx="6781800" cy="52146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71500" marR="0" lvl="1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>
                <a:tab pos="342900" algn="l"/>
              </a:tabLst>
              <a:defRPr/>
            </a:pPr>
            <a:r>
              <a:rPr lang="en-US" sz="2000" b="1" dirty="0" smtClean="0">
                <a:latin typeface="Calibri" panose="020F0502020204030204" pitchFamily="34" charset="0"/>
              </a:rPr>
              <a:t>This block measures the sound level and then sends it as a </a:t>
            </a:r>
            <a:r>
              <a:rPr lang="en-US" sz="20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logical signal (true/false) </a:t>
            </a:r>
            <a:r>
              <a:rPr lang="en-US" sz="2000" b="1" dirty="0" smtClean="0">
                <a:latin typeface="Calibri" panose="020F0502020204030204" pitchFamily="34" charset="0"/>
              </a:rPr>
              <a:t>via the wire. </a:t>
            </a:r>
            <a:r>
              <a:rPr lang="en-US" b="1" dirty="0" smtClean="0">
                <a:latin typeface="Calibri" panose="020F0502020204030204" pitchFamily="34" charset="0"/>
              </a:rPr>
              <a:t>If the sound level is above a certain limit, then the “true” signal is sent. If it is under a certain limit it sends a “false” signal.</a:t>
            </a:r>
          </a:p>
          <a:p>
            <a:pPr marL="571500" marR="0" lvl="1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>
                <a:tab pos="342900" algn="l"/>
              </a:tabLst>
              <a:defRPr/>
            </a:pPr>
            <a:r>
              <a:rPr lang="en-US" sz="2000" b="1" dirty="0" smtClean="0">
                <a:latin typeface="Calibri" panose="020F0502020204030204" pitchFamily="34" charset="0"/>
              </a:rPr>
              <a:t>Another way is the </a:t>
            </a:r>
            <a:r>
              <a:rPr lang="en-US" sz="20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“Wait” block</a:t>
            </a:r>
            <a:r>
              <a:rPr lang="en-US" sz="2000" b="1" dirty="0" smtClean="0">
                <a:latin typeface="Calibri" panose="020F0502020204030204" pitchFamily="34" charset="0"/>
              </a:rPr>
              <a:t>, which lets you make the LEGO robot wait until the sound sensor registers the required sound level. </a:t>
            </a:r>
            <a:r>
              <a:rPr lang="en-US" b="1" dirty="0" smtClean="0">
                <a:latin typeface="Calibri" panose="020F0502020204030204" pitchFamily="34" charset="0"/>
              </a:rPr>
              <a:t>Once it hears a loud enough sound, the robot continues to the next task.</a:t>
            </a:r>
          </a:p>
          <a:p>
            <a:pPr marL="571500" marR="0" lvl="1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>
                <a:tab pos="342900" algn="l"/>
              </a:tabLst>
              <a:defRPr/>
            </a:pPr>
            <a:r>
              <a:rPr lang="en-US" sz="2000" b="1" dirty="0" smtClean="0">
                <a:latin typeface="Calibri" panose="020F0502020204030204" pitchFamily="34" charset="0"/>
              </a:rPr>
              <a:t>Yet another way is the </a:t>
            </a:r>
            <a:r>
              <a:rPr lang="en-US" sz="20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“Switch” block</a:t>
            </a:r>
            <a:r>
              <a:rPr lang="en-US" sz="2000" b="1" dirty="0" smtClean="0">
                <a:latin typeface="Calibri" panose="020F0502020204030204" pitchFamily="34" charset="0"/>
              </a:rPr>
              <a:t>. The LEGO robot performs one task when it does not hear the sound signal and a different task when it does. This is a true/false function. </a:t>
            </a:r>
          </a:p>
          <a:p>
            <a:pPr marL="571500" lvl="2" defTabSz="914400">
              <a:spcBef>
                <a:spcPct val="20000"/>
              </a:spcBef>
              <a:buClr>
                <a:schemeClr val="accent1"/>
              </a:buClr>
              <a:buSzPct val="80000"/>
              <a:tabLst>
                <a:tab pos="342900" algn="l"/>
              </a:tabLst>
              <a:defRPr/>
            </a:pPr>
            <a:r>
              <a:rPr lang="en-US" b="1" dirty="0" smtClean="0">
                <a:latin typeface="Calibri" panose="020F0502020204030204" pitchFamily="34" charset="0"/>
              </a:rPr>
              <a:t>For example you’re now able to make the robot move forward as long as the sound sensor doesn’t register 50% of its maximum sound level. When it does reach this sound level it performs another task, such as driving around in circles until the sound drops below 50% again.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490980"/>
            <a:ext cx="1438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895600"/>
            <a:ext cx="14478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693" y="4267200"/>
            <a:ext cx="19240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52400" y="122238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n-US" sz="3600" b="1" cap="none" dirty="0" smtClean="0">
                <a:solidFill>
                  <a:schemeClr val="accent1"/>
                </a:solidFill>
              </a:rPr>
              <a:t>Sound Level (dB) and LEGO Brick Readings</a:t>
            </a:r>
            <a:endParaRPr lang="en-US" sz="3600" b="1" cap="none" dirty="0">
              <a:solidFill>
                <a:schemeClr val="accent1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95758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 defTabSz="914400">
              <a:spcAft>
                <a:spcPts val="60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The LEGO sound sensor can be used in three different “modes.”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9575"/>
            <a:ext cx="7848600" cy="4568825"/>
          </a:xfrm>
        </p:spPr>
        <p:txBody>
          <a:bodyPr/>
          <a:lstStyle/>
          <a:p>
            <a:pPr marL="457200" indent="-4572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en-US" sz="3200" b="1" dirty="0" smtClean="0">
                <a:latin typeface="Calibri" panose="020F0502020204030204" pitchFamily="34" charset="0"/>
              </a:rPr>
              <a:t>How do humans sense sound? What is the sound sensor in the human body?</a:t>
            </a: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rabicPeriod" startAt="2"/>
            </a:pPr>
            <a:r>
              <a:rPr lang="en-US" sz="3200" b="1" dirty="0" smtClean="0">
                <a:latin typeface="Calibri" panose="020F0502020204030204" pitchFamily="34" charset="0"/>
              </a:rPr>
              <a:t>Provide an example “stimulus-sensor-coordinator-effector-response” framework using the human ear.</a:t>
            </a:r>
          </a:p>
          <a:p>
            <a:pPr marL="457200" indent="-457200" eaLnBrk="1" hangingPunct="1">
              <a:spcAft>
                <a:spcPts val="600"/>
              </a:spcAft>
              <a:buFont typeface="+mj-lt"/>
              <a:buAutoNum type="arabicPeriod" startAt="3"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Give examples of sensors in engineering systems that are similar to the human sound sensor.</a:t>
            </a:r>
            <a:endParaRPr lang="en-US" sz="3200" b="1" dirty="0" smtClean="0">
              <a:latin typeface="Calibri" panose="020F050202020403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1A1F29A-D73E-437A-83EA-54521818A99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38138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n-US" sz="4400" b="1" cap="none" dirty="0" smtClean="0">
                <a:solidFill>
                  <a:schemeClr val="accent1"/>
                </a:solidFill>
              </a:rPr>
              <a:t>Sound Sensor Post-Quiz</a:t>
            </a:r>
            <a:endParaRPr lang="en-US" sz="4400" b="1" cap="none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43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12728" cy="518160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sz="2800" b="1" dirty="0" smtClean="0">
                <a:latin typeface="Calibri" panose="020F0502020204030204" pitchFamily="34" charset="0"/>
              </a:rPr>
              <a:t>How do humans sense sound? What is the sound sensor in the human body?</a:t>
            </a:r>
          </a:p>
          <a:p>
            <a:pPr marL="457200" lvl="1" indent="0" eaLnBrk="1" hangingPunct="1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We have two ears that enable us to hear sounds.</a:t>
            </a:r>
          </a:p>
          <a:p>
            <a:pPr marL="457200" indent="-457200" eaLnBrk="1" hangingPunct="1">
              <a:buFont typeface="+mj-lt"/>
              <a:buAutoNum type="arabicPeriod" startAt="2"/>
            </a:pPr>
            <a:r>
              <a:rPr lang="en-US" sz="2800" b="1" dirty="0" smtClean="0">
                <a:latin typeface="Calibri" panose="020F0502020204030204" pitchFamily="34" charset="0"/>
              </a:rPr>
              <a:t>Provide an example “stimulus-sensor-coordinator-effector-response” framework using the human ear.</a:t>
            </a:r>
          </a:p>
          <a:p>
            <a:pPr marL="457200" lvl="1" indent="0" eaLnBrk="1" hangingPunct="1"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Example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: sound waves from thunder &gt; human ear &gt; human brain &gt; leg muscles &gt; run for shelter</a:t>
            </a:r>
          </a:p>
          <a:p>
            <a:pPr marL="457200" indent="-457200" eaLnBrk="1" hangingPunct="1">
              <a:buFont typeface="+mj-lt"/>
              <a:buAutoNum type="arabicPeriod" startAt="3"/>
            </a:pPr>
            <a:r>
              <a:rPr lang="en-US" sz="2800" b="1" dirty="0" smtClean="0">
                <a:latin typeface="Calibri" panose="020F0502020204030204" pitchFamily="34" charset="0"/>
                <a:cs typeface="Times New Roman" pitchFamily="18" charset="0"/>
              </a:rPr>
              <a:t>Give examples of sensors in engineering systems that are similar to human sound sensor.</a:t>
            </a:r>
          </a:p>
          <a:p>
            <a:pPr marL="457200" lvl="1" indent="0" eaLnBrk="1" hangingPunct="1"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Examples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: LEGO sound sensor; microphones in phones, computers, karaoke machines, etc.</a:t>
            </a:r>
            <a:endParaRPr lang="en-US" sz="28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1A1F29A-D73E-437A-83EA-54521818A99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427038"/>
            <a:ext cx="87391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n-US" sz="4000" b="1" cap="none" dirty="0" smtClean="0">
                <a:solidFill>
                  <a:schemeClr val="accent1"/>
                </a:solidFill>
              </a:rPr>
              <a:t>Sound Sensor Post-Quiz </a:t>
            </a:r>
            <a:r>
              <a:rPr lang="en-US" sz="4000" b="1" cap="none" dirty="0" smtClean="0">
                <a:solidFill>
                  <a:srgbClr val="FF0000"/>
                </a:solidFill>
              </a:rPr>
              <a:t>Answers</a:t>
            </a:r>
            <a:endParaRPr lang="en-US" sz="4000" b="1" cap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2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129588" y="6347024"/>
            <a:ext cx="609600" cy="5207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ABE4109-596D-4DAD-8CC6-34E112D50C35}" type="slidenum">
              <a:rPr lang="en-US" smtClean="0">
                <a:latin typeface="Calibri" panose="020F0502020204030204" pitchFamily="34" charset="0"/>
              </a:rPr>
              <a:pPr/>
              <a:t>18</a:t>
            </a:fld>
            <a:endParaRPr lang="en-US" smtClean="0">
              <a:latin typeface="Calibri" panose="020F0502020204030204" pitchFamily="34" charset="0"/>
            </a:endParaRPr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128588" y="1545218"/>
            <a:ext cx="8610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stimulus &gt; sensor &gt; coordinator &gt; effector &gt; response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2800" b="1" dirty="0" smtClean="0">
                <a:latin typeface="Calibri" panose="020F0502020204030204" pitchFamily="34" charset="0"/>
                <a:cs typeface="Times New Roman" pitchFamily="18" charset="0"/>
              </a:rPr>
              <a:t>hand clap </a:t>
            </a:r>
            <a:r>
              <a:rPr lang="en-GB" sz="2800" b="1" dirty="0" smtClean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&gt; </a:t>
            </a:r>
            <a:r>
              <a:rPr lang="en-GB" sz="2800" b="1" dirty="0" smtClean="0">
                <a:latin typeface="Calibri" panose="020F0502020204030204" pitchFamily="34" charset="0"/>
                <a:cs typeface="Times New Roman" pitchFamily="18" charset="0"/>
              </a:rPr>
              <a:t>sound sensor &gt; brick &gt; </a:t>
            </a:r>
            <a:r>
              <a:rPr lang="en-GB" sz="2800" b="1" dirty="0" smtClean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motor &gt; </a:t>
            </a:r>
            <a:r>
              <a:rPr lang="en-GB" sz="2800" b="1" dirty="0" smtClean="0">
                <a:latin typeface="Calibri" panose="020F0502020204030204" pitchFamily="34" charset="0"/>
                <a:cs typeface="Times New Roman" pitchFamily="18" charset="0"/>
              </a:rPr>
              <a:t>stop moving</a:t>
            </a:r>
          </a:p>
          <a:p>
            <a:pPr>
              <a:spcBef>
                <a:spcPct val="50000"/>
              </a:spcBef>
              <a:defRPr/>
            </a:pPr>
            <a:endParaRPr lang="en-GB" sz="2000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28600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n-US" sz="4000" b="1" cap="none" dirty="0" smtClean="0">
                <a:solidFill>
                  <a:schemeClr val="accent1"/>
                </a:solidFill>
              </a:rPr>
              <a:t>Answer for Slide 7 Question</a:t>
            </a:r>
            <a:endParaRPr lang="en-US" sz="4000" b="1" cap="non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4A575DD-9B48-4531-9585-6118CB94278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n-US" sz="4400" b="1" cap="none" dirty="0" smtClean="0">
                <a:solidFill>
                  <a:schemeClr val="accent1"/>
                </a:solidFill>
              </a:rPr>
              <a:t>Vocabulary</a:t>
            </a:r>
            <a:endParaRPr lang="en-US" sz="4400" b="1" cap="none" dirty="0">
              <a:solidFill>
                <a:schemeClr val="accent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0513" y="1981199"/>
            <a:ext cx="8269287" cy="320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auditory</a:t>
            </a:r>
            <a:r>
              <a:rPr lang="en-US" altLang="en-US" sz="2400" b="1" dirty="0">
                <a:latin typeface="Calibri" panose="020F0502020204030204" pitchFamily="34" charset="0"/>
                <a:cs typeface="Times New Roman" pitchFamily="18" charset="0"/>
              </a:rPr>
              <a:t>: Related to hearing.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sensor</a:t>
            </a:r>
            <a:r>
              <a:rPr lang="en-US" alt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: </a:t>
            </a:r>
            <a:r>
              <a:rPr lang="en-US" sz="2400" b="1" dirty="0">
                <a:latin typeface="Calibri" panose="020F0502020204030204" pitchFamily="34" charset="0"/>
                <a:cs typeface="Times New Roman" pitchFamily="18" charset="0"/>
              </a:rPr>
              <a:t>A device that converts one type of signal to another; for instance, the speedometer in a car collects physical data and calculates and displays the speed the car is moving</a:t>
            </a:r>
            <a:r>
              <a:rPr lang="en-US" sz="2400" b="1" dirty="0">
                <a:latin typeface="Calibri" panose="020F0502020204030204" pitchFamily="34" charset="0"/>
                <a:cs typeface="Times New Roman" pitchFamily="18" charset="0"/>
              </a:rPr>
              <a:t>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transducer</a:t>
            </a:r>
            <a:r>
              <a:rPr lang="en-US" altLang="en-US" sz="2400" b="1" dirty="0">
                <a:latin typeface="Calibri" panose="020F0502020204030204" pitchFamily="34" charset="0"/>
                <a:cs typeface="Times New Roman" pitchFamily="18" charset="0"/>
              </a:rPr>
              <a:t>: Another term for a sensor (see above).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ultrasonic</a:t>
            </a:r>
            <a:r>
              <a:rPr lang="en-US" altLang="en-US" sz="2400" b="1" dirty="0">
                <a:latin typeface="Calibri" panose="020F0502020204030204" pitchFamily="34" charset="0"/>
                <a:cs typeface="Times New Roman" pitchFamily="18" charset="0"/>
              </a:rPr>
              <a:t>: A sound of a frequency that humans cannot hear, but dogs and bats can</a:t>
            </a:r>
            <a:r>
              <a:rPr lang="en-US" alt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.</a:t>
            </a:r>
            <a:endParaRPr lang="en-US" altLang="en-US" sz="2400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34400" cy="518160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sz="3200" b="1" dirty="0" smtClean="0">
                <a:latin typeface="Calibri" panose="020F0502020204030204" pitchFamily="34" charset="0"/>
              </a:rPr>
              <a:t>How do humans sense sound? What is the sound sensor in the human body?</a:t>
            </a:r>
          </a:p>
          <a:p>
            <a:pPr eaLnBrk="1" hangingPunct="1"/>
            <a:endParaRPr lang="en-US" sz="3200" b="1" dirty="0" smtClean="0">
              <a:latin typeface="Calibri" panose="020F0502020204030204" pitchFamily="34" charset="0"/>
            </a:endParaRPr>
          </a:p>
          <a:p>
            <a:pPr marL="457200" indent="-457200" eaLnBrk="1" hangingPunct="1">
              <a:buFont typeface="+mj-lt"/>
              <a:buAutoNum type="arabicPeriod" startAt="2"/>
            </a:pPr>
            <a:r>
              <a:rPr lang="en-US" sz="3200" b="1" dirty="0" smtClean="0">
                <a:latin typeface="Calibri" panose="020F0502020204030204" pitchFamily="34" charset="0"/>
              </a:rPr>
              <a:t>Provide an example “stimulus-sensor-coordinator-effector-response” framework using the human ear.</a:t>
            </a:r>
          </a:p>
          <a:p>
            <a:pPr eaLnBrk="1" hangingPunct="1"/>
            <a:endParaRPr lang="en-US" sz="3200" b="1" dirty="0" smtClean="0">
              <a:latin typeface="Calibri" panose="020F0502020204030204" pitchFamily="34" charset="0"/>
            </a:endParaRPr>
          </a:p>
          <a:p>
            <a:pPr marL="457200" indent="-457200" eaLnBrk="1" hangingPunct="1">
              <a:buFont typeface="+mj-lt"/>
              <a:buAutoNum type="arabicPeriod" startAt="3"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Give examples of sensors in engineering systems that are similar to the human </a:t>
            </a:r>
            <a:b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</a:b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sound sensor.</a:t>
            </a:r>
            <a:endParaRPr lang="en-US" sz="3200" b="1" dirty="0" smtClean="0">
              <a:latin typeface="Calibri" panose="020F050202020403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1A1F29A-D73E-437A-83EA-54521818A99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38138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n-US" sz="4400" b="1" cap="none" dirty="0" smtClean="0">
                <a:solidFill>
                  <a:schemeClr val="accent1"/>
                </a:solidFill>
              </a:rPr>
              <a:t>Sound Sensor Pre-Quiz</a:t>
            </a:r>
            <a:endParaRPr lang="en-US" sz="4400" b="1" cap="none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89062"/>
            <a:ext cx="8305800" cy="3868738"/>
          </a:xfrm>
          <a:noFill/>
        </p:spPr>
        <p:txBody>
          <a:bodyPr>
            <a:noAutofit/>
          </a:bodyPr>
          <a:lstStyle/>
          <a:p>
            <a:pPr marL="457200" indent="-457200">
              <a:buNone/>
              <a:defRPr/>
            </a:pPr>
            <a:r>
              <a:rPr lang="en-US" sz="1400" dirty="0" smtClean="0">
                <a:latin typeface="Calibri" panose="020F0502020204030204" pitchFamily="34" charset="0"/>
                <a:cs typeface="Times New Roman" pitchFamily="18" charset="0"/>
              </a:rPr>
              <a:t>Slide 1: photo of woman singing with </a:t>
            </a:r>
            <a:r>
              <a:rPr lang="en-US" sz="1400" dirty="0">
                <a:latin typeface="Calibri" panose="020F0502020204030204" pitchFamily="34" charset="0"/>
                <a:cs typeface="Times New Roman" pitchFamily="18" charset="0"/>
              </a:rPr>
              <a:t>microphone; source: Microsoft® clipart: </a:t>
            </a:r>
            <a:r>
              <a:rPr lang="en-US" sz="1400" dirty="0">
                <a:latin typeface="Calibri" panose="020F0502020204030204" pitchFamily="34" charset="0"/>
                <a:cs typeface="Times New Roman" pitchFamily="18" charset="0"/>
                <a:hlinkClick r:id="rId2"/>
              </a:rPr>
              <a:t>http://office.microsoft.com/en-us/images/results.aspx?qu=singing&amp;ex=1#ai:MP900409066|mt:2</a:t>
            </a:r>
            <a:r>
              <a:rPr lang="en-US" sz="1400" dirty="0" smtClean="0">
                <a:latin typeface="Calibri" panose="020F0502020204030204" pitchFamily="34" charset="0"/>
                <a:cs typeface="Times New Roman" pitchFamily="18" charset="0"/>
                <a:hlinkClick r:id="rId2"/>
              </a:rPr>
              <a:t>|</a:t>
            </a:r>
            <a:r>
              <a:rPr lang="en-US" sz="1400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marL="457200" indent="-457200">
              <a:buNone/>
            </a:pPr>
            <a:r>
              <a:rPr lang="en-US" sz="1400" dirty="0">
                <a:latin typeface="Calibri" panose="020F0502020204030204" pitchFamily="34" charset="0"/>
                <a:cs typeface="Times New Roman" pitchFamily="18" charset="0"/>
              </a:rPr>
              <a:t>Slide</a:t>
            </a:r>
            <a:r>
              <a:rPr lang="en-US" sz="1400" dirty="0" smtClean="0">
                <a:latin typeface="Calibri" panose="020F0502020204030204" pitchFamily="34" charset="0"/>
              </a:rPr>
              <a:t> </a:t>
            </a:r>
            <a:r>
              <a:rPr lang="en-US" sz="1400" dirty="0">
                <a:latin typeface="Calibri" panose="020F0502020204030204" pitchFamily="34" charset="0"/>
              </a:rPr>
              <a:t>4: </a:t>
            </a:r>
            <a:r>
              <a:rPr lang="en-US" sz="1400" dirty="0" smtClean="0">
                <a:latin typeface="Calibri" panose="020F0502020204030204" pitchFamily="34" charset="0"/>
              </a:rPr>
              <a:t>Hearing anatomy &amp; mechanics diagram; source: 2006, </a:t>
            </a:r>
            <a:r>
              <a:rPr lang="en-US" sz="1400" dirty="0" err="1" smtClean="0">
                <a:latin typeface="Calibri" panose="020F0502020204030204" pitchFamily="34" charset="0"/>
              </a:rPr>
              <a:t>Zina</a:t>
            </a:r>
            <a:r>
              <a:rPr lang="en-US" sz="1400" dirty="0" smtClean="0">
                <a:latin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</a:rPr>
              <a:t>Deretsky</a:t>
            </a:r>
            <a:r>
              <a:rPr lang="en-US" sz="1400" dirty="0" smtClean="0">
                <a:latin typeface="Calibri" panose="020F0502020204030204" pitchFamily="34" charset="0"/>
              </a:rPr>
              <a:t>, National Science Foundation, Wikimedia </a:t>
            </a:r>
            <a:r>
              <a:rPr lang="en-US" sz="1400" dirty="0" smtClean="0">
                <a:latin typeface="Calibri" panose="020F0502020204030204" pitchFamily="34" charset="0"/>
              </a:rPr>
              <a:t>Commons: </a:t>
            </a:r>
            <a:r>
              <a:rPr lang="en-US" sz="1400" dirty="0" smtClean="0">
                <a:latin typeface="Calibri" panose="020F0502020204030204" pitchFamily="34" charset="0"/>
                <a:hlinkClick r:id="rId3"/>
              </a:rPr>
              <a:t>http</a:t>
            </a:r>
            <a:r>
              <a:rPr lang="en-US" sz="1400" dirty="0">
                <a:latin typeface="Calibri" panose="020F0502020204030204" pitchFamily="34" charset="0"/>
                <a:hlinkClick r:id="rId3"/>
              </a:rPr>
              <a:t>://</a:t>
            </a:r>
            <a:r>
              <a:rPr lang="en-US" sz="1400" dirty="0" smtClean="0">
                <a:latin typeface="Calibri" panose="020F0502020204030204" pitchFamily="34" charset="0"/>
                <a:hlinkClick r:id="rId3"/>
              </a:rPr>
              <a:t>commons.wikimedia.org/wiki/File:Hearing_mechanics.jpg</a:t>
            </a:r>
            <a:r>
              <a:rPr lang="en-US" sz="1400" dirty="0" smtClean="0">
                <a:latin typeface="Calibri" panose="020F0502020204030204" pitchFamily="34" charset="0"/>
              </a:rPr>
              <a:t> </a:t>
            </a:r>
          </a:p>
          <a:p>
            <a:pPr marL="457200" indent="-457200">
              <a:buNone/>
            </a:pPr>
            <a:r>
              <a:rPr lang="en-US" sz="1400" dirty="0" smtClean="0">
                <a:latin typeface="Calibri" panose="020F0502020204030204" pitchFamily="34" charset="0"/>
              </a:rPr>
              <a:t>Slide 5: sound waves; source: author</a:t>
            </a:r>
          </a:p>
          <a:p>
            <a:pPr marL="457200" indent="-457200">
              <a:buNone/>
            </a:pPr>
            <a:r>
              <a:rPr lang="en-US" sz="1400" dirty="0">
                <a:latin typeface="Calibri" panose="020F0502020204030204" pitchFamily="34" charset="0"/>
              </a:rPr>
              <a:t>Slide 7: photo of lightning in the sky; source: Microsoft® clipart: </a:t>
            </a:r>
            <a:r>
              <a:rPr lang="en-US" sz="1400" dirty="0">
                <a:latin typeface="Calibri" panose="020F0502020204030204" pitchFamily="34" charset="0"/>
                <a:hlinkClick r:id="rId4"/>
              </a:rPr>
              <a:t>http://office.microsoft.com/en-us/images/results.aspx?qu=thunder&amp;ex=1#ai:MP900400460|</a:t>
            </a:r>
            <a:r>
              <a:rPr lang="en-US" sz="1400" dirty="0">
                <a:latin typeface="Calibri" panose="020F0502020204030204" pitchFamily="34" charset="0"/>
              </a:rPr>
              <a:t>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marL="457200" indent="-457200">
              <a:buNone/>
            </a:pPr>
            <a:r>
              <a:rPr lang="en-US" sz="1400" dirty="0" smtClean="0">
                <a:latin typeface="Calibri" panose="020F0502020204030204" pitchFamily="34" charset="0"/>
              </a:rPr>
              <a:t>Slides 8</a:t>
            </a:r>
            <a:r>
              <a:rPr lang="en-US" sz="1400" dirty="0">
                <a:latin typeface="Calibri" panose="020F0502020204030204" pitchFamily="34" charset="0"/>
              </a:rPr>
              <a:t>, 11, 12, 14: LEGO device images; LEGO </a:t>
            </a:r>
            <a:r>
              <a:rPr lang="en-US" sz="1400" dirty="0" smtClean="0">
                <a:latin typeface="Calibri" panose="020F0502020204030204" pitchFamily="34" charset="0"/>
              </a:rPr>
              <a:t>MINDSTORMS NXT </a:t>
            </a:r>
            <a:r>
              <a:rPr lang="en-US" sz="1400" dirty="0">
                <a:latin typeface="Calibri" panose="020F0502020204030204" pitchFamily="34" charset="0"/>
              </a:rPr>
              <a:t>User’s Guide</a:t>
            </a:r>
          </a:p>
          <a:p>
            <a:pPr marL="457200" indent="-457200">
              <a:buNone/>
            </a:pPr>
            <a:r>
              <a:rPr lang="en-US" sz="1400" dirty="0" smtClean="0">
                <a:latin typeface="Calibri" panose="020F0502020204030204" pitchFamily="34" charset="0"/>
              </a:rPr>
              <a:t>Slide 10, 11: microphone; source: Microsoft</a:t>
            </a:r>
            <a:r>
              <a:rPr lang="en-US" sz="1400" dirty="0">
                <a:latin typeface="Calibri" panose="020F0502020204030204" pitchFamily="34" charset="0"/>
              </a:rPr>
              <a:t>® clipart: </a:t>
            </a:r>
            <a:r>
              <a:rPr lang="en-US" sz="1400" dirty="0">
                <a:latin typeface="Calibri" panose="020F0502020204030204" pitchFamily="34" charset="0"/>
                <a:hlinkClick r:id="rId5"/>
              </a:rPr>
              <a:t>http://office.microsoft.com/en-us/images/results.aspx?qu=microphone&amp;ex=1#ai:MC900433836</a:t>
            </a:r>
            <a:r>
              <a:rPr lang="en-US" sz="1400" dirty="0" smtClean="0">
                <a:latin typeface="Calibri" panose="020F0502020204030204" pitchFamily="34" charset="0"/>
                <a:hlinkClick r:id="rId5"/>
              </a:rPr>
              <a:t>|</a:t>
            </a:r>
            <a:r>
              <a:rPr lang="en-US" sz="1400" dirty="0" smtClean="0">
                <a:latin typeface="Calibri" panose="020F0502020204030204" pitchFamily="34" charset="0"/>
              </a:rPr>
              <a:t> </a:t>
            </a:r>
          </a:p>
          <a:p>
            <a:pPr>
              <a:buNone/>
              <a:defRPr/>
            </a:pPr>
            <a:r>
              <a:rPr lang="en-US" sz="1400" dirty="0" smtClean="0">
                <a:latin typeface="Calibri" panose="020F0502020204030204" pitchFamily="34" charset="0"/>
                <a:cs typeface="Times New Roman" pitchFamily="18" charset="0"/>
              </a:rPr>
              <a:t>Slide 10: </a:t>
            </a:r>
            <a:r>
              <a:rPr lang="en-US" sz="1400" dirty="0">
                <a:latin typeface="Calibri" panose="020F0502020204030204" pitchFamily="34" charset="0"/>
                <a:cs typeface="Times New Roman" pitchFamily="18" charset="0"/>
              </a:rPr>
              <a:t>Cross section of dynamic microphone; source: Total Venue: </a:t>
            </a:r>
            <a:r>
              <a:rPr lang="en-US" sz="1400" dirty="0">
                <a:latin typeface="Calibri" panose="020F0502020204030204" pitchFamily="34" charset="0"/>
                <a:cs typeface="Times New Roman" pitchFamily="18" charset="0"/>
                <a:hlinkClick r:id="rId6"/>
              </a:rPr>
              <a:t>http://www.totalvenue.com.au/articles/microphones/microphones.html</a:t>
            </a:r>
            <a:r>
              <a:rPr lang="en-US" sz="1400" dirty="0">
                <a:latin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marL="457200" indent="-457200">
              <a:buNone/>
            </a:pPr>
            <a:r>
              <a:rPr lang="en-US" sz="1400" dirty="0" smtClean="0">
                <a:latin typeface="Calibri" panose="020F0502020204030204" pitchFamily="34" charset="0"/>
              </a:rPr>
              <a:t>Slide 15: screen captures; source: author</a:t>
            </a:r>
          </a:p>
          <a:p>
            <a:pPr marL="457200" indent="-457200">
              <a:buNone/>
            </a:pPr>
            <a:endParaRPr lang="en-US" sz="1400" dirty="0">
              <a:latin typeface="Calibri" panose="020F0502020204030204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6E9875-6ECE-4FD8-AAD6-65BD13BF635D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20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4638"/>
            <a:ext cx="9144000" cy="7159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n-US" sz="4400" b="1" cap="none" dirty="0" smtClean="0">
                <a:solidFill>
                  <a:schemeClr val="accent1"/>
                </a:solidFill>
              </a:rPr>
              <a:t>Image Sources</a:t>
            </a:r>
            <a:endParaRPr lang="en-US" sz="4400" b="1" cap="none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73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510588" cy="525780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sz="2800" b="1" dirty="0" smtClean="0">
                <a:latin typeface="Calibri" panose="020F0502020204030204" pitchFamily="34" charset="0"/>
              </a:rPr>
              <a:t>How do humans sense sound? What is the sound sensor in the human body?</a:t>
            </a:r>
          </a:p>
          <a:p>
            <a:pPr marL="457200" lvl="1" indent="0" eaLnBrk="1" hangingPunct="1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We have two ears that enable us to hear sounds.</a:t>
            </a:r>
          </a:p>
          <a:p>
            <a:pPr marL="457200" indent="-457200" eaLnBrk="1" hangingPunct="1">
              <a:buFont typeface="+mj-lt"/>
              <a:buAutoNum type="arabicPeriod" startAt="2"/>
            </a:pPr>
            <a:r>
              <a:rPr lang="en-US" sz="2800" b="1" dirty="0" smtClean="0">
                <a:latin typeface="Calibri" panose="020F0502020204030204" pitchFamily="34" charset="0"/>
              </a:rPr>
              <a:t>Provide an example of “stimulus-sensor-coordinator-effector-response” framework using the human ear.</a:t>
            </a:r>
          </a:p>
          <a:p>
            <a:pPr marL="457200" lvl="1" indent="0" eaLnBrk="1" hangingPunct="1"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Example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: sound waves from thunder &gt; human ear &gt; human brain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&gt;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leg muscles &gt; run for shelter</a:t>
            </a:r>
          </a:p>
          <a:p>
            <a:pPr marL="457200" indent="-457200" eaLnBrk="1" hangingPunct="1">
              <a:buFont typeface="+mj-lt"/>
              <a:buAutoNum type="arabicPeriod" startAt="3"/>
            </a:pPr>
            <a:r>
              <a:rPr lang="en-US" sz="2800" b="1" dirty="0" smtClean="0">
                <a:latin typeface="Calibri" panose="020F0502020204030204" pitchFamily="34" charset="0"/>
                <a:cs typeface="Times New Roman" pitchFamily="18" charset="0"/>
              </a:rPr>
              <a:t>Give examples of sensors in engineering systems that are similar to human sound</a:t>
            </a:r>
            <a:r>
              <a:rPr lang="en-US" sz="2800" b="1" dirty="0" smtClean="0">
                <a:solidFill>
                  <a:srgbClr val="00B05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Calibri" panose="020F0502020204030204" pitchFamily="34" charset="0"/>
                <a:cs typeface="Times New Roman" pitchFamily="18" charset="0"/>
              </a:rPr>
              <a:t>sensor.</a:t>
            </a:r>
          </a:p>
          <a:p>
            <a:pPr marL="457200" lvl="1" indent="0" eaLnBrk="1" hangingPunct="1"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Examples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: LEGO sound sensor; microphones in phones, computers, karaoke machines, etc.</a:t>
            </a:r>
            <a:endParaRPr lang="en-US" sz="28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1A1F29A-D73E-437A-83EA-54521818A99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427038"/>
            <a:ext cx="87391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n-US" sz="4000" b="1" cap="none" dirty="0" smtClean="0">
                <a:solidFill>
                  <a:schemeClr val="accent1"/>
                </a:solidFill>
              </a:rPr>
              <a:t>Sound Sensor Pre-Quiz </a:t>
            </a:r>
            <a:r>
              <a:rPr lang="en-US" sz="4000" b="1" cap="none" dirty="0" smtClean="0">
                <a:solidFill>
                  <a:srgbClr val="FF0000"/>
                </a:solidFill>
              </a:rPr>
              <a:t>Answers</a:t>
            </a:r>
            <a:endParaRPr lang="en-US" sz="4000" b="1" cap="non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CD0DD-2C34-45E0-AD33-5860BBC0AD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 descr="File:Hearing mechanic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3" t="15121" r="3887" b="13294"/>
          <a:stretch/>
        </p:blipFill>
        <p:spPr bwMode="auto">
          <a:xfrm>
            <a:off x="786606" y="861619"/>
            <a:ext cx="7290594" cy="5920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2400" y="228600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n-US" sz="4400" b="1" cap="none" dirty="0" smtClean="0">
                <a:solidFill>
                  <a:schemeClr val="accent1"/>
                </a:solidFill>
              </a:rPr>
              <a:t>Human Ear Anatomy</a:t>
            </a:r>
            <a:endParaRPr lang="en-US" sz="4400" b="1" cap="none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CD0DD-2C34-45E0-AD33-5860BBC0AD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869696"/>
            <a:ext cx="8153400" cy="5759704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How do we hear a song or any </a:t>
            </a:r>
            <a:r>
              <a:rPr lang="en-US" sz="24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sounds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Pressure vibrations in the air are perceived as sound.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 </a:t>
            </a:r>
            <a:b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</a:b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Example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: A speaker causes </a:t>
            </a: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air to vibrate in the pattern (wave) shown in the diagram below, and our ears pick this up as sound.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Times New Roman" pitchFamily="18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2"/>
              <a:buChar char=""/>
              <a:tabLst/>
              <a:defRPr/>
            </a:pPr>
            <a:endParaRPr lang="en-US" sz="24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2"/>
              <a:buChar char=""/>
              <a:tabLst/>
              <a:defRPr/>
            </a:pPr>
            <a:endParaRPr lang="en-US" sz="24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2"/>
              <a:buChar char=""/>
              <a:tabLst/>
              <a:defRPr/>
            </a:pPr>
            <a:endParaRPr lang="en-US" sz="24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2"/>
              <a:buChar char="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From your outer ear, these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 vibrations pass through your ear canal and reach the middle ear.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In the middle ear, the vibrations hit the ear drum 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tymphanic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 membrane)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 and cause it to vibrate as well.</a:t>
            </a:r>
          </a:p>
        </p:txBody>
      </p:sp>
      <p:pic>
        <p:nvPicPr>
          <p:cNvPr id="7" name="Picture 6" descr="http://www.mediacollege.com/audio/images/loudspeaker-wavefor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602317"/>
            <a:ext cx="5095875" cy="2398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52400" y="228600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n-US" sz="4400" b="1" cap="none" dirty="0" smtClean="0">
                <a:solidFill>
                  <a:schemeClr val="accent1"/>
                </a:solidFill>
              </a:rPr>
              <a:t>Human Ear and Sound Sensor</a:t>
            </a:r>
            <a:endParaRPr lang="en-US" sz="4400" b="1" cap="none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CD0DD-2C34-45E0-AD33-5860BBC0AD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80998"/>
            <a:ext cx="8001000" cy="52484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2"/>
              <a:buChar char="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The ear drum vibrates three small bones in the ear in turn, the hammer, anvil and stirrup 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ossicles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).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2"/>
              <a:buChar char="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Then the stirrup passes these vibrations to a coiled tube in the inner ear called the cochlea.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2"/>
              <a:buChar char="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The cochlea is filled with fluid and hair-like small nerve endings called “cilia,” which pass the information to the auditory nerve.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2"/>
              <a:buChar char=""/>
              <a:tabLst/>
              <a:defRPr/>
            </a:pP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The auditory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nerve carries the signal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 to the brain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cs typeface="Times New Roman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Watch the </a:t>
            </a: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“How the Ear Works”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video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: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(2:02 minutes)</a:t>
            </a:r>
          </a:p>
          <a:p>
            <a:pPr marL="273050" lvl="0" indent="-273050" defTabSz="914400" eaLnBrk="0" hangingPunct="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t>	</a:t>
            </a:r>
            <a:r>
              <a:rPr lang="en-US" sz="2000" b="1" dirty="0">
                <a:latin typeface="Calibri" panose="020F0502020204030204" pitchFamily="34" charset="0"/>
                <a:hlinkClick r:id="rId3"/>
              </a:rPr>
              <a:t>http://www.youtube.com/watch?v=-</a:t>
            </a:r>
            <a:r>
              <a:rPr lang="en-US" sz="2000" b="1" dirty="0" smtClean="0">
                <a:latin typeface="Calibri" panose="020F0502020204030204" pitchFamily="34" charset="0"/>
                <a:hlinkClick r:id="rId3"/>
              </a:rPr>
              <a:t>bKy02f1pD4&amp;feature=youtu.be&amp;src_vid=ahCbGjasm_E&amp;feature=iv&amp;annotation_id=annotation_1543119125</a:t>
            </a:r>
            <a:r>
              <a:rPr lang="en-US" sz="2000" b="1" dirty="0" smtClean="0">
                <a:latin typeface="Calibri" panose="020F0502020204030204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50838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n-US" sz="4400" b="1" cap="none" dirty="0" smtClean="0">
                <a:solidFill>
                  <a:schemeClr val="accent1"/>
                </a:solidFill>
              </a:rPr>
              <a:t>Human Ear and Sound Sensor</a:t>
            </a:r>
            <a:endParaRPr lang="en-US" sz="4400" b="1" cap="none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6E0C495-3676-4EAA-9952-76DC09B4625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254000" y="1323833"/>
            <a:ext cx="8305800" cy="5534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stimulus &gt; sensor &gt; coordinator &gt; effector &gt; response</a:t>
            </a:r>
            <a:endParaRPr lang="en-GB" sz="2000" b="1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GB" sz="2000" b="1" dirty="0" smtClean="0">
                <a:latin typeface="Calibri" panose="020F0502020204030204" pitchFamily="34" charset="0"/>
                <a:cs typeface="Times New Roman" pitchFamily="18" charset="0"/>
              </a:rPr>
              <a:t>sound &gt; ear &gt; nervous system &gt; muscle &gt; movement</a:t>
            </a:r>
            <a:endParaRPr lang="en-GB" sz="20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 smtClean="0">
                <a:latin typeface="Calibri" panose="020F0502020204030204" pitchFamily="34" charset="0"/>
                <a:cs typeface="Times New Roman" pitchFamily="18" charset="0"/>
              </a:rPr>
              <a:t>From </a:t>
            </a:r>
            <a:r>
              <a:rPr lang="en-GB" sz="2400" b="1" dirty="0">
                <a:latin typeface="Calibri" panose="020F0502020204030204" pitchFamily="34" charset="0"/>
                <a:cs typeface="Times New Roman" pitchFamily="18" charset="0"/>
              </a:rPr>
              <a:t>the sequence of steps above, </a:t>
            </a:r>
            <a:r>
              <a:rPr lang="en-GB" sz="2400" b="1" dirty="0" smtClean="0">
                <a:latin typeface="Calibri" panose="020F0502020204030204" pitchFamily="34" charset="0"/>
                <a:cs typeface="Times New Roman" pitchFamily="18" charset="0"/>
              </a:rPr>
              <a:t>this is </a:t>
            </a:r>
            <a:br>
              <a:rPr lang="en-GB" sz="2400" b="1" dirty="0" smtClean="0">
                <a:latin typeface="Calibri" panose="020F0502020204030204" pitchFamily="34" charset="0"/>
                <a:cs typeface="Times New Roman" pitchFamily="18" charset="0"/>
              </a:rPr>
            </a:br>
            <a:r>
              <a:rPr lang="en-GB" sz="2400" b="1" dirty="0" smtClean="0">
                <a:latin typeface="Calibri" panose="020F0502020204030204" pitchFamily="34" charset="0"/>
                <a:cs typeface="Times New Roman" pitchFamily="18" charset="0"/>
              </a:rPr>
              <a:t>what </a:t>
            </a:r>
            <a:r>
              <a:rPr lang="en-GB" sz="2400" b="1" dirty="0">
                <a:latin typeface="Calibri" panose="020F0502020204030204" pitchFamily="34" charset="0"/>
                <a:cs typeface="Times New Roman" pitchFamily="18" charset="0"/>
              </a:rPr>
              <a:t>happens when </a:t>
            </a:r>
            <a:r>
              <a:rPr lang="en-GB" sz="2400" b="1" dirty="0" smtClean="0">
                <a:latin typeface="Calibri" panose="020F0502020204030204" pitchFamily="34" charset="0"/>
                <a:cs typeface="Times New Roman" pitchFamily="18" charset="0"/>
              </a:rPr>
              <a:t>you hear a loud noise such as thunder:</a:t>
            </a:r>
          </a:p>
          <a:p>
            <a:pPr>
              <a:spcBef>
                <a:spcPct val="50000"/>
              </a:spcBef>
              <a:defRPr/>
            </a:pPr>
            <a:r>
              <a:rPr lang="en-GB" sz="2000" b="1" dirty="0" smtClean="0">
                <a:latin typeface="Calibri" panose="020F0502020204030204" pitchFamily="34" charset="0"/>
                <a:cs typeface="Times New Roman" pitchFamily="18" charset="0"/>
              </a:rPr>
              <a:t>The </a:t>
            </a:r>
            <a:r>
              <a:rPr lang="en-GB" sz="2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stimulus</a:t>
            </a:r>
            <a:r>
              <a:rPr lang="en-GB" sz="2000" b="1" dirty="0">
                <a:latin typeface="Calibri" panose="020F0502020204030204" pitchFamily="34" charset="0"/>
                <a:cs typeface="Times New Roman" pitchFamily="18" charset="0"/>
              </a:rPr>
              <a:t> is </a:t>
            </a:r>
            <a:r>
              <a:rPr lang="en-GB" sz="2000" b="1" dirty="0" smtClean="0">
                <a:latin typeface="Calibri" panose="020F0502020204030204" pitchFamily="34" charset="0"/>
                <a:cs typeface="Times New Roman" pitchFamily="18" charset="0"/>
              </a:rPr>
              <a:t>sound, the </a:t>
            </a:r>
            <a:r>
              <a:rPr lang="en-GB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sensor </a:t>
            </a:r>
            <a:r>
              <a:rPr lang="en-GB" sz="2000" b="1" dirty="0" smtClean="0">
                <a:latin typeface="Calibri" panose="020F0502020204030204" pitchFamily="34" charset="0"/>
                <a:cs typeface="Times New Roman" pitchFamily="18" charset="0"/>
              </a:rPr>
              <a:t>is your ear that senses </a:t>
            </a:r>
            <a:r>
              <a:rPr lang="en-GB" sz="2000" b="1" dirty="0">
                <a:latin typeface="Calibri" panose="020F0502020204030204" pitchFamily="34" charset="0"/>
                <a:cs typeface="Times New Roman" pitchFamily="18" charset="0"/>
              </a:rPr>
              <a:t>it and relays it </a:t>
            </a:r>
            <a:r>
              <a:rPr lang="en-GB" sz="2000" b="1" dirty="0" smtClean="0">
                <a:latin typeface="Calibri" panose="020F0502020204030204" pitchFamily="34" charset="0"/>
                <a:cs typeface="Times New Roman" pitchFamily="18" charset="0"/>
              </a:rPr>
              <a:t>through the auditory nerve to your brain, which </a:t>
            </a:r>
            <a:r>
              <a:rPr lang="en-GB" sz="2000" b="1" dirty="0">
                <a:latin typeface="Calibri" panose="020F0502020204030204" pitchFamily="34" charset="0"/>
                <a:cs typeface="Times New Roman" pitchFamily="18" charset="0"/>
              </a:rPr>
              <a:t>is the </a:t>
            </a:r>
            <a:r>
              <a:rPr lang="en-GB" sz="2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coordinator</a:t>
            </a:r>
            <a:r>
              <a:rPr lang="en-GB" sz="2000" b="1" dirty="0">
                <a:latin typeface="Calibri" panose="020F0502020204030204" pitchFamily="34" charset="0"/>
                <a:cs typeface="Times New Roman" pitchFamily="18" charset="0"/>
              </a:rPr>
              <a:t>. </a:t>
            </a:r>
            <a:endParaRPr lang="en-GB" sz="20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GB" sz="2000" b="1" dirty="0" smtClean="0">
                <a:latin typeface="Calibri" panose="020F0502020204030204" pitchFamily="34" charset="0"/>
                <a:cs typeface="Times New Roman" pitchFamily="18" charset="0"/>
              </a:rPr>
              <a:t>The </a:t>
            </a:r>
            <a:r>
              <a:rPr lang="en-GB" sz="2000" b="1" dirty="0">
                <a:latin typeface="Calibri" panose="020F0502020204030204" pitchFamily="34" charset="0"/>
                <a:cs typeface="Times New Roman" pitchFamily="18" charset="0"/>
              </a:rPr>
              <a:t>coordinator makes the decision of how to react, and then commands the </a:t>
            </a:r>
            <a:r>
              <a:rPr lang="en-GB" sz="2000" b="1" dirty="0" smtClean="0">
                <a:latin typeface="Calibri" panose="020F0502020204030204" pitchFamily="34" charset="0"/>
                <a:cs typeface="Times New Roman" pitchFamily="18" charset="0"/>
              </a:rPr>
              <a:t>leg muscles (the </a:t>
            </a:r>
            <a:r>
              <a:rPr lang="en-GB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effector</a:t>
            </a:r>
            <a:r>
              <a:rPr lang="en-GB" sz="2000" b="1" dirty="0" smtClean="0">
                <a:latin typeface="Calibri" panose="020F0502020204030204" pitchFamily="34" charset="0"/>
                <a:cs typeface="Times New Roman" pitchFamily="18" charset="0"/>
              </a:rPr>
              <a:t>) </a:t>
            </a:r>
            <a:r>
              <a:rPr lang="en-GB" sz="2000" b="1" dirty="0">
                <a:latin typeface="Calibri" panose="020F0502020204030204" pitchFamily="34" charset="0"/>
                <a:cs typeface="Times New Roman" pitchFamily="18" charset="0"/>
              </a:rPr>
              <a:t>to </a:t>
            </a:r>
            <a:r>
              <a:rPr lang="en-GB" sz="2000" b="1" dirty="0" smtClean="0">
                <a:latin typeface="Calibri" panose="020F0502020204030204" pitchFamily="34" charset="0"/>
                <a:cs typeface="Times New Roman" pitchFamily="18" charset="0"/>
              </a:rPr>
              <a:t>run for safety.  </a:t>
            </a:r>
          </a:p>
          <a:p>
            <a:pPr>
              <a:spcBef>
                <a:spcPct val="50000"/>
              </a:spcBef>
              <a:defRPr/>
            </a:pPr>
            <a:r>
              <a:rPr lang="en-GB" sz="2000" b="1" dirty="0" smtClean="0">
                <a:latin typeface="Calibri" panose="020F0502020204030204" pitchFamily="34" charset="0"/>
                <a:cs typeface="Times New Roman" pitchFamily="18" charset="0"/>
              </a:rPr>
              <a:t>So</a:t>
            </a:r>
            <a:r>
              <a:rPr lang="en-GB" sz="2000" b="1" dirty="0">
                <a:latin typeface="Calibri" panose="020F0502020204030204" pitchFamily="34" charset="0"/>
                <a:cs typeface="Times New Roman" pitchFamily="18" charset="0"/>
              </a:rPr>
              <a:t>, we go from </a:t>
            </a:r>
            <a:r>
              <a:rPr lang="en-GB" sz="2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stimulus </a:t>
            </a:r>
            <a:r>
              <a:rPr lang="en-GB" sz="2000" b="1" dirty="0" smtClean="0">
                <a:latin typeface="Calibri" panose="020F0502020204030204" pitchFamily="34" charset="0"/>
                <a:cs typeface="Times New Roman" pitchFamily="18" charset="0"/>
              </a:rPr>
              <a:t>(sound) </a:t>
            </a:r>
            <a:r>
              <a:rPr lang="en-GB" sz="2000" b="1" dirty="0">
                <a:latin typeface="Calibri" panose="020F0502020204030204" pitchFamily="34" charset="0"/>
                <a:cs typeface="Times New Roman" pitchFamily="18" charset="0"/>
              </a:rPr>
              <a:t>to </a:t>
            </a:r>
            <a:r>
              <a:rPr lang="en-GB" sz="2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response</a:t>
            </a:r>
            <a:r>
              <a:rPr lang="en-GB" sz="2000" b="1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000" b="1" dirty="0" smtClean="0">
                <a:latin typeface="Calibri" panose="020F0502020204030204" pitchFamily="34" charset="0"/>
                <a:cs typeface="Times New Roman" pitchFamily="18" charset="0"/>
              </a:rPr>
              <a:t>(using muscles to get to safety).</a:t>
            </a:r>
            <a:endParaRPr lang="en-GB" sz="20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Do This: </a:t>
            </a:r>
            <a:r>
              <a:rPr lang="en-GB" sz="2400" b="1" dirty="0" smtClean="0">
                <a:latin typeface="Calibri" panose="020F0502020204030204" pitchFamily="34" charset="0"/>
                <a:cs typeface="Times New Roman" pitchFamily="18" charset="0"/>
              </a:rPr>
              <a:t>Sketch </a:t>
            </a:r>
            <a:r>
              <a:rPr lang="en-GB" sz="2400" b="1" dirty="0">
                <a:latin typeface="Calibri" panose="020F0502020204030204" pitchFamily="34" charset="0"/>
                <a:cs typeface="Times New Roman" pitchFamily="18" charset="0"/>
              </a:rPr>
              <a:t>out </a:t>
            </a:r>
            <a:r>
              <a:rPr lang="en-GB" sz="2400" b="1" dirty="0" smtClean="0">
                <a:latin typeface="Calibri" panose="020F0502020204030204" pitchFamily="34" charset="0"/>
                <a:cs typeface="Times New Roman" pitchFamily="18" charset="0"/>
              </a:rPr>
              <a:t>the stimulus-to-response </a:t>
            </a:r>
            <a:r>
              <a:rPr lang="en-GB" sz="2400" b="1" dirty="0">
                <a:latin typeface="Calibri" panose="020F0502020204030204" pitchFamily="34" charset="0"/>
                <a:cs typeface="Times New Roman" pitchFamily="18" charset="0"/>
              </a:rPr>
              <a:t>sequence for </a:t>
            </a:r>
            <a:r>
              <a:rPr lang="en-GB" sz="2400" b="1" dirty="0" smtClean="0">
                <a:latin typeface="Calibri" panose="020F0502020204030204" pitchFamily="34" charset="0"/>
                <a:cs typeface="Times New Roman" pitchFamily="18" charset="0"/>
              </a:rPr>
              <a:t>a robot sound sensor. </a:t>
            </a:r>
            <a:r>
              <a:rPr lang="en-GB" sz="2400" b="1" dirty="0">
                <a:latin typeface="Calibri" panose="020F0502020204030204" pitchFamily="34" charset="0"/>
                <a:cs typeface="Times New Roman" pitchFamily="18" charset="0"/>
              </a:rPr>
              <a:t>Identify all the </a:t>
            </a:r>
            <a:r>
              <a:rPr lang="en-GB" sz="2400" b="1" dirty="0" smtClean="0">
                <a:latin typeface="Calibri" panose="020F0502020204030204" pitchFamily="34" charset="0"/>
                <a:cs typeface="Times New Roman" pitchFamily="18" charset="0"/>
              </a:rPr>
              <a:t>components, </a:t>
            </a:r>
            <a:r>
              <a:rPr lang="en-GB" sz="2400" b="1" dirty="0">
                <a:latin typeface="Calibri" panose="020F0502020204030204" pitchFamily="34" charset="0"/>
                <a:cs typeface="Times New Roman" pitchFamily="18" charset="0"/>
              </a:rPr>
              <a:t>as in the example listed </a:t>
            </a:r>
            <a:r>
              <a:rPr lang="en-GB" sz="2400" b="1" dirty="0" smtClean="0">
                <a:latin typeface="Calibri" panose="020F0502020204030204" pitchFamily="34" charset="0"/>
                <a:cs typeface="Times New Roman" pitchFamily="18" charset="0"/>
              </a:rPr>
              <a:t>above.</a:t>
            </a:r>
          </a:p>
          <a:p>
            <a:pPr algn="r">
              <a:spcBef>
                <a:spcPts val="0"/>
              </a:spcBef>
              <a:defRPr/>
            </a:pP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(Example answer on slide 18)</a:t>
            </a:r>
            <a:endParaRPr lang="en-GB" sz="20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28600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n-US" sz="3600" b="1" cap="none" dirty="0" smtClean="0">
                <a:solidFill>
                  <a:srgbClr val="FF0000"/>
                </a:solidFill>
              </a:rPr>
              <a:t>Review: </a:t>
            </a:r>
            <a:r>
              <a:rPr lang="en-US" sz="3600" b="1" cap="none" dirty="0" smtClean="0">
                <a:solidFill>
                  <a:schemeClr val="accent1"/>
                </a:solidFill>
              </a:rPr>
              <a:t>From Stimulus to Response</a:t>
            </a:r>
            <a:endParaRPr lang="en-US" sz="3600" b="1" cap="none" dirty="0">
              <a:solidFill>
                <a:srgbClr val="FF0000"/>
              </a:solidFill>
            </a:endParaRPr>
          </a:p>
        </p:txBody>
      </p:sp>
      <p:pic>
        <p:nvPicPr>
          <p:cNvPr id="2050" name="Picture 2" descr="bolts,lightning,skies,storms,thunder,weather,na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91" r="21333" b="17538"/>
          <a:stretch/>
        </p:blipFill>
        <p:spPr bwMode="auto">
          <a:xfrm>
            <a:off x="6258541" y="1066800"/>
            <a:ext cx="2154238" cy="147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 descr="LegoNX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-1"/>
            <a:ext cx="4061808" cy="24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7924800" cy="41116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b="1" dirty="0" smtClean="0">
                <a:latin typeface="Calibri" panose="020F0502020204030204" pitchFamily="34" charset="0"/>
                <a:cs typeface="Times New Roman" pitchFamily="18" charset="0"/>
              </a:rPr>
              <a:t>(As stated in an earlier activity,) robot sensors:</a:t>
            </a:r>
          </a:p>
          <a:p>
            <a:pPr lvl="1" eaLnBrk="1" hangingPunct="1"/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Gather information from the surroundings and send it to the computer brick</a:t>
            </a:r>
          </a:p>
          <a:p>
            <a:pPr lvl="1" eaLnBrk="1" hangingPunct="1"/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Robot sensors can only be used </a:t>
            </a:r>
            <a:r>
              <a:rPr lang="en-US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if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 the robot’s program asks for information from them!</a:t>
            </a:r>
          </a:p>
          <a:p>
            <a:pPr lvl="1" eaLnBrk="1" hangingPunct="1"/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Similarly, the robot can only act on information from the sensors </a:t>
            </a:r>
            <a:r>
              <a:rPr lang="en-US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if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 its program tells it to do so!</a:t>
            </a:r>
          </a:p>
          <a:p>
            <a:pPr marL="0" indent="0" eaLnBrk="1" hangingPunct="1">
              <a:buNone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How do sensors send signals to the LEGO </a:t>
            </a:r>
            <a:r>
              <a:rPr lang="en-US" b="1" dirty="0">
                <a:latin typeface="Calibri" panose="020F0502020204030204" pitchFamily="34" charset="0"/>
                <a:cs typeface="Times New Roman" pitchFamily="18" charset="0"/>
              </a:rPr>
              <a:t>c</a:t>
            </a: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omputer (brick)?</a:t>
            </a:r>
          </a:p>
          <a:p>
            <a:pPr lvl="1" eaLnBrk="1" hangingPunct="1"/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The sensors send information through wires (similar to the nervous system in your body) that connect them to the LEGO brick, which uses the information if its program requires it.</a:t>
            </a:r>
          </a:p>
        </p:txBody>
      </p:sp>
      <p:sp>
        <p:nvSpPr>
          <p:cNvPr id="23557" name="Slide Number Placeholder 6"/>
          <p:cNvSpPr>
            <a:spLocks noGrp="1"/>
          </p:cNvSpPr>
          <p:nvPr>
            <p:ph type="sldNum" sz="quarter" idx="11"/>
          </p:nvPr>
        </p:nvSpPr>
        <p:spPr bwMode="auto">
          <a:xfrm>
            <a:off x="8129588" y="5791200"/>
            <a:ext cx="609600" cy="5207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B79A27E-5D8B-4F8A-B667-D1B79180E124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594518"/>
            <a:ext cx="4191000" cy="1386681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US" sz="4400" b="1" cap="none" dirty="0" smtClean="0">
                <a:solidFill>
                  <a:srgbClr val="FF0000"/>
                </a:solidFill>
              </a:rPr>
              <a:t>Review:</a:t>
            </a:r>
            <a:r>
              <a:rPr lang="en-US" sz="4400" b="1" cap="none" dirty="0" smtClean="0">
                <a:solidFill>
                  <a:schemeClr val="accent1"/>
                </a:solidFill>
              </a:rPr>
              <a:t/>
            </a:r>
            <a:br>
              <a:rPr lang="en-US" sz="4400" b="1" cap="none" dirty="0" smtClean="0">
                <a:solidFill>
                  <a:schemeClr val="accent1"/>
                </a:solidFill>
              </a:rPr>
            </a:br>
            <a:r>
              <a:rPr lang="en-US" sz="4400" b="1" cap="none" dirty="0" smtClean="0">
                <a:solidFill>
                  <a:schemeClr val="accent1"/>
                </a:solidFill>
              </a:rPr>
              <a:t>Robot Sensors</a:t>
            </a:r>
            <a:endParaRPr lang="en-US" sz="4400" b="1" cap="none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CD0DD-2C34-45E0-AD33-5860BBC0AD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447800"/>
            <a:ext cx="7848600" cy="5029200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What is sound?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Sound is made of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sound waves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 or air vibrations.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Louder sounds produce larger vibrations.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Higher pitch sounds produce more frequent vibrations.</a:t>
            </a:r>
          </a:p>
          <a:p>
            <a:pPr indent="-90487" defTabSz="9144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Times New Roman" pitchFamily="18" charset="0"/>
            </a:endParaRPr>
          </a:p>
          <a:p>
            <a:pPr indent="-90487" defTabSz="9144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The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 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ound sensor has a thin piece of material called a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diaphragm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that vibrates when hit by sound waves (similar to how your eardrum vibrates when hearing sound).</a:t>
            </a:r>
          </a:p>
          <a:p>
            <a:pPr indent="-90487" defTabSz="9144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The vibration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 of the diaphragm </a:t>
            </a: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is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 converted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 by the sensor </a:t>
            </a: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into an electrical signal that is sent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to the LEGO brick,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 which knows that a sound has been heard.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Times New Roman" pitchFamily="18" charset="0"/>
            </a:endParaRPr>
          </a:p>
          <a:p>
            <a:pPr marL="639763" marR="0" lvl="1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en-US" sz="21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0012" y="228600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en-US" sz="3600" b="1" cap="none" dirty="0" smtClean="0">
                <a:solidFill>
                  <a:schemeClr val="accent1"/>
                </a:solidFill>
              </a:rPr>
              <a:t>What is sound and how can you sense it?</a:t>
            </a:r>
            <a:endParaRPr lang="en-US" sz="3600" b="1" cap="none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DC6C7C970CF74098EBEB19971451B8" ma:contentTypeVersion="0" ma:contentTypeDescription="Create a new document." ma:contentTypeScope="" ma:versionID="3168824a88ae461178c9d64f7fa8e8d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5D99245-70F6-482E-87C4-C4C2344A73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06A26F-938A-407F-B8FF-135371B2E8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4249DCB-6237-4933-98EC-F090EE5C3D4F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3269</TotalTime>
  <Words>1699</Words>
  <Application>Microsoft Office PowerPoint</Application>
  <PresentationFormat>On-screen Show (4:3)</PresentationFormat>
  <Paragraphs>160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Century Schoolbook</vt:lpstr>
      <vt:lpstr>Times New Roman</vt:lpstr>
      <vt:lpstr>Wingdings</vt:lpstr>
      <vt:lpstr>Wingdings 2</vt:lpstr>
      <vt:lpstr>Oriel</vt:lpstr>
      <vt:lpstr>How Does a Sound Sensor Work?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Human Sensors Work?</dc:title>
  <dc:creator>Ajay Nair</dc:creator>
  <cp:lastModifiedBy>Denise</cp:lastModifiedBy>
  <cp:revision>436</cp:revision>
  <dcterms:created xsi:type="dcterms:W3CDTF">2009-07-19T21:20:08Z</dcterms:created>
  <dcterms:modified xsi:type="dcterms:W3CDTF">2014-02-11T04:51:49Z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0x010100A8DC6C7C970CF74098EBEB19971451B8</vt:lpwstr>
  </property>
</Properties>
</file>