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5143500" type="screen16x9"/>
  <p:notesSz cx="6858000" cy="9144000"/>
  <p:embeddedFontLst>
    <p:embeddedFont>
      <p:font typeface="Indie Flower" panose="020B0604020202020204" charset="0"/>
      <p:regular r:id="rId59"/>
    </p:embeddedFont>
    <p:embeddedFont>
      <p:font typeface="Kreon" panose="020B0604020202020204" charset="0"/>
      <p:regular r:id="rId60"/>
      <p:bold r:id="rId61"/>
    </p:embeddedFont>
    <p:embeddedFont>
      <p:font typeface="Nunito" pitchFamily="2" charset="0"/>
      <p:regular r:id="rId62"/>
      <p:bold r:id="rId63"/>
      <p:italic r:id="rId64"/>
      <p:boldItalic r:id="rId65"/>
    </p:embeddedFont>
    <p:embeddedFont>
      <p:font typeface="Roboto" panose="020000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186"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log.tinkercad.com/tag/teachers-paren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drive.google.com/drive/folders/1k64jyfG0y8GKQ0ylWpW56vO_aINubKGi" TargetMode="External"/><Relationship Id="rId3" Type="http://schemas.openxmlformats.org/officeDocument/2006/relationships/hyperlink" Target="https://www.youtube.com/watch?v=uDFKwGVIKlA" TargetMode="External"/><Relationship Id="rId7" Type="http://schemas.openxmlformats.org/officeDocument/2006/relationships/hyperlink" Target="https://www.youtube.com/watch?v=zKvl-emwt9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youtube.com/watch?v=m77wB4AQDk0" TargetMode="External"/><Relationship Id="rId5" Type="http://schemas.openxmlformats.org/officeDocument/2006/relationships/hyperlink" Target="https://www.youtube.com/watch?v=XSd_d8FRS0A" TargetMode="External"/><Relationship Id="rId4" Type="http://schemas.openxmlformats.org/officeDocument/2006/relationships/hyperlink" Target="https://www.youtube.com/watch?v=__jxETVH0SI"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es.cloudinary.com/engineering-com/image/upload/w_640,h_640,c_limit,q_auto,f_auto/bigstock-Female-Engineer-Using-CAD-Syst-98580293_rfhmuh.jpg"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techopedia.com/definition/2063/computer-aided-design-cad" TargetMode="External"/><Relationship Id="rId4" Type="http://schemas.openxmlformats.org/officeDocument/2006/relationships/hyperlink" Target="https://damassets.autodesk.net/content/dam/autodesk/www/solutions/cad-software/mechanical-engineers-thumb-600x300.jp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apeihome.com/calculating-total-are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quora.com/What-is-the-length-of-a-rectangular-prism-How-is-this-determine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schoolrun.com/what-are-the-names-of-2d-and-3d-shap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Teachers &amp; Parents Tinkercad blog:</a:t>
            </a:r>
            <a:endParaRPr/>
          </a:p>
          <a:p>
            <a:pPr marL="0" lvl="0" indent="0" algn="l" rtl="0">
              <a:lnSpc>
                <a:spcPct val="100000"/>
              </a:lnSpc>
              <a:spcBef>
                <a:spcPts val="0"/>
              </a:spcBef>
              <a:spcAft>
                <a:spcPts val="0"/>
              </a:spcAft>
              <a:buSzPts val="1100"/>
              <a:buNone/>
            </a:pPr>
            <a:r>
              <a:rPr lang="en" u="sng">
                <a:solidFill>
                  <a:srgbClr val="0000FF"/>
                </a:solidFill>
                <a:hlinkClick r:id="rId3">
                  <a:extLst>
                    <a:ext uri="{A12FA001-AC4F-418D-AE19-62706E023703}">
                      <ahyp:hlinkClr xmlns:ahyp="http://schemas.microsoft.com/office/drawing/2018/hyperlinkcolor" val="tx"/>
                    </a:ext>
                  </a:extLst>
                </a:hlinkClick>
              </a:rPr>
              <a:t>https://blog.tinkercad.com/tag/teachers-parents</a:t>
            </a:r>
            <a:endParaRPr>
              <a:solidFill>
                <a:srgbClr val="0000FF"/>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Tinkercad  K12 resources: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Tinkercad Google Classroom Set-Up: </a:t>
            </a:r>
            <a:r>
              <a:rPr lang="en" u="sng">
                <a:solidFill>
                  <a:schemeClr val="hlink"/>
                </a:solidFill>
                <a:hlinkClick r:id="rId3"/>
              </a:rPr>
              <a:t>https://www.youtube.com/watch?v=uDFKwGVIKlA</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Tinkercad Share to Google Classroom:</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a:solidFill>
                  <a:schemeClr val="hlink"/>
                </a:solidFill>
                <a:hlinkClick r:id="rId4"/>
              </a:rPr>
              <a:t>https://www.youtube.com/watch?v=__jxETVH0SI</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How to get started in Tinkercad in your classroom: </a:t>
            </a:r>
            <a:r>
              <a:rPr lang="en" u="sng">
                <a:solidFill>
                  <a:schemeClr val="hlink"/>
                </a:solidFill>
                <a:hlinkClick r:id="rId5"/>
              </a:rPr>
              <a:t>https://www.youtube.com/watch?v=XSd_d8FRS0A</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Keeping learners engaged for the summer:</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a:solidFill>
                  <a:schemeClr val="hlink"/>
                </a:solidFill>
                <a:hlinkClick r:id="rId6"/>
              </a:rPr>
              <a:t>https://www.youtube.com/watch?v=m77wB4AQDk0</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How to use Tinkercad for PBL:</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a:solidFill>
                  <a:schemeClr val="hlink"/>
                </a:solidFill>
                <a:hlinkClick r:id="rId7"/>
              </a:rPr>
              <a:t>https://www.youtube.com/watch?v=zKvl-emwt9Y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Tinkercad webinar resources: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a:solidFill>
                  <a:schemeClr val="hlink"/>
                </a:solidFill>
                <a:hlinkClick r:id="rId8"/>
              </a:rPr>
              <a:t>https://drive.google.com/drive/folders/1k64jyfG0y8GKQ0ylWpW56vO_aINubKGi</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rgbClr val="333333"/>
                </a:solidFill>
                <a:highlight>
                  <a:srgbClr val="FFFFFF"/>
                </a:highlight>
              </a:rPr>
              <a:t>Bottom image </a:t>
            </a:r>
            <a:r>
              <a:rPr lang="en" sz="1200" u="sng">
                <a:solidFill>
                  <a:schemeClr val="hlink"/>
                </a:solidFill>
                <a:highlight>
                  <a:srgbClr val="FFFFFF"/>
                </a:highlight>
                <a:hlinkClick r:id="rId3"/>
              </a:rPr>
              <a:t>https://res.cloudinary.com/engineering-com/image/upload/w_640,h_640,c_limit,q_auto,f_auto/bigstock-Female-Engineer-Using-CAD-Syst-98580293_rfhmuh.jpg</a:t>
            </a:r>
            <a:endParaRPr sz="1200">
              <a:solidFill>
                <a:srgbClr val="333333"/>
              </a:solidFill>
              <a:highlight>
                <a:srgbClr val="FFFFFF"/>
              </a:highlight>
            </a:endParaRPr>
          </a:p>
          <a:p>
            <a:pPr marL="0" lvl="0" indent="0" algn="l" rtl="0">
              <a:lnSpc>
                <a:spcPct val="100000"/>
              </a:lnSpc>
              <a:spcBef>
                <a:spcPts val="0"/>
              </a:spcBef>
              <a:spcAft>
                <a:spcPts val="0"/>
              </a:spcAft>
              <a:buSzPts val="1100"/>
              <a:buNone/>
            </a:pPr>
            <a:endParaRPr sz="1200">
              <a:solidFill>
                <a:srgbClr val="333333"/>
              </a:solidFill>
              <a:highlight>
                <a:srgbClr val="FFFFFF"/>
              </a:highlight>
            </a:endParaRPr>
          </a:p>
          <a:p>
            <a:pPr marL="0" lvl="0" indent="0" algn="l" rtl="0">
              <a:lnSpc>
                <a:spcPct val="100000"/>
              </a:lnSpc>
              <a:spcBef>
                <a:spcPts val="0"/>
              </a:spcBef>
              <a:spcAft>
                <a:spcPts val="0"/>
              </a:spcAft>
              <a:buSzPts val="1100"/>
              <a:buNone/>
            </a:pPr>
            <a:r>
              <a:rPr lang="en" sz="1200">
                <a:solidFill>
                  <a:srgbClr val="333333"/>
                </a:solidFill>
                <a:highlight>
                  <a:srgbClr val="FFFFFF"/>
                </a:highlight>
              </a:rPr>
              <a:t>Top Image:</a:t>
            </a:r>
            <a:endParaRPr sz="1200">
              <a:solidFill>
                <a:srgbClr val="333333"/>
              </a:solidFill>
              <a:highlight>
                <a:srgbClr val="FFFFFF"/>
              </a:highlight>
            </a:endParaRPr>
          </a:p>
          <a:p>
            <a:pPr marL="0" lvl="0" indent="0" algn="l" rtl="0">
              <a:lnSpc>
                <a:spcPct val="100000"/>
              </a:lnSpc>
              <a:spcBef>
                <a:spcPts val="0"/>
              </a:spcBef>
              <a:spcAft>
                <a:spcPts val="0"/>
              </a:spcAft>
              <a:buSzPts val="1100"/>
              <a:buNone/>
            </a:pPr>
            <a:r>
              <a:rPr lang="en" sz="1200" u="sng">
                <a:solidFill>
                  <a:schemeClr val="hlink"/>
                </a:solidFill>
                <a:highlight>
                  <a:srgbClr val="FFFFFF"/>
                </a:highlight>
                <a:hlinkClick r:id="rId4"/>
              </a:rPr>
              <a:t>https://damassets.autodesk.net/content/dam/autodesk/www/solutions/cad-software/mechanical-engineers-thumb-600x300.jpg</a:t>
            </a:r>
            <a:endParaRPr sz="1200">
              <a:solidFill>
                <a:srgbClr val="333333"/>
              </a:solidFill>
              <a:highlight>
                <a:srgbClr val="FFFFFF"/>
              </a:highlight>
            </a:endParaRPr>
          </a:p>
          <a:p>
            <a:pPr marL="0" lvl="0" indent="0" algn="l" rtl="0">
              <a:lnSpc>
                <a:spcPct val="100000"/>
              </a:lnSpc>
              <a:spcBef>
                <a:spcPts val="0"/>
              </a:spcBef>
              <a:spcAft>
                <a:spcPts val="0"/>
              </a:spcAft>
              <a:buSzPts val="1100"/>
              <a:buNone/>
            </a:pPr>
            <a:endParaRPr sz="1200">
              <a:solidFill>
                <a:srgbClr val="333333"/>
              </a:solidFill>
              <a:highlight>
                <a:srgbClr val="FFFFFF"/>
              </a:highlight>
            </a:endParaRPr>
          </a:p>
          <a:p>
            <a:pPr marL="0" lvl="0" indent="0" algn="l" rtl="0">
              <a:lnSpc>
                <a:spcPct val="100000"/>
              </a:lnSpc>
              <a:spcBef>
                <a:spcPts val="0"/>
              </a:spcBef>
              <a:spcAft>
                <a:spcPts val="0"/>
              </a:spcAft>
              <a:buSzPts val="1100"/>
              <a:buNone/>
            </a:pPr>
            <a:endParaRPr sz="1200">
              <a:solidFill>
                <a:srgbClr val="333333"/>
              </a:solidFill>
              <a:highlight>
                <a:srgbClr val="FFFFFF"/>
              </a:highlight>
            </a:endParaRPr>
          </a:p>
          <a:p>
            <a:pPr marL="0" lvl="0" indent="0" algn="l" rtl="0">
              <a:lnSpc>
                <a:spcPct val="100000"/>
              </a:lnSpc>
              <a:spcBef>
                <a:spcPts val="0"/>
              </a:spcBef>
              <a:spcAft>
                <a:spcPts val="0"/>
              </a:spcAft>
              <a:buSzPts val="1100"/>
              <a:buNone/>
            </a:pPr>
            <a:r>
              <a:rPr lang="en" sz="1200">
                <a:solidFill>
                  <a:srgbClr val="333333"/>
                </a:solidFill>
                <a:highlight>
                  <a:srgbClr val="FFFFFF"/>
                </a:highlight>
              </a:rPr>
              <a:t>Text Techopedia.com:  </a:t>
            </a:r>
            <a:r>
              <a:rPr lang="en" sz="1200" u="sng">
                <a:solidFill>
                  <a:schemeClr val="hlink"/>
                </a:solidFill>
                <a:highlight>
                  <a:srgbClr val="FFFFFF"/>
                </a:highlight>
                <a:hlinkClick r:id="rId5"/>
              </a:rPr>
              <a:t>https://www.techopedia.com/definition/2063/computer-aided-design-cad</a:t>
            </a:r>
            <a:endParaRPr sz="1200">
              <a:solidFill>
                <a:srgbClr val="333333"/>
              </a:solidFill>
              <a:highlight>
                <a:srgbClr val="FFFFFF"/>
              </a:highlight>
            </a:endParaRPr>
          </a:p>
          <a:p>
            <a:pPr marL="0" lvl="0" indent="0" algn="l" rtl="0">
              <a:lnSpc>
                <a:spcPct val="100000"/>
              </a:lnSpc>
              <a:spcBef>
                <a:spcPts val="0"/>
              </a:spcBef>
              <a:spcAft>
                <a:spcPts val="0"/>
              </a:spcAft>
              <a:buSzPts val="1100"/>
              <a:buNone/>
            </a:pPr>
            <a:endParaRPr sz="1200">
              <a:solidFill>
                <a:srgbClr val="333333"/>
              </a:solidFill>
              <a:highlight>
                <a:srgbClr val="FFFFFF"/>
              </a:highlight>
            </a:endParaRPr>
          </a:p>
          <a:p>
            <a:pPr marL="0" lvl="0" indent="0" algn="l" rtl="0">
              <a:lnSpc>
                <a:spcPct val="100000"/>
              </a:lnSpc>
              <a:spcBef>
                <a:spcPts val="0"/>
              </a:spcBef>
              <a:spcAft>
                <a:spcPts val="0"/>
              </a:spcAft>
              <a:buSzPts val="1100"/>
              <a:buNone/>
            </a:pPr>
            <a:r>
              <a:rPr lang="en" sz="1200">
                <a:solidFill>
                  <a:srgbClr val="333333"/>
                </a:solidFill>
                <a:highlight>
                  <a:srgbClr val="FFFFFF"/>
                </a:highlight>
              </a:rPr>
              <a:t>Computer-aided design (CAD) is a computer technology that designs a product and documents the design process. CAD may facilitate the manufacturing process by transferring detailed diagrams of a product’s materials, processes, tolerances and dimensions with specific conventions for the product in question. It can be used to produce either two-dimensional or three-dimensional diagrams, which can then when rotated to be viewed from any angle, even from the inside looking out.</a:t>
            </a:r>
            <a:endParaRPr sz="1200">
              <a:solidFill>
                <a:srgbClr val="333333"/>
              </a:solidFill>
              <a:highlight>
                <a:srgbClr val="FFFFFF"/>
              </a:highlight>
            </a:endParaRPr>
          </a:p>
          <a:p>
            <a:pPr marL="0" lvl="0" indent="0" algn="l" rtl="0">
              <a:lnSpc>
                <a:spcPct val="100000"/>
              </a:lnSpc>
              <a:spcBef>
                <a:spcPts val="0"/>
              </a:spcBef>
              <a:spcAft>
                <a:spcPts val="0"/>
              </a:spcAft>
              <a:buSzPts val="1100"/>
              <a:buNone/>
            </a:pPr>
            <a:endParaRPr sz="1200">
              <a:solidFill>
                <a:srgbClr val="333333"/>
              </a:solidFill>
              <a:highlight>
                <a:srgbClr val="FFFFFF"/>
              </a:highlight>
            </a:endParaRPr>
          </a:p>
          <a:p>
            <a:pPr marL="0" lvl="0" indent="0" algn="l" rtl="0">
              <a:lnSpc>
                <a:spcPct val="115000"/>
              </a:lnSpc>
              <a:spcBef>
                <a:spcPts val="0"/>
              </a:spcBef>
              <a:spcAft>
                <a:spcPts val="0"/>
              </a:spcAft>
              <a:buSzPts val="1100"/>
              <a:buNone/>
            </a:pPr>
            <a:r>
              <a:rPr lang="en" sz="1200">
                <a:solidFill>
                  <a:srgbClr val="333333"/>
                </a:solidFill>
              </a:rPr>
              <a:t>CAD is used as follows:</a:t>
            </a:r>
            <a:endParaRPr sz="1200">
              <a:solidFill>
                <a:srgbClr val="333333"/>
              </a:solidFill>
            </a:endParaRPr>
          </a:p>
          <a:p>
            <a:pPr marL="457200" lvl="0" indent="-304800" algn="l" rtl="0">
              <a:lnSpc>
                <a:spcPct val="115000"/>
              </a:lnSpc>
              <a:spcBef>
                <a:spcPts val="800"/>
              </a:spcBef>
              <a:spcAft>
                <a:spcPts val="0"/>
              </a:spcAft>
              <a:buClr>
                <a:srgbClr val="333333"/>
              </a:buClr>
              <a:buSzPts val="1200"/>
              <a:buAutoNum type="arabicPeriod"/>
            </a:pPr>
            <a:r>
              <a:rPr lang="en" sz="1200">
                <a:solidFill>
                  <a:srgbClr val="333333"/>
                </a:solidFill>
              </a:rPr>
              <a:t>To produce detailed engineering designs through 3-D and 2-D drawings of the physical components of manufactured products.</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 sz="1200">
                <a:solidFill>
                  <a:srgbClr val="333333"/>
                </a:solidFill>
              </a:rPr>
              <a:t>To create conceptual design, product layout, strength and dynamic analysis of assembly and the manufacturing processes themselves.</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 sz="1200">
                <a:solidFill>
                  <a:srgbClr val="333333"/>
                </a:solidFill>
              </a:rPr>
              <a:t>To prepare environmental impact reports, in which computer-aided designs are used in photographs to produce a rendering of the appearance when the new structures are built.</a:t>
            </a:r>
            <a:endParaRPr sz="1200">
              <a:solidFill>
                <a:srgbClr val="333333"/>
              </a:solidFill>
              <a:highlight>
                <a:srgbClr val="FFFFFF"/>
              </a:highlight>
            </a:endParaRPr>
          </a:p>
          <a:p>
            <a:pPr marL="0" lvl="0" indent="0" algn="l" rtl="0">
              <a:lnSpc>
                <a:spcPct val="100000"/>
              </a:lnSpc>
              <a:spcBef>
                <a:spcPts val="800"/>
              </a:spcBef>
              <a:spcAft>
                <a:spcPts val="0"/>
              </a:spcAft>
              <a:buSzPts val="1100"/>
              <a:buNone/>
            </a:pPr>
            <a:r>
              <a:rPr lang="en" sz="1200">
                <a:solidFill>
                  <a:srgbClr val="333333"/>
                </a:solidFill>
                <a:highlight>
                  <a:srgbClr val="FFFFFF"/>
                </a:highlight>
              </a:rPr>
              <a:t>CAD systems exist today for all of the major computer platforms, including Windows, Linux, Unix and Mac OS X. The user interface generally centers around a computer mouse, but a pen and digitizing graphic tablet can also be used. </a:t>
            </a:r>
            <a:endParaRPr sz="1200">
              <a:solidFill>
                <a:srgbClr val="333333"/>
              </a:solidFill>
              <a:highlight>
                <a:srgbClr val="FFFFFF"/>
              </a:highlight>
            </a:endParaRPr>
          </a:p>
          <a:p>
            <a:pPr marL="0" lvl="0" indent="0" algn="l" rtl="0">
              <a:lnSpc>
                <a:spcPct val="100000"/>
              </a:lnSpc>
              <a:spcBef>
                <a:spcPts val="0"/>
              </a:spcBef>
              <a:spcAft>
                <a:spcPts val="0"/>
              </a:spcAft>
              <a:buSzPts val="1100"/>
              <a:buNone/>
            </a:pPr>
            <a:endParaRPr sz="1200">
              <a:solidFill>
                <a:srgbClr val="333333"/>
              </a:solidFill>
              <a:highlight>
                <a:srgbClr val="FFFFFF"/>
              </a:highlight>
            </a:endParaRPr>
          </a:p>
          <a:p>
            <a:pPr marL="0" lvl="0" indent="0" algn="l" rtl="0">
              <a:lnSpc>
                <a:spcPct val="100000"/>
              </a:lnSpc>
              <a:spcBef>
                <a:spcPts val="0"/>
              </a:spcBef>
              <a:spcAft>
                <a:spcPts val="0"/>
              </a:spcAft>
              <a:buSzPts val="1100"/>
              <a:buNone/>
            </a:pPr>
            <a:r>
              <a:rPr lang="en" sz="1200">
                <a:solidFill>
                  <a:srgbClr val="333333"/>
                </a:solidFill>
                <a:highlight>
                  <a:srgbClr val="FFFFFF"/>
                </a:highlight>
              </a:rPr>
              <a:t>Most U.S. universities no longer require classes for producing hand drawings using protractors and compasses. Instead, there are many classes on different types of CAD software. Because hardware and software costs are decreasing, universities and manufacturers now train students how to use these high-level tools. These tools have also modified design workflows to make them more efficient, lowering these training costs even further. </a:t>
            </a:r>
            <a:endParaRPr sz="1200">
              <a:solidFill>
                <a:srgbClr val="333333"/>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rgbClr val="333333"/>
              </a:solidFill>
              <a:highlight>
                <a:srgbClr val="FFFFFF"/>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we can add wheels! If there isn’t an option to add a wheel, you can click on more shapes to see even more options.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Click on the measurements tool and then click on the wheel.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Click on each measurement to edit the numbers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Illustration of what 2D and 3D objects look like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Image: </a:t>
            </a:r>
            <a:r>
              <a:rPr lang="en" u="sng">
                <a:solidFill>
                  <a:schemeClr val="hlink"/>
                </a:solidFill>
                <a:hlinkClick r:id="rId3"/>
              </a:rPr>
              <a:t>https://www.mapeihome.com/calculating-total-area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97ea73ea1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6" name="Google Shape;566;g297ea73ea1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2" name="Google Shape;582;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Image: </a:t>
            </a:r>
            <a:r>
              <a:rPr lang="en" u="sng">
                <a:solidFill>
                  <a:schemeClr val="hlink"/>
                </a:solidFill>
                <a:hlinkClick r:id="rId3"/>
              </a:rPr>
              <a:t>https://www.quora.com/What-is-the-length-of-a-rectangular-prism-How-is-this-determined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b="1" i="1">
                <a:solidFill>
                  <a:srgbClr val="FA871E"/>
                </a:solidFill>
                <a:latin typeface="Roboto"/>
                <a:ea typeface="Roboto"/>
                <a:cs typeface="Roboto"/>
                <a:sym typeface="Roboto"/>
              </a:rPr>
              <a:t>Visual Spatialization</a:t>
            </a:r>
            <a:r>
              <a:rPr lang="en" sz="1300" b="1" i="1">
                <a:solidFill>
                  <a:schemeClr val="accent2"/>
                </a:solidFill>
                <a:latin typeface="Roboto"/>
                <a:ea typeface="Roboto"/>
                <a:cs typeface="Roboto"/>
                <a:sym typeface="Roboto"/>
              </a:rPr>
              <a:t> </a:t>
            </a:r>
            <a:r>
              <a:rPr lang="en" sz="1300">
                <a:solidFill>
                  <a:schemeClr val="accent2"/>
                </a:solidFill>
                <a:latin typeface="Roboto"/>
                <a:ea typeface="Roboto"/>
                <a:cs typeface="Roboto"/>
                <a:sym typeface="Roboto"/>
              </a:rPr>
              <a:t>- </a:t>
            </a:r>
            <a:r>
              <a:rPr lang="en" sz="1050">
                <a:solidFill>
                  <a:srgbClr val="202122"/>
                </a:solidFill>
                <a:highlight>
                  <a:schemeClr val="lt1"/>
                </a:highlight>
              </a:rPr>
              <a:t>or </a:t>
            </a:r>
            <a:r>
              <a:rPr lang="en" sz="1050" b="1">
                <a:solidFill>
                  <a:srgbClr val="202122"/>
                </a:solidFill>
                <a:highlight>
                  <a:schemeClr val="lt1"/>
                </a:highlight>
              </a:rPr>
              <a:t>visual-spatial ability</a:t>
            </a:r>
            <a:r>
              <a:rPr lang="en" sz="1050">
                <a:solidFill>
                  <a:srgbClr val="202122"/>
                </a:solidFill>
                <a:highlight>
                  <a:schemeClr val="lt1"/>
                </a:highlight>
              </a:rPr>
              <a:t> is the ability to mentally manipulate 2-dimensional and 3-dimensional figures</a:t>
            </a:r>
            <a:endParaRPr>
              <a:solidFill>
                <a:srgbClr val="333333"/>
              </a:solidFill>
              <a:latin typeface="Nunito"/>
              <a:ea typeface="Nunito"/>
              <a:cs typeface="Nunito"/>
              <a:sym typeface="Nunito"/>
            </a:endParaRPr>
          </a:p>
          <a:p>
            <a:pPr marL="0" lvl="0" indent="0" algn="l" rtl="0">
              <a:lnSpc>
                <a:spcPct val="100000"/>
              </a:lnSpc>
              <a:spcBef>
                <a:spcPts val="0"/>
              </a:spcBef>
              <a:spcAft>
                <a:spcPts val="0"/>
              </a:spcAft>
              <a:buSzPts val="1100"/>
              <a:buNone/>
            </a:pPr>
            <a:r>
              <a:rPr lang="en">
                <a:solidFill>
                  <a:srgbClr val="333333"/>
                </a:solidFill>
                <a:latin typeface="Nunito"/>
                <a:ea typeface="Nunito"/>
                <a:cs typeface="Nunito"/>
                <a:sym typeface="Nunito"/>
              </a:rPr>
              <a:t>When we talk about </a:t>
            </a:r>
            <a:r>
              <a:rPr lang="en">
                <a:solidFill>
                  <a:srgbClr val="FA871E"/>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2D shapes (orthographic view)</a:t>
            </a:r>
            <a:r>
              <a:rPr lang="en">
                <a:solidFill>
                  <a:srgbClr val="333333"/>
                </a:solidFill>
                <a:latin typeface="Nunito"/>
                <a:ea typeface="Nunito"/>
                <a:cs typeface="Nunito"/>
                <a:sym typeface="Nunito"/>
              </a:rPr>
              <a:t>, we talk about </a:t>
            </a:r>
            <a:r>
              <a:rPr lang="en" b="1">
                <a:solidFill>
                  <a:srgbClr val="FA871E"/>
                </a:solidFill>
                <a:latin typeface="Nunito"/>
                <a:ea typeface="Nunito"/>
                <a:cs typeface="Nunito"/>
                <a:sym typeface="Nunito"/>
              </a:rPr>
              <a:t>sides</a:t>
            </a:r>
            <a:r>
              <a:rPr lang="en">
                <a:solidFill>
                  <a:srgbClr val="FA871E"/>
                </a:solidFill>
                <a:latin typeface="Nunito"/>
                <a:ea typeface="Nunito"/>
                <a:cs typeface="Nunito"/>
                <a:sym typeface="Nunito"/>
              </a:rPr>
              <a:t> and </a:t>
            </a:r>
            <a:r>
              <a:rPr lang="en" b="1">
                <a:solidFill>
                  <a:srgbClr val="FA871E"/>
                </a:solidFill>
                <a:latin typeface="Nunito"/>
                <a:ea typeface="Nunito"/>
                <a:cs typeface="Nunito"/>
                <a:sym typeface="Nunito"/>
              </a:rPr>
              <a:t>angles</a:t>
            </a:r>
            <a:r>
              <a:rPr lang="en">
                <a:solidFill>
                  <a:srgbClr val="333333"/>
                </a:solidFill>
                <a:latin typeface="Nunito"/>
                <a:ea typeface="Nunito"/>
                <a:cs typeface="Nunito"/>
                <a:sym typeface="Nunito"/>
              </a:rPr>
              <a:t>.</a:t>
            </a:r>
            <a:endParaRPr>
              <a:solidFill>
                <a:srgbClr val="333333"/>
              </a:solidFill>
              <a:latin typeface="Nunito"/>
              <a:ea typeface="Nunito"/>
              <a:cs typeface="Nunito"/>
              <a:sym typeface="Nunito"/>
            </a:endParaRPr>
          </a:p>
          <a:p>
            <a:pPr marL="0" lvl="0" indent="0" algn="l" rtl="0">
              <a:lnSpc>
                <a:spcPct val="100000"/>
              </a:lnSpc>
              <a:spcBef>
                <a:spcPts val="1400"/>
              </a:spcBef>
              <a:spcAft>
                <a:spcPts val="0"/>
              </a:spcAft>
              <a:buSzPts val="1100"/>
              <a:buNone/>
            </a:pPr>
            <a:r>
              <a:rPr lang="en">
                <a:solidFill>
                  <a:srgbClr val="333333"/>
                </a:solidFill>
                <a:latin typeface="Nunito"/>
                <a:ea typeface="Nunito"/>
                <a:cs typeface="Nunito"/>
                <a:sym typeface="Nunito"/>
              </a:rPr>
              <a:t>The angles of a 2D shape are also sometimes referred to as </a:t>
            </a:r>
            <a:r>
              <a:rPr lang="en">
                <a:solidFill>
                  <a:srgbClr val="FA871E"/>
                </a:solidFill>
                <a:latin typeface="Nunito"/>
                <a:ea typeface="Nunito"/>
                <a:cs typeface="Nunito"/>
                <a:sym typeface="Nunito"/>
              </a:rPr>
              <a:t>'vertices' </a:t>
            </a:r>
            <a:r>
              <a:rPr lang="en">
                <a:solidFill>
                  <a:srgbClr val="333333"/>
                </a:solidFill>
                <a:latin typeface="Nunito"/>
                <a:ea typeface="Nunito"/>
                <a:cs typeface="Nunito"/>
                <a:sym typeface="Nunito"/>
              </a:rPr>
              <a:t>(singular: vertex).</a:t>
            </a:r>
            <a:endParaRPr>
              <a:solidFill>
                <a:srgbClr val="333333"/>
              </a:solidFill>
              <a:latin typeface="Nunito"/>
              <a:ea typeface="Nunito"/>
              <a:cs typeface="Nunito"/>
              <a:sym typeface="Nunito"/>
            </a:endParaRPr>
          </a:p>
          <a:p>
            <a:pPr marL="0" lvl="0" indent="0" algn="l" rtl="0">
              <a:lnSpc>
                <a:spcPct val="100000"/>
              </a:lnSpc>
              <a:spcBef>
                <a:spcPts val="1400"/>
              </a:spcBef>
              <a:spcAft>
                <a:spcPts val="0"/>
              </a:spcAft>
              <a:buSzPts val="1100"/>
              <a:buNone/>
            </a:pPr>
            <a:r>
              <a:rPr lang="en">
                <a:solidFill>
                  <a:srgbClr val="333333"/>
                </a:solidFill>
                <a:latin typeface="Nunito"/>
                <a:ea typeface="Nunito"/>
                <a:cs typeface="Nunito"/>
                <a:sym typeface="Nunito"/>
              </a:rPr>
              <a:t>When we talk about </a:t>
            </a:r>
            <a:r>
              <a:rPr lang="en">
                <a:solidFill>
                  <a:srgbClr val="FA871E"/>
                </a:solidFill>
                <a:latin typeface="Nunito"/>
                <a:ea typeface="Nunito"/>
                <a:cs typeface="Nunito"/>
                <a:sym typeface="Nunito"/>
              </a:rPr>
              <a:t>3D shapes (isometric view)</a:t>
            </a:r>
            <a:r>
              <a:rPr lang="en">
                <a:solidFill>
                  <a:srgbClr val="333333"/>
                </a:solidFill>
                <a:latin typeface="Nunito"/>
                <a:ea typeface="Nunito"/>
                <a:cs typeface="Nunito"/>
                <a:sym typeface="Nunito"/>
              </a:rPr>
              <a:t>, we talk about </a:t>
            </a:r>
            <a:r>
              <a:rPr lang="en" b="1">
                <a:solidFill>
                  <a:srgbClr val="333333"/>
                </a:solidFill>
                <a:latin typeface="Nunito"/>
                <a:ea typeface="Nunito"/>
                <a:cs typeface="Nunito"/>
                <a:sym typeface="Nunito"/>
              </a:rPr>
              <a:t>faces</a:t>
            </a:r>
            <a:r>
              <a:rPr lang="en">
                <a:solidFill>
                  <a:srgbClr val="333333"/>
                </a:solidFill>
                <a:latin typeface="Nunito"/>
                <a:ea typeface="Nunito"/>
                <a:cs typeface="Nunito"/>
                <a:sym typeface="Nunito"/>
              </a:rPr>
              <a:t>, </a:t>
            </a:r>
            <a:r>
              <a:rPr lang="en" b="1">
                <a:solidFill>
                  <a:srgbClr val="333333"/>
                </a:solidFill>
                <a:latin typeface="Nunito"/>
                <a:ea typeface="Nunito"/>
                <a:cs typeface="Nunito"/>
                <a:sym typeface="Nunito"/>
              </a:rPr>
              <a:t>edges</a:t>
            </a:r>
            <a:r>
              <a:rPr lang="en">
                <a:solidFill>
                  <a:srgbClr val="333333"/>
                </a:solidFill>
                <a:latin typeface="Nunito"/>
                <a:ea typeface="Nunito"/>
                <a:cs typeface="Nunito"/>
                <a:sym typeface="Nunito"/>
              </a:rPr>
              <a:t> and </a:t>
            </a:r>
            <a:r>
              <a:rPr lang="en" b="1">
                <a:solidFill>
                  <a:srgbClr val="333333"/>
                </a:solidFill>
                <a:latin typeface="Nunito"/>
                <a:ea typeface="Nunito"/>
                <a:cs typeface="Nunito"/>
                <a:sym typeface="Nunito"/>
              </a:rPr>
              <a:t>vertices</a:t>
            </a:r>
            <a:r>
              <a:rPr lang="en">
                <a:solidFill>
                  <a:srgbClr val="333333"/>
                </a:solidFill>
                <a:latin typeface="Nunito"/>
                <a:ea typeface="Nunito"/>
                <a:cs typeface="Nunito"/>
                <a:sym typeface="Nunito"/>
              </a:rPr>
              <a:t>.</a:t>
            </a:r>
            <a:endParaRPr>
              <a:solidFill>
                <a:srgbClr val="333333"/>
              </a:solidFill>
              <a:latin typeface="Nunito"/>
              <a:ea typeface="Nunito"/>
              <a:cs typeface="Nunito"/>
              <a:sym typeface="Nunito"/>
            </a:endParaRPr>
          </a:p>
          <a:p>
            <a:pPr marL="457200" lvl="0" indent="-298450" algn="l" rtl="0">
              <a:lnSpc>
                <a:spcPct val="100000"/>
              </a:lnSpc>
              <a:spcBef>
                <a:spcPts val="1400"/>
              </a:spcBef>
              <a:spcAft>
                <a:spcPts val="0"/>
              </a:spcAft>
              <a:buClr>
                <a:schemeClr val="accent2"/>
              </a:buClr>
              <a:buSzPts val="1100"/>
              <a:buFont typeface="Nunito"/>
              <a:buChar char="●"/>
            </a:pPr>
            <a:r>
              <a:rPr lang="en">
                <a:solidFill>
                  <a:srgbClr val="333333"/>
                </a:solidFill>
                <a:latin typeface="Nunito"/>
                <a:ea typeface="Nunito"/>
                <a:cs typeface="Nunito"/>
                <a:sym typeface="Nunito"/>
              </a:rPr>
              <a:t>The</a:t>
            </a:r>
            <a:r>
              <a:rPr lang="en">
                <a:solidFill>
                  <a:srgbClr val="FA871E"/>
                </a:solidFill>
                <a:latin typeface="Nunito"/>
                <a:ea typeface="Nunito"/>
                <a:cs typeface="Nunito"/>
                <a:sym typeface="Nunito"/>
              </a:rPr>
              <a:t> </a:t>
            </a:r>
            <a:r>
              <a:rPr lang="en" b="1">
                <a:solidFill>
                  <a:srgbClr val="FA871E"/>
                </a:solidFill>
                <a:latin typeface="Nunito"/>
                <a:ea typeface="Nunito"/>
                <a:cs typeface="Nunito"/>
                <a:sym typeface="Nunito"/>
              </a:rPr>
              <a:t>faces</a:t>
            </a:r>
            <a:r>
              <a:rPr lang="en">
                <a:solidFill>
                  <a:srgbClr val="333333"/>
                </a:solidFill>
                <a:latin typeface="Nunito"/>
                <a:ea typeface="Nunito"/>
                <a:cs typeface="Nunito"/>
                <a:sym typeface="Nunito"/>
              </a:rPr>
              <a:t> are the </a:t>
            </a:r>
            <a:r>
              <a:rPr lang="en" b="1">
                <a:solidFill>
                  <a:srgbClr val="333333"/>
                </a:solidFill>
                <a:latin typeface="Nunito"/>
                <a:ea typeface="Nunito"/>
                <a:cs typeface="Nunito"/>
                <a:sym typeface="Nunito"/>
              </a:rPr>
              <a:t>flat parts of the shape</a:t>
            </a:r>
            <a:r>
              <a:rPr lang="en">
                <a:solidFill>
                  <a:srgbClr val="333333"/>
                </a:solidFill>
                <a:latin typeface="Nunito"/>
                <a:ea typeface="Nunito"/>
                <a:cs typeface="Nunito"/>
                <a:sym typeface="Nunito"/>
              </a:rPr>
              <a:t>.</a:t>
            </a:r>
            <a:endParaRPr>
              <a:solidFill>
                <a:srgbClr val="333333"/>
              </a:solidFill>
              <a:latin typeface="Nunito"/>
              <a:ea typeface="Nunito"/>
              <a:cs typeface="Nunito"/>
              <a:sym typeface="Nunito"/>
            </a:endParaRPr>
          </a:p>
          <a:p>
            <a:pPr marL="457200" lvl="0" indent="-298450" algn="l" rtl="0">
              <a:lnSpc>
                <a:spcPct val="100000"/>
              </a:lnSpc>
              <a:spcBef>
                <a:spcPts val="0"/>
              </a:spcBef>
              <a:spcAft>
                <a:spcPts val="0"/>
              </a:spcAft>
              <a:buClr>
                <a:schemeClr val="accent2"/>
              </a:buClr>
              <a:buSzPts val="1100"/>
              <a:buFont typeface="Nunito"/>
              <a:buChar char="●"/>
            </a:pPr>
            <a:r>
              <a:rPr lang="en">
                <a:solidFill>
                  <a:srgbClr val="333333"/>
                </a:solidFill>
                <a:latin typeface="Nunito"/>
                <a:ea typeface="Nunito"/>
                <a:cs typeface="Nunito"/>
                <a:sym typeface="Nunito"/>
              </a:rPr>
              <a:t>The </a:t>
            </a:r>
            <a:r>
              <a:rPr lang="en" b="1">
                <a:solidFill>
                  <a:srgbClr val="FA871E"/>
                </a:solidFill>
                <a:latin typeface="Nunito"/>
                <a:ea typeface="Nunito"/>
                <a:cs typeface="Nunito"/>
                <a:sym typeface="Nunito"/>
              </a:rPr>
              <a:t>edges</a:t>
            </a:r>
            <a:r>
              <a:rPr lang="en">
                <a:solidFill>
                  <a:srgbClr val="333333"/>
                </a:solidFill>
                <a:latin typeface="Nunito"/>
                <a:ea typeface="Nunito"/>
                <a:cs typeface="Nunito"/>
                <a:sym typeface="Nunito"/>
              </a:rPr>
              <a:t> are the </a:t>
            </a:r>
            <a:r>
              <a:rPr lang="en" b="1">
                <a:solidFill>
                  <a:srgbClr val="333333"/>
                </a:solidFill>
                <a:latin typeface="Nunito"/>
                <a:ea typeface="Nunito"/>
                <a:cs typeface="Nunito"/>
                <a:sym typeface="Nunito"/>
              </a:rPr>
              <a:t>lines where two faces meet</a:t>
            </a:r>
            <a:r>
              <a:rPr lang="en">
                <a:solidFill>
                  <a:srgbClr val="333333"/>
                </a:solidFill>
                <a:latin typeface="Nunito"/>
                <a:ea typeface="Nunito"/>
                <a:cs typeface="Nunito"/>
                <a:sym typeface="Nunito"/>
              </a:rPr>
              <a:t>.</a:t>
            </a:r>
            <a:endParaRPr>
              <a:solidFill>
                <a:srgbClr val="333333"/>
              </a:solidFill>
              <a:latin typeface="Nunito"/>
              <a:ea typeface="Nunito"/>
              <a:cs typeface="Nunito"/>
              <a:sym typeface="Nunito"/>
            </a:endParaRPr>
          </a:p>
          <a:p>
            <a:pPr marL="457200" lvl="0" indent="-298450" algn="l" rtl="0">
              <a:lnSpc>
                <a:spcPct val="100000"/>
              </a:lnSpc>
              <a:spcBef>
                <a:spcPts val="0"/>
              </a:spcBef>
              <a:spcAft>
                <a:spcPts val="0"/>
              </a:spcAft>
              <a:buClr>
                <a:schemeClr val="accent2"/>
              </a:buClr>
              <a:buSzPts val="1100"/>
              <a:buFont typeface="Nunito"/>
              <a:buChar char="●"/>
            </a:pPr>
            <a:r>
              <a:rPr lang="en">
                <a:solidFill>
                  <a:srgbClr val="333333"/>
                </a:solidFill>
                <a:latin typeface="Nunito"/>
                <a:ea typeface="Nunito"/>
                <a:cs typeface="Nunito"/>
                <a:sym typeface="Nunito"/>
              </a:rPr>
              <a:t>The </a:t>
            </a:r>
            <a:r>
              <a:rPr lang="en" b="1">
                <a:solidFill>
                  <a:srgbClr val="FA871E"/>
                </a:solidFill>
                <a:latin typeface="Nunito"/>
                <a:ea typeface="Nunito"/>
                <a:cs typeface="Nunito"/>
                <a:sym typeface="Nunito"/>
              </a:rPr>
              <a:t>vertices</a:t>
            </a:r>
            <a:r>
              <a:rPr lang="en">
                <a:solidFill>
                  <a:srgbClr val="333333"/>
                </a:solidFill>
                <a:latin typeface="Nunito"/>
                <a:ea typeface="Nunito"/>
                <a:cs typeface="Nunito"/>
                <a:sym typeface="Nunito"/>
              </a:rPr>
              <a:t> are the </a:t>
            </a:r>
            <a:r>
              <a:rPr lang="en" b="1">
                <a:solidFill>
                  <a:srgbClr val="333333"/>
                </a:solidFill>
                <a:latin typeface="Nunito"/>
                <a:ea typeface="Nunito"/>
                <a:cs typeface="Nunito"/>
                <a:sym typeface="Nunito"/>
              </a:rPr>
              <a:t>points where two or more edges meet.</a:t>
            </a:r>
            <a:endParaRPr b="1">
              <a:solidFill>
                <a:srgbClr val="333333"/>
              </a:solidFill>
              <a:latin typeface="Nunito"/>
              <a:ea typeface="Nunito"/>
              <a:cs typeface="Nunito"/>
              <a:sym typeface="Nunito"/>
            </a:endParaRPr>
          </a:p>
          <a:p>
            <a:pPr marL="0" lvl="0" indent="0" algn="l" rtl="0">
              <a:lnSpc>
                <a:spcPct val="100000"/>
              </a:lnSpc>
              <a:spcBef>
                <a:spcPts val="1400"/>
              </a:spcBef>
              <a:spcAft>
                <a:spcPts val="0"/>
              </a:spcAft>
              <a:buSzPts val="1100"/>
              <a:buNone/>
            </a:pPr>
            <a:r>
              <a:rPr lang="en" sz="1300">
                <a:solidFill>
                  <a:srgbClr val="FA871E"/>
                </a:solidFill>
                <a:latin typeface="Roboto"/>
                <a:ea typeface="Roboto"/>
                <a:cs typeface="Roboto"/>
                <a:sym typeface="Roboto"/>
              </a:rPr>
              <a:t>Rotation</a:t>
            </a:r>
            <a:r>
              <a:rPr lang="en" sz="1300">
                <a:solidFill>
                  <a:schemeClr val="dk2"/>
                </a:solidFill>
                <a:latin typeface="Roboto"/>
                <a:ea typeface="Roboto"/>
                <a:cs typeface="Roboto"/>
                <a:sym typeface="Roboto"/>
              </a:rPr>
              <a:t> - </a:t>
            </a:r>
            <a:r>
              <a:rPr lang="en" sz="1050">
                <a:solidFill>
                  <a:srgbClr val="4D5156"/>
                </a:solidFill>
                <a:highlight>
                  <a:schemeClr val="lt1"/>
                </a:highlight>
                <a:latin typeface="Roboto"/>
                <a:ea typeface="Roboto"/>
                <a:cs typeface="Roboto"/>
                <a:sym typeface="Roboto"/>
              </a:rPr>
              <a:t> </a:t>
            </a:r>
            <a:r>
              <a:rPr lang="en" sz="1200">
                <a:solidFill>
                  <a:srgbClr val="4D5156"/>
                </a:solidFill>
                <a:highlight>
                  <a:schemeClr val="lt1"/>
                </a:highlight>
                <a:latin typeface="Roboto"/>
                <a:ea typeface="Roboto"/>
                <a:cs typeface="Roboto"/>
                <a:sym typeface="Roboto"/>
              </a:rPr>
              <a:t>is a motion of a certain space that preserves at least one point</a:t>
            </a:r>
            <a:endParaRPr sz="1200">
              <a:solidFill>
                <a:srgbClr val="4D5156"/>
              </a:solidFill>
              <a:highlight>
                <a:schemeClr val="lt1"/>
              </a:highlight>
              <a:latin typeface="Roboto"/>
              <a:ea typeface="Roboto"/>
              <a:cs typeface="Roboto"/>
              <a:sym typeface="Roboto"/>
            </a:endParaRPr>
          </a:p>
          <a:p>
            <a:pPr marL="0" lvl="0" indent="0" algn="l" rtl="0">
              <a:lnSpc>
                <a:spcPct val="100000"/>
              </a:lnSpc>
              <a:spcBef>
                <a:spcPts val="1600"/>
              </a:spcBef>
              <a:spcAft>
                <a:spcPts val="0"/>
              </a:spcAft>
              <a:buSzPts val="1100"/>
              <a:buNone/>
            </a:pPr>
            <a:r>
              <a:rPr lang="en" sz="1200">
                <a:solidFill>
                  <a:srgbClr val="4D5156"/>
                </a:solidFill>
                <a:highlight>
                  <a:schemeClr val="lt1"/>
                </a:highlight>
                <a:latin typeface="Roboto"/>
                <a:ea typeface="Roboto"/>
                <a:cs typeface="Roboto"/>
                <a:sym typeface="Roboto"/>
              </a:rPr>
              <a:t>	Measured in degrees </a:t>
            </a:r>
            <a:r>
              <a:rPr lang="en" sz="1300">
                <a:solidFill>
                  <a:schemeClr val="dk2"/>
                </a:solidFill>
                <a:latin typeface="Roboto"/>
                <a:ea typeface="Roboto"/>
                <a:cs typeface="Roboto"/>
                <a:sym typeface="Roboto"/>
              </a:rPr>
              <a:t>(90°, 180°, 270°, 360°)</a:t>
            </a:r>
            <a:endParaRPr sz="1300">
              <a:solidFill>
                <a:schemeClr val="dk2"/>
              </a:solidFill>
              <a:latin typeface="Roboto"/>
              <a:ea typeface="Roboto"/>
              <a:cs typeface="Roboto"/>
              <a:sym typeface="Roboto"/>
            </a:endParaRPr>
          </a:p>
          <a:p>
            <a:pPr marL="0" lvl="0" indent="457200" algn="l" rtl="0">
              <a:lnSpc>
                <a:spcPct val="100000"/>
              </a:lnSpc>
              <a:spcBef>
                <a:spcPts val="1600"/>
              </a:spcBef>
              <a:spcAft>
                <a:spcPts val="1600"/>
              </a:spcAft>
              <a:buSzPts val="1100"/>
              <a:buNone/>
            </a:pPr>
            <a:r>
              <a:rPr lang="en" sz="1300">
                <a:solidFill>
                  <a:schemeClr val="dk2"/>
                </a:solidFill>
                <a:latin typeface="Roboto"/>
                <a:ea typeface="Roboto"/>
                <a:cs typeface="Roboto"/>
                <a:sym typeface="Roboto"/>
              </a:rPr>
              <a:t>In planes (about axes x, y, z) - right hand rule</a:t>
            </a:r>
            <a:endParaRPr b="1">
              <a:solidFill>
                <a:srgbClr val="333333"/>
              </a:solidFill>
              <a:latin typeface="Nunito"/>
              <a:ea typeface="Nunito"/>
              <a:cs typeface="Nunito"/>
              <a:sym typeface="Nuni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 name="Google Shape;15;p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6" name="Google Shape;16;p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11"/>
          <p:cNvSpPr>
            <a:spLocks noGrp="1"/>
          </p:cNvSpPr>
          <p:nvPr>
            <p:ph type="pic" idx="2"/>
          </p:nvPr>
        </p:nvSpPr>
        <p:spPr>
          <a:xfrm>
            <a:off x="3887391" y="740569"/>
            <a:ext cx="4629000" cy="3655200"/>
          </a:xfrm>
          <a:prstGeom prst="rect">
            <a:avLst/>
          </a:prstGeom>
          <a:noFill/>
          <a:ln>
            <a:noFill/>
          </a:ln>
        </p:spPr>
      </p:sp>
      <p:sp>
        <p:nvSpPr>
          <p:cNvPr id="69" name="Google Shape;69;p11"/>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0" name="Google Shape;70;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1" name="Google Shape;71;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2" name="Google Shape;72;p11"/>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 name="Google Shape;75;p12"/>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 name="Google Shape;76;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7" name="Google Shape;77;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8" name="Google Shape;78;p12"/>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13"/>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3" name="Google Shape;83;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4" name="Google Shape;84;p13"/>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3"/>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1" name="Google Shape;21;p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6" name="Google Shape;26;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7" name="Google Shape;27;p4"/>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5"/>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 name="Google Shape;34;p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 name="Google Shape;35;p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6" name="Google Shape;36;p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7" name="Google Shape;37;p6"/>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 name="Google Shape;41;p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43" name="Google Shape;43;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44" name="Google Shape;44;p7"/>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8"/>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8" name="Google Shape;48;p8"/>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9" name="Google Shape;49;p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0" name="Google Shape;50;p8"/>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 name="Google Shape;51;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52" name="Google Shape;52;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53" name="Google Shape;53;p8"/>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57" name="Google Shape;57;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58" name="Google Shape;58;p9"/>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10"/>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62" name="Google Shape;62;p10"/>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3" name="Google Shape;63;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4" name="Google Shape;64;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5" name="Google Shape;65;p10"/>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4">
            <a:alphaModFix/>
          </a:blip>
          <a:srcRect/>
          <a:stretch/>
        </p:blipFill>
        <p:spPr>
          <a:xfrm>
            <a:off x="6147197" y="4748296"/>
            <a:ext cx="1904023" cy="273844"/>
          </a:xfrm>
          <a:prstGeom prst="rect">
            <a:avLst/>
          </a:prstGeom>
          <a:noFill/>
          <a:ln>
            <a:noFill/>
          </a:ln>
        </p:spPr>
      </p:pic>
      <p:pic>
        <p:nvPicPr>
          <p:cNvPr id="10" name="Google Shape;10;p1"/>
          <p:cNvPicPr preferRelativeResize="0"/>
          <p:nvPr/>
        </p:nvPicPr>
        <p:blipFill rotWithShape="1">
          <a:blip r:embed="rId15">
            <a:alphaModFix/>
          </a:blip>
          <a:srcRect/>
          <a:stretch/>
        </p:blipFill>
        <p:spPr>
          <a:xfrm>
            <a:off x="628650" y="4681341"/>
            <a:ext cx="1638300" cy="407755"/>
          </a:xfrm>
          <a:prstGeom prst="rect">
            <a:avLst/>
          </a:prstGeom>
          <a:noFill/>
          <a:ln>
            <a:noFill/>
          </a:ln>
        </p:spPr>
      </p:pic>
      <p:pic>
        <p:nvPicPr>
          <p:cNvPr id="11" name="Google Shape;11;p1"/>
          <p:cNvPicPr preferRelativeResize="0"/>
          <p:nvPr/>
        </p:nvPicPr>
        <p:blipFill rotWithShape="1">
          <a:blip r:embed="rId16">
            <a:alphaModFix/>
          </a:blip>
          <a:srcRect/>
          <a:stretch/>
        </p:blipFill>
        <p:spPr>
          <a:xfrm>
            <a:off x="3453258" y="4762912"/>
            <a:ext cx="1507631" cy="244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311700" y="238250"/>
            <a:ext cx="8520600" cy="1505400"/>
          </a:xfrm>
          <a:prstGeom prst="rect">
            <a:avLst/>
          </a:prstGeom>
          <a:no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Clr>
                <a:schemeClr val="dk1"/>
              </a:buClr>
              <a:buSzPts val="4500"/>
              <a:buFont typeface="Arial"/>
              <a:buNone/>
            </a:pPr>
            <a:r>
              <a:rPr lang="en" sz="4000"/>
              <a:t>Tinkercad 3D Design &amp; </a:t>
            </a:r>
            <a:endParaRPr sz="4000"/>
          </a:p>
          <a:p>
            <a:pPr marL="0" lvl="0" indent="0" algn="ctr" rtl="0">
              <a:lnSpc>
                <a:spcPct val="115000"/>
              </a:lnSpc>
              <a:spcBef>
                <a:spcPts val="0"/>
              </a:spcBef>
              <a:spcAft>
                <a:spcPts val="0"/>
              </a:spcAft>
              <a:buClr>
                <a:schemeClr val="dk1"/>
              </a:buClr>
              <a:buSzPts val="4500"/>
              <a:buFont typeface="Arial"/>
              <a:buNone/>
            </a:pPr>
            <a:r>
              <a:rPr lang="en" sz="4000"/>
              <a:t>EV Concept Car Workshop</a:t>
            </a:r>
            <a:endParaRPr sz="4000"/>
          </a:p>
        </p:txBody>
      </p:sp>
      <p:sp>
        <p:nvSpPr>
          <p:cNvPr id="90" name="Google Shape;90;p14"/>
          <p:cNvSpPr txBox="1">
            <a:spLocks noGrp="1"/>
          </p:cNvSpPr>
          <p:nvPr>
            <p:ph type="subTitle" idx="1"/>
          </p:nvPr>
        </p:nvSpPr>
        <p:spPr>
          <a:xfrm>
            <a:off x="1071050" y="1934650"/>
            <a:ext cx="7080300" cy="8718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800"/>
              </a:spcBef>
              <a:spcAft>
                <a:spcPts val="0"/>
              </a:spcAft>
              <a:buSzPts val="1800"/>
              <a:buNone/>
            </a:pPr>
            <a:r>
              <a:rPr lang="en" sz="2600"/>
              <a:t>Part 1: Introduction to Tinkercad</a:t>
            </a:r>
            <a:endParaRPr sz="2600"/>
          </a:p>
          <a:p>
            <a:pPr marL="0" lvl="0" indent="0" algn="ctr" rtl="0">
              <a:lnSpc>
                <a:spcPct val="90000"/>
              </a:lnSpc>
              <a:spcBef>
                <a:spcPts val="800"/>
              </a:spcBef>
              <a:spcAft>
                <a:spcPts val="0"/>
              </a:spcAft>
              <a:buSzPts val="1800"/>
              <a:buNone/>
            </a:pPr>
            <a:r>
              <a:rPr lang="en" sz="2600"/>
              <a:t>&amp; Car Chassis Design</a:t>
            </a:r>
            <a:endParaRPr sz="2100">
              <a:solidFill>
                <a:srgbClr val="6C6C6C"/>
              </a:solidFill>
            </a:endParaRPr>
          </a:p>
        </p:txBody>
      </p:sp>
      <p:pic>
        <p:nvPicPr>
          <p:cNvPr id="91" name="Google Shape;91;p14"/>
          <p:cNvPicPr preferRelativeResize="0"/>
          <p:nvPr/>
        </p:nvPicPr>
        <p:blipFill rotWithShape="1">
          <a:blip r:embed="rId3">
            <a:alphaModFix/>
          </a:blip>
          <a:srcRect/>
          <a:stretch/>
        </p:blipFill>
        <p:spPr>
          <a:xfrm>
            <a:off x="3262949" y="3237650"/>
            <a:ext cx="2079825" cy="1338300"/>
          </a:xfrm>
          <a:prstGeom prst="rect">
            <a:avLst/>
          </a:prstGeom>
          <a:noFill/>
          <a:ln>
            <a:noFill/>
          </a:ln>
        </p:spPr>
      </p:pic>
      <p:sp>
        <p:nvSpPr>
          <p:cNvPr id="92" name="Google Shape;92;p14"/>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title" idx="4294967295"/>
          </p:nvPr>
        </p:nvSpPr>
        <p:spPr>
          <a:xfrm>
            <a:off x="311725" y="500925"/>
            <a:ext cx="85206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Tips</a:t>
            </a:r>
            <a:endParaRPr/>
          </a:p>
        </p:txBody>
      </p:sp>
      <p:sp>
        <p:nvSpPr>
          <p:cNvPr id="188" name="Google Shape;188;p23"/>
          <p:cNvSpPr txBox="1">
            <a:spLocks noGrp="1"/>
          </p:cNvSpPr>
          <p:nvPr>
            <p:ph type="body" idx="4294967295"/>
          </p:nvPr>
        </p:nvSpPr>
        <p:spPr>
          <a:xfrm>
            <a:off x="4260325" y="1271875"/>
            <a:ext cx="4572000" cy="3076200"/>
          </a:xfrm>
          <a:prstGeom prst="rect">
            <a:avLst/>
          </a:prstGeom>
          <a:noFill/>
          <a:ln>
            <a:noFill/>
          </a:ln>
        </p:spPr>
        <p:txBody>
          <a:bodyPr spcFirstLastPara="1" wrap="square" lIns="68575" tIns="34275" rIns="68575" bIns="34275" anchor="t" anchorCtr="0">
            <a:noAutofit/>
          </a:bodyPr>
          <a:lstStyle/>
          <a:p>
            <a:pPr marL="457200" lvl="0" indent="-355600" algn="l" rtl="0">
              <a:lnSpc>
                <a:spcPct val="100000"/>
              </a:lnSpc>
              <a:spcBef>
                <a:spcPts val="2000"/>
              </a:spcBef>
              <a:spcAft>
                <a:spcPts val="0"/>
              </a:spcAft>
              <a:buSzPts val="2000"/>
              <a:buFont typeface="Arial"/>
              <a:buChar char="•"/>
            </a:pPr>
            <a:r>
              <a:rPr lang="en" sz="2000">
                <a:highlight>
                  <a:schemeClr val="lt1"/>
                </a:highlight>
                <a:latin typeface="Arial"/>
                <a:ea typeface="Arial"/>
                <a:cs typeface="Arial"/>
                <a:sym typeface="Arial"/>
              </a:rPr>
              <a:t>Combine shapes to create new designs</a:t>
            </a:r>
            <a:endParaRPr sz="2000">
              <a:highlight>
                <a:schemeClr val="lt1"/>
              </a:highlight>
              <a:latin typeface="Arial"/>
              <a:ea typeface="Arial"/>
              <a:cs typeface="Arial"/>
              <a:sym typeface="Arial"/>
            </a:endParaRPr>
          </a:p>
          <a:p>
            <a:pPr marL="457200" lvl="0" indent="-355600" algn="l" rtl="0">
              <a:lnSpc>
                <a:spcPct val="100000"/>
              </a:lnSpc>
              <a:spcBef>
                <a:spcPts val="2000"/>
              </a:spcBef>
              <a:spcAft>
                <a:spcPts val="0"/>
              </a:spcAft>
              <a:buSzPts val="2000"/>
              <a:buFont typeface="Arial"/>
              <a:buChar char="•"/>
            </a:pPr>
            <a:r>
              <a:rPr lang="en" sz="2000">
                <a:highlight>
                  <a:schemeClr val="lt1"/>
                </a:highlight>
                <a:latin typeface="Arial"/>
                <a:ea typeface="Arial"/>
                <a:cs typeface="Arial"/>
                <a:sym typeface="Arial"/>
              </a:rPr>
              <a:t>Make sure shapes are touching</a:t>
            </a:r>
            <a:endParaRPr sz="2000">
              <a:highlight>
                <a:schemeClr val="lt1"/>
              </a:highlight>
              <a:latin typeface="Arial"/>
              <a:ea typeface="Arial"/>
              <a:cs typeface="Arial"/>
              <a:sym typeface="Arial"/>
            </a:endParaRPr>
          </a:p>
          <a:p>
            <a:pPr marL="457200" lvl="0" indent="-355600" algn="l" rtl="0">
              <a:lnSpc>
                <a:spcPct val="100000"/>
              </a:lnSpc>
              <a:spcBef>
                <a:spcPts val="2000"/>
              </a:spcBef>
              <a:spcAft>
                <a:spcPts val="0"/>
              </a:spcAft>
              <a:buSzPts val="2000"/>
              <a:buFont typeface="Arial"/>
              <a:buChar char="•"/>
            </a:pPr>
            <a:r>
              <a:rPr lang="en" sz="2000">
                <a:highlight>
                  <a:schemeClr val="lt1"/>
                </a:highlight>
                <a:latin typeface="Arial"/>
                <a:ea typeface="Arial"/>
                <a:cs typeface="Arial"/>
                <a:sym typeface="Arial"/>
              </a:rPr>
              <a:t>Project is flat on the workplane</a:t>
            </a:r>
            <a:endParaRPr sz="2000">
              <a:highlight>
                <a:schemeClr val="lt1"/>
              </a:highlight>
              <a:latin typeface="Arial"/>
              <a:ea typeface="Arial"/>
              <a:cs typeface="Arial"/>
              <a:sym typeface="Arial"/>
            </a:endParaRPr>
          </a:p>
        </p:txBody>
      </p:sp>
      <p:pic>
        <p:nvPicPr>
          <p:cNvPr id="189" name="Google Shape;189;p23" descr="Image result for tinkercad simple"/>
          <p:cNvPicPr preferRelativeResize="0"/>
          <p:nvPr/>
        </p:nvPicPr>
        <p:blipFill rotWithShape="1">
          <a:blip r:embed="rId3">
            <a:alphaModFix/>
          </a:blip>
          <a:srcRect/>
          <a:stretch/>
        </p:blipFill>
        <p:spPr>
          <a:xfrm>
            <a:off x="311725" y="1124625"/>
            <a:ext cx="3757550" cy="3223450"/>
          </a:xfrm>
          <a:prstGeom prst="rect">
            <a:avLst/>
          </a:prstGeom>
          <a:noFill/>
          <a:ln>
            <a:noFill/>
          </a:ln>
        </p:spPr>
      </p:pic>
      <p:sp>
        <p:nvSpPr>
          <p:cNvPr id="190" name="Google Shape;190;p23"/>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Create Tinkercad.com account</a:t>
            </a:r>
            <a:endParaRPr/>
          </a:p>
        </p:txBody>
      </p:sp>
      <p:pic>
        <p:nvPicPr>
          <p:cNvPr id="196" name="Google Shape;196;p24"/>
          <p:cNvPicPr preferRelativeResize="0"/>
          <p:nvPr/>
        </p:nvPicPr>
        <p:blipFill rotWithShape="1">
          <a:blip r:embed="rId3">
            <a:alphaModFix/>
          </a:blip>
          <a:srcRect/>
          <a:stretch/>
        </p:blipFill>
        <p:spPr>
          <a:xfrm>
            <a:off x="849137" y="864150"/>
            <a:ext cx="7445726" cy="3614125"/>
          </a:xfrm>
          <a:prstGeom prst="rect">
            <a:avLst/>
          </a:prstGeom>
          <a:noFill/>
          <a:ln w="9525" cap="flat" cmpd="sng">
            <a:solidFill>
              <a:schemeClr val="dk2"/>
            </a:solidFill>
            <a:prstDash val="solid"/>
            <a:round/>
            <a:headEnd type="none" w="sm" len="sm"/>
            <a:tailEnd type="none" w="sm" len="sm"/>
          </a:ln>
        </p:spPr>
      </p:pic>
      <p:sp>
        <p:nvSpPr>
          <p:cNvPr id="197" name="Google Shape;197;p24"/>
          <p:cNvSpPr/>
          <p:nvPr/>
        </p:nvSpPr>
        <p:spPr>
          <a:xfrm>
            <a:off x="1951000" y="864150"/>
            <a:ext cx="1099500" cy="245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4"/>
          <p:cNvSpPr/>
          <p:nvPr/>
        </p:nvSpPr>
        <p:spPr>
          <a:xfrm>
            <a:off x="7157850" y="1205750"/>
            <a:ext cx="1317600" cy="306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4"/>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03"/>
        <p:cNvGrpSpPr/>
        <p:nvPr/>
      </p:nvGrpSpPr>
      <p:grpSpPr>
        <a:xfrm>
          <a:off x="0" y="0"/>
          <a:ext cx="0" cy="0"/>
          <a:chOff x="0" y="0"/>
          <a:chExt cx="0" cy="0"/>
        </a:xfrm>
      </p:grpSpPr>
      <p:sp>
        <p:nvSpPr>
          <p:cNvPr id="204" name="Google Shape;204;p25"/>
          <p:cNvSpPr txBox="1">
            <a:spLocks noGrp="1"/>
          </p:cNvSpPr>
          <p:nvPr>
            <p:ph type="title" idx="4294967295"/>
          </p:nvPr>
        </p:nvSpPr>
        <p:spPr>
          <a:xfrm>
            <a:off x="792150" y="396500"/>
            <a:ext cx="7559700" cy="623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Student or Personal Tinkercad Account</a:t>
            </a:r>
            <a:endParaRPr/>
          </a:p>
        </p:txBody>
      </p:sp>
      <p:pic>
        <p:nvPicPr>
          <p:cNvPr id="205" name="Google Shape;205;p25"/>
          <p:cNvPicPr preferRelativeResize="0"/>
          <p:nvPr/>
        </p:nvPicPr>
        <p:blipFill rotWithShape="1">
          <a:blip r:embed="rId3">
            <a:alphaModFix/>
          </a:blip>
          <a:srcRect/>
          <a:stretch/>
        </p:blipFill>
        <p:spPr>
          <a:xfrm>
            <a:off x="1253566" y="1061000"/>
            <a:ext cx="2739899" cy="3506400"/>
          </a:xfrm>
          <a:prstGeom prst="rect">
            <a:avLst/>
          </a:prstGeom>
          <a:noFill/>
          <a:ln>
            <a:noFill/>
          </a:ln>
        </p:spPr>
      </p:pic>
      <p:pic>
        <p:nvPicPr>
          <p:cNvPr id="206" name="Google Shape;206;p25"/>
          <p:cNvPicPr preferRelativeResize="0"/>
          <p:nvPr/>
        </p:nvPicPr>
        <p:blipFill rotWithShape="1">
          <a:blip r:embed="rId4">
            <a:alphaModFix/>
          </a:blip>
          <a:srcRect/>
          <a:stretch/>
        </p:blipFill>
        <p:spPr>
          <a:xfrm>
            <a:off x="5416765" y="1105099"/>
            <a:ext cx="2473669" cy="3462300"/>
          </a:xfrm>
          <a:prstGeom prst="rect">
            <a:avLst/>
          </a:prstGeom>
          <a:noFill/>
          <a:ln>
            <a:noFill/>
          </a:ln>
        </p:spPr>
      </p:pic>
      <p:grpSp>
        <p:nvGrpSpPr>
          <p:cNvPr id="207" name="Google Shape;207;p25"/>
          <p:cNvGrpSpPr/>
          <p:nvPr/>
        </p:nvGrpSpPr>
        <p:grpSpPr>
          <a:xfrm>
            <a:off x="1616916" y="2746775"/>
            <a:ext cx="6043400" cy="332100"/>
            <a:chOff x="1616916" y="2746775"/>
            <a:chExt cx="6043400" cy="332100"/>
          </a:xfrm>
        </p:grpSpPr>
        <p:sp>
          <p:nvSpPr>
            <p:cNvPr id="208" name="Google Shape;208;p25"/>
            <p:cNvSpPr/>
            <p:nvPr/>
          </p:nvSpPr>
          <p:spPr>
            <a:xfrm>
              <a:off x="1616916" y="2746775"/>
              <a:ext cx="2036100" cy="332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5"/>
            <p:cNvSpPr/>
            <p:nvPr/>
          </p:nvSpPr>
          <p:spPr>
            <a:xfrm>
              <a:off x="5660516" y="2746775"/>
              <a:ext cx="1999800" cy="332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0" name="Google Shape;210;p25"/>
            <p:cNvCxnSpPr>
              <a:stCxn id="208" idx="6"/>
              <a:endCxn id="209" idx="2"/>
            </p:cNvCxnSpPr>
            <p:nvPr/>
          </p:nvCxnSpPr>
          <p:spPr>
            <a:xfrm>
              <a:off x="3653016" y="2912825"/>
              <a:ext cx="2007600" cy="0"/>
            </a:xfrm>
            <a:prstGeom prst="straightConnector1">
              <a:avLst/>
            </a:prstGeom>
            <a:noFill/>
            <a:ln w="19050" cap="flat" cmpd="sng">
              <a:solidFill>
                <a:srgbClr val="FF0000"/>
              </a:solidFill>
              <a:prstDash val="solid"/>
              <a:round/>
              <a:headEnd type="none" w="sm" len="sm"/>
              <a:tailEnd type="triangle" w="med" len="med"/>
            </a:ln>
          </p:spPr>
        </p:cxnSp>
      </p:grpSp>
      <p:grpSp>
        <p:nvGrpSpPr>
          <p:cNvPr id="211" name="Google Shape;211;p25"/>
          <p:cNvGrpSpPr/>
          <p:nvPr/>
        </p:nvGrpSpPr>
        <p:grpSpPr>
          <a:xfrm>
            <a:off x="1616916" y="2182900"/>
            <a:ext cx="6043559" cy="1756825"/>
            <a:chOff x="1616916" y="2182900"/>
            <a:chExt cx="6043559" cy="1756825"/>
          </a:xfrm>
        </p:grpSpPr>
        <p:sp>
          <p:nvSpPr>
            <p:cNvPr id="212" name="Google Shape;212;p25"/>
            <p:cNvSpPr/>
            <p:nvPr/>
          </p:nvSpPr>
          <p:spPr>
            <a:xfrm>
              <a:off x="1616916" y="3607625"/>
              <a:ext cx="2036100" cy="3321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5"/>
            <p:cNvSpPr/>
            <p:nvPr/>
          </p:nvSpPr>
          <p:spPr>
            <a:xfrm>
              <a:off x="5660675" y="2182900"/>
              <a:ext cx="1999800" cy="3321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4" name="Google Shape;214;p25"/>
            <p:cNvCxnSpPr>
              <a:stCxn id="212" idx="6"/>
              <a:endCxn id="213" idx="2"/>
            </p:cNvCxnSpPr>
            <p:nvPr/>
          </p:nvCxnSpPr>
          <p:spPr>
            <a:xfrm rot="10800000" flipH="1">
              <a:off x="3653016" y="2348975"/>
              <a:ext cx="2007600" cy="1424700"/>
            </a:xfrm>
            <a:prstGeom prst="straightConnector1">
              <a:avLst/>
            </a:prstGeom>
            <a:noFill/>
            <a:ln w="19050" cap="flat" cmpd="sng">
              <a:solidFill>
                <a:srgbClr val="FF9900"/>
              </a:solidFill>
              <a:prstDash val="solid"/>
              <a:round/>
              <a:headEnd type="none" w="sm" len="sm"/>
              <a:tailEnd type="triangle" w="med" len="med"/>
            </a:ln>
          </p:spPr>
        </p:cxnSp>
      </p:grpSp>
      <p:sp>
        <p:nvSpPr>
          <p:cNvPr id="215" name="Google Shape;215;p25"/>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6"/>
          <p:cNvSpPr txBox="1">
            <a:spLocks noGrp="1"/>
          </p:cNvSpPr>
          <p:nvPr>
            <p:ph type="title" idx="4294967295"/>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Tutorials</a:t>
            </a:r>
            <a:endParaRPr/>
          </a:p>
        </p:txBody>
      </p:sp>
      <p:pic>
        <p:nvPicPr>
          <p:cNvPr id="221" name="Google Shape;221;p26"/>
          <p:cNvPicPr preferRelativeResize="0"/>
          <p:nvPr/>
        </p:nvPicPr>
        <p:blipFill rotWithShape="1">
          <a:blip r:embed="rId3">
            <a:alphaModFix/>
          </a:blip>
          <a:srcRect/>
          <a:stretch/>
        </p:blipFill>
        <p:spPr>
          <a:xfrm>
            <a:off x="628650" y="1053600"/>
            <a:ext cx="7740424" cy="3466175"/>
          </a:xfrm>
          <a:prstGeom prst="rect">
            <a:avLst/>
          </a:prstGeom>
          <a:noFill/>
          <a:ln>
            <a:noFill/>
          </a:ln>
        </p:spPr>
      </p:pic>
      <p:sp>
        <p:nvSpPr>
          <p:cNvPr id="222" name="Google Shape;222;p26"/>
          <p:cNvSpPr/>
          <p:nvPr/>
        </p:nvSpPr>
        <p:spPr>
          <a:xfrm>
            <a:off x="7648450" y="1135800"/>
            <a:ext cx="589500" cy="182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6"/>
          <p:cNvSpPr/>
          <p:nvPr/>
        </p:nvSpPr>
        <p:spPr>
          <a:xfrm>
            <a:off x="3584800" y="2122375"/>
            <a:ext cx="2239500" cy="366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6"/>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7"/>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Project Page</a:t>
            </a:r>
            <a:endParaRPr/>
          </a:p>
        </p:txBody>
      </p:sp>
      <p:sp>
        <p:nvSpPr>
          <p:cNvPr id="230" name="Google Shape;230;p27"/>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14</a:t>
            </a:fld>
            <a:endParaRPr/>
          </a:p>
        </p:txBody>
      </p:sp>
      <p:pic>
        <p:nvPicPr>
          <p:cNvPr id="231" name="Google Shape;231;p27"/>
          <p:cNvPicPr preferRelativeResize="0"/>
          <p:nvPr/>
        </p:nvPicPr>
        <p:blipFill rotWithShape="1">
          <a:blip r:embed="rId3">
            <a:alphaModFix/>
          </a:blip>
          <a:srcRect/>
          <a:stretch/>
        </p:blipFill>
        <p:spPr>
          <a:xfrm>
            <a:off x="1110000" y="864150"/>
            <a:ext cx="6853050" cy="3536708"/>
          </a:xfrm>
          <a:prstGeom prst="rect">
            <a:avLst/>
          </a:prstGeom>
          <a:noFill/>
          <a:ln w="9525" cap="flat" cmpd="sng">
            <a:solidFill>
              <a:srgbClr val="000000"/>
            </a:solidFill>
            <a:prstDash val="solid"/>
            <a:round/>
            <a:headEnd type="none" w="sm" len="sm"/>
            <a:tailEnd type="none" w="sm" len="sm"/>
          </a:ln>
        </p:spPr>
      </p:pic>
      <p:sp>
        <p:nvSpPr>
          <p:cNvPr id="232" name="Google Shape;232;p27"/>
          <p:cNvSpPr/>
          <p:nvPr/>
        </p:nvSpPr>
        <p:spPr>
          <a:xfrm>
            <a:off x="1014525" y="970275"/>
            <a:ext cx="418500" cy="371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7"/>
          <p:cNvSpPr txBox="1"/>
          <p:nvPr/>
        </p:nvSpPr>
        <p:spPr>
          <a:xfrm>
            <a:off x="315550" y="1388450"/>
            <a:ext cx="2508600" cy="5883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Click the “waffle box” icon to return to project home page.</a:t>
            </a:r>
            <a:endParaRPr sz="1400" b="0" i="0" u="none" strike="noStrike" cap="none">
              <a:solidFill>
                <a:srgbClr val="000000"/>
              </a:solidFill>
              <a:latin typeface="Arial"/>
              <a:ea typeface="Arial"/>
              <a:cs typeface="Arial"/>
              <a:sym typeface="Arial"/>
            </a:endParaRPr>
          </a:p>
        </p:txBody>
      </p:sp>
      <p:sp>
        <p:nvSpPr>
          <p:cNvPr id="234" name="Google Shape;234;p27"/>
          <p:cNvSpPr/>
          <p:nvPr/>
        </p:nvSpPr>
        <p:spPr>
          <a:xfrm>
            <a:off x="1905125" y="793950"/>
            <a:ext cx="551400" cy="245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8"/>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Project Page</a:t>
            </a:r>
            <a:endParaRPr/>
          </a:p>
        </p:txBody>
      </p:sp>
      <p:sp>
        <p:nvSpPr>
          <p:cNvPr id="240" name="Google Shape;240;p28"/>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15</a:t>
            </a:fld>
            <a:endParaRPr/>
          </a:p>
        </p:txBody>
      </p:sp>
      <p:pic>
        <p:nvPicPr>
          <p:cNvPr id="241" name="Google Shape;241;p28"/>
          <p:cNvPicPr preferRelativeResize="0"/>
          <p:nvPr/>
        </p:nvPicPr>
        <p:blipFill rotWithShape="1">
          <a:blip r:embed="rId3">
            <a:alphaModFix/>
          </a:blip>
          <a:srcRect/>
          <a:stretch/>
        </p:blipFill>
        <p:spPr>
          <a:xfrm>
            <a:off x="1110000" y="864150"/>
            <a:ext cx="6853050" cy="3536708"/>
          </a:xfrm>
          <a:prstGeom prst="rect">
            <a:avLst/>
          </a:prstGeom>
          <a:noFill/>
          <a:ln w="9525" cap="flat" cmpd="sng">
            <a:solidFill>
              <a:srgbClr val="000000"/>
            </a:solidFill>
            <a:prstDash val="solid"/>
            <a:round/>
            <a:headEnd type="none" w="sm" len="sm"/>
            <a:tailEnd type="none" w="sm" len="sm"/>
          </a:ln>
        </p:spPr>
      </p:pic>
      <p:sp>
        <p:nvSpPr>
          <p:cNvPr id="242" name="Google Shape;242;p28"/>
          <p:cNvSpPr/>
          <p:nvPr/>
        </p:nvSpPr>
        <p:spPr>
          <a:xfrm>
            <a:off x="6469675" y="1021300"/>
            <a:ext cx="1317600" cy="306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8"/>
          <p:cNvSpPr txBox="1"/>
          <p:nvPr/>
        </p:nvSpPr>
        <p:spPr>
          <a:xfrm>
            <a:off x="6191275" y="1403700"/>
            <a:ext cx="1874400" cy="367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Tinkercad resources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9"/>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Project Page</a:t>
            </a:r>
            <a:endParaRPr/>
          </a:p>
        </p:txBody>
      </p:sp>
      <p:sp>
        <p:nvSpPr>
          <p:cNvPr id="249" name="Google Shape;249;p29"/>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16</a:t>
            </a:fld>
            <a:endParaRPr/>
          </a:p>
        </p:txBody>
      </p:sp>
      <p:pic>
        <p:nvPicPr>
          <p:cNvPr id="250" name="Google Shape;250;p29"/>
          <p:cNvPicPr preferRelativeResize="0"/>
          <p:nvPr/>
        </p:nvPicPr>
        <p:blipFill rotWithShape="1">
          <a:blip r:embed="rId3">
            <a:alphaModFix/>
          </a:blip>
          <a:srcRect/>
          <a:stretch/>
        </p:blipFill>
        <p:spPr>
          <a:xfrm>
            <a:off x="1110000" y="864150"/>
            <a:ext cx="6853050" cy="3536708"/>
          </a:xfrm>
          <a:prstGeom prst="rect">
            <a:avLst/>
          </a:prstGeom>
          <a:noFill/>
          <a:ln w="9525" cap="flat" cmpd="sng">
            <a:solidFill>
              <a:srgbClr val="000000"/>
            </a:solidFill>
            <a:prstDash val="solid"/>
            <a:round/>
            <a:headEnd type="none" w="sm" len="sm"/>
            <a:tailEnd type="none" w="sm" len="sm"/>
          </a:ln>
        </p:spPr>
      </p:pic>
      <p:sp>
        <p:nvSpPr>
          <p:cNvPr id="251" name="Google Shape;251;p29"/>
          <p:cNvSpPr txBox="1"/>
          <p:nvPr/>
        </p:nvSpPr>
        <p:spPr>
          <a:xfrm>
            <a:off x="1825275" y="1926850"/>
            <a:ext cx="2233800" cy="9300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Tinkercad applications: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3D Design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Circuits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Codeblocks </a:t>
            </a:r>
            <a:endParaRPr sz="1400" b="0" i="0" u="none" strike="noStrike" cap="none">
              <a:solidFill>
                <a:srgbClr val="000000"/>
              </a:solidFill>
              <a:latin typeface="Arial"/>
              <a:ea typeface="Arial"/>
              <a:cs typeface="Arial"/>
              <a:sym typeface="Arial"/>
            </a:endParaRPr>
          </a:p>
        </p:txBody>
      </p:sp>
      <p:sp>
        <p:nvSpPr>
          <p:cNvPr id="252" name="Google Shape;252;p29"/>
          <p:cNvSpPr/>
          <p:nvPr/>
        </p:nvSpPr>
        <p:spPr>
          <a:xfrm>
            <a:off x="1041300" y="2080000"/>
            <a:ext cx="703500" cy="623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0"/>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Project Page</a:t>
            </a:r>
            <a:endParaRPr/>
          </a:p>
        </p:txBody>
      </p:sp>
      <p:sp>
        <p:nvSpPr>
          <p:cNvPr id="258" name="Google Shape;258;p30"/>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17</a:t>
            </a:fld>
            <a:endParaRPr/>
          </a:p>
        </p:txBody>
      </p:sp>
      <p:pic>
        <p:nvPicPr>
          <p:cNvPr id="259" name="Google Shape;259;p30"/>
          <p:cNvPicPr preferRelativeResize="0"/>
          <p:nvPr/>
        </p:nvPicPr>
        <p:blipFill rotWithShape="1">
          <a:blip r:embed="rId3">
            <a:alphaModFix/>
          </a:blip>
          <a:srcRect/>
          <a:stretch/>
        </p:blipFill>
        <p:spPr>
          <a:xfrm>
            <a:off x="1110000" y="864150"/>
            <a:ext cx="6853050" cy="3536708"/>
          </a:xfrm>
          <a:prstGeom prst="rect">
            <a:avLst/>
          </a:prstGeom>
          <a:noFill/>
          <a:ln w="9525" cap="flat" cmpd="sng">
            <a:solidFill>
              <a:srgbClr val="000000"/>
            </a:solidFill>
            <a:prstDash val="solid"/>
            <a:round/>
            <a:headEnd type="none" w="sm" len="sm"/>
            <a:tailEnd type="none" w="sm" len="sm"/>
          </a:ln>
        </p:spPr>
      </p:pic>
      <p:sp>
        <p:nvSpPr>
          <p:cNvPr id="260" name="Google Shape;260;p30"/>
          <p:cNvSpPr/>
          <p:nvPr/>
        </p:nvSpPr>
        <p:spPr>
          <a:xfrm>
            <a:off x="915925" y="1961600"/>
            <a:ext cx="2276400" cy="458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0"/>
          <p:cNvSpPr txBox="1"/>
          <p:nvPr/>
        </p:nvSpPr>
        <p:spPr>
          <a:xfrm>
            <a:off x="3254125" y="1896500"/>
            <a:ext cx="3203100" cy="5883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Click a Tinkercad application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Create a new design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1"/>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Workplane</a:t>
            </a:r>
            <a:endParaRPr/>
          </a:p>
        </p:txBody>
      </p:sp>
      <p:sp>
        <p:nvSpPr>
          <p:cNvPr id="267" name="Google Shape;267;p31"/>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18</a:t>
            </a:fld>
            <a:endParaRPr/>
          </a:p>
        </p:txBody>
      </p:sp>
      <p:pic>
        <p:nvPicPr>
          <p:cNvPr id="268" name="Google Shape;268;p31"/>
          <p:cNvPicPr preferRelativeResize="0"/>
          <p:nvPr/>
        </p:nvPicPr>
        <p:blipFill rotWithShape="1">
          <a:blip r:embed="rId3">
            <a:alphaModFix/>
          </a:blip>
          <a:srcRect/>
          <a:stretch/>
        </p:blipFill>
        <p:spPr>
          <a:xfrm>
            <a:off x="2081261" y="864150"/>
            <a:ext cx="4981478" cy="3728850"/>
          </a:xfrm>
          <a:prstGeom prst="rect">
            <a:avLst/>
          </a:prstGeom>
          <a:noFill/>
          <a:ln w="9525" cap="flat" cmpd="sng">
            <a:solidFill>
              <a:srgbClr val="000000"/>
            </a:solidFill>
            <a:prstDash val="solid"/>
            <a:round/>
            <a:headEnd type="none" w="sm" len="sm"/>
            <a:tailEnd type="none" w="sm" len="sm"/>
          </a:ln>
        </p:spPr>
      </p:pic>
      <p:sp>
        <p:nvSpPr>
          <p:cNvPr id="269" name="Google Shape;269;p31"/>
          <p:cNvSpPr/>
          <p:nvPr/>
        </p:nvSpPr>
        <p:spPr>
          <a:xfrm>
            <a:off x="1901350" y="959050"/>
            <a:ext cx="1234500" cy="360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31"/>
          <p:cNvSpPr txBox="1"/>
          <p:nvPr/>
        </p:nvSpPr>
        <p:spPr>
          <a:xfrm>
            <a:off x="3170175" y="862450"/>
            <a:ext cx="1905600" cy="553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Default name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Rename project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2"/>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en"/>
              <a:t>Tinkercad Workplane</a:t>
            </a:r>
            <a:endParaRPr/>
          </a:p>
        </p:txBody>
      </p:sp>
      <p:sp>
        <p:nvSpPr>
          <p:cNvPr id="276" name="Google Shape;276;p32"/>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19</a:t>
            </a:fld>
            <a:endParaRPr/>
          </a:p>
        </p:txBody>
      </p:sp>
      <p:pic>
        <p:nvPicPr>
          <p:cNvPr id="277" name="Google Shape;277;p32"/>
          <p:cNvPicPr preferRelativeResize="0"/>
          <p:nvPr/>
        </p:nvPicPr>
        <p:blipFill rotWithShape="1">
          <a:blip r:embed="rId3">
            <a:alphaModFix/>
          </a:blip>
          <a:srcRect/>
          <a:stretch/>
        </p:blipFill>
        <p:spPr>
          <a:xfrm>
            <a:off x="2081261" y="864150"/>
            <a:ext cx="4981478" cy="3728850"/>
          </a:xfrm>
          <a:prstGeom prst="rect">
            <a:avLst/>
          </a:prstGeom>
          <a:noFill/>
          <a:ln w="9525" cap="flat" cmpd="sng">
            <a:solidFill>
              <a:srgbClr val="000000"/>
            </a:solidFill>
            <a:prstDash val="solid"/>
            <a:round/>
            <a:headEnd type="none" w="sm" len="sm"/>
            <a:tailEnd type="none" w="sm" len="sm"/>
          </a:ln>
        </p:spPr>
      </p:pic>
      <p:sp>
        <p:nvSpPr>
          <p:cNvPr id="278" name="Google Shape;278;p32"/>
          <p:cNvSpPr/>
          <p:nvPr/>
        </p:nvSpPr>
        <p:spPr>
          <a:xfrm>
            <a:off x="5826675" y="976425"/>
            <a:ext cx="876300" cy="330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32"/>
          <p:cNvSpPr txBox="1"/>
          <p:nvPr/>
        </p:nvSpPr>
        <p:spPr>
          <a:xfrm>
            <a:off x="5047425" y="1350300"/>
            <a:ext cx="2434800" cy="769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Change 3D design to</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Minecraft block design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Lego block design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1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a:t>
            </a:fld>
            <a:endParaRPr/>
          </a:p>
        </p:txBody>
      </p:sp>
      <p:pic>
        <p:nvPicPr>
          <p:cNvPr id="98" name="Google Shape;98;p15"/>
          <p:cNvPicPr preferRelativeResize="0"/>
          <p:nvPr/>
        </p:nvPicPr>
        <p:blipFill rotWithShape="1">
          <a:blip r:embed="rId3">
            <a:alphaModFix/>
          </a:blip>
          <a:srcRect/>
          <a:stretch/>
        </p:blipFill>
        <p:spPr>
          <a:xfrm>
            <a:off x="4344050" y="1468675"/>
            <a:ext cx="3902926" cy="2895449"/>
          </a:xfrm>
          <a:prstGeom prst="rect">
            <a:avLst/>
          </a:prstGeom>
          <a:noFill/>
          <a:ln>
            <a:noFill/>
          </a:ln>
        </p:spPr>
      </p:pic>
      <p:sp>
        <p:nvSpPr>
          <p:cNvPr id="99" name="Google Shape;99;p15"/>
          <p:cNvSpPr txBox="1"/>
          <p:nvPr/>
        </p:nvSpPr>
        <p:spPr>
          <a:xfrm>
            <a:off x="993550" y="1678175"/>
            <a:ext cx="18921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Indie Flower"/>
                <a:ea typeface="Indie Flower"/>
                <a:cs typeface="Indie Flower"/>
                <a:sym typeface="Indie Flower"/>
              </a:rPr>
              <a:t>Guess what? Even NASA uses CAD!</a:t>
            </a:r>
            <a:endParaRPr sz="1700" b="0" i="0" u="none" strike="noStrike" cap="none">
              <a:solidFill>
                <a:srgbClr val="000000"/>
              </a:solidFill>
              <a:latin typeface="Indie Flower"/>
              <a:ea typeface="Indie Flower"/>
              <a:cs typeface="Indie Flower"/>
              <a:sym typeface="Indie Flower"/>
            </a:endParaRPr>
          </a:p>
        </p:txBody>
      </p:sp>
      <p:cxnSp>
        <p:nvCxnSpPr>
          <p:cNvPr id="100" name="Google Shape;100;p15"/>
          <p:cNvCxnSpPr/>
          <p:nvPr/>
        </p:nvCxnSpPr>
        <p:spPr>
          <a:xfrm>
            <a:off x="2729100" y="1903700"/>
            <a:ext cx="1842900" cy="805500"/>
          </a:xfrm>
          <a:prstGeom prst="curvedConnector3">
            <a:avLst>
              <a:gd name="adj1" fmla="val 50000"/>
            </a:avLst>
          </a:prstGeom>
          <a:noFill/>
          <a:ln w="9525" cap="flat" cmpd="sng">
            <a:solidFill>
              <a:schemeClr val="dk2"/>
            </a:solidFill>
            <a:prstDash val="solid"/>
            <a:round/>
            <a:headEnd type="none" w="sm" len="sm"/>
            <a:tailEnd type="stealth" w="med" len="med"/>
          </a:ln>
        </p:spPr>
      </p:cxnSp>
      <p:sp>
        <p:nvSpPr>
          <p:cNvPr id="101" name="Google Shape;101;p1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b="1"/>
              <a:t>Session 1: Introduction to Tinkercad</a:t>
            </a:r>
            <a:endParaRPr sz="30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3"/>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en"/>
              <a:t>Tinkercad Workplane</a:t>
            </a:r>
            <a:endParaRPr/>
          </a:p>
        </p:txBody>
      </p:sp>
      <p:sp>
        <p:nvSpPr>
          <p:cNvPr id="285" name="Google Shape;285;p33"/>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20</a:t>
            </a:fld>
            <a:endParaRPr/>
          </a:p>
        </p:txBody>
      </p:sp>
      <p:pic>
        <p:nvPicPr>
          <p:cNvPr id="286" name="Google Shape;286;p33"/>
          <p:cNvPicPr preferRelativeResize="0"/>
          <p:nvPr/>
        </p:nvPicPr>
        <p:blipFill rotWithShape="1">
          <a:blip r:embed="rId3">
            <a:alphaModFix/>
          </a:blip>
          <a:srcRect/>
          <a:stretch/>
        </p:blipFill>
        <p:spPr>
          <a:xfrm>
            <a:off x="2081261" y="864150"/>
            <a:ext cx="4981478" cy="3728850"/>
          </a:xfrm>
          <a:prstGeom prst="rect">
            <a:avLst/>
          </a:prstGeom>
          <a:noFill/>
          <a:ln w="9525" cap="flat" cmpd="sng">
            <a:solidFill>
              <a:srgbClr val="000000"/>
            </a:solidFill>
            <a:prstDash val="solid"/>
            <a:round/>
            <a:headEnd type="none" w="sm" len="sm"/>
            <a:tailEnd type="none" w="sm" len="sm"/>
          </a:ln>
        </p:spPr>
      </p:pic>
      <p:sp>
        <p:nvSpPr>
          <p:cNvPr id="287" name="Google Shape;287;p33"/>
          <p:cNvSpPr/>
          <p:nvPr/>
        </p:nvSpPr>
        <p:spPr>
          <a:xfrm>
            <a:off x="1816575" y="1430375"/>
            <a:ext cx="927900" cy="1733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33"/>
          <p:cNvSpPr txBox="1"/>
          <p:nvPr/>
        </p:nvSpPr>
        <p:spPr>
          <a:xfrm>
            <a:off x="2826725" y="1894025"/>
            <a:ext cx="2981700" cy="805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Project view options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Right click-rotate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Left click-select, move object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4"/>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Workplane</a:t>
            </a:r>
            <a:endParaRPr/>
          </a:p>
        </p:txBody>
      </p:sp>
      <p:sp>
        <p:nvSpPr>
          <p:cNvPr id="294" name="Google Shape;294;p34"/>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21</a:t>
            </a:fld>
            <a:endParaRPr/>
          </a:p>
        </p:txBody>
      </p:sp>
      <p:pic>
        <p:nvPicPr>
          <p:cNvPr id="295" name="Google Shape;295;p34"/>
          <p:cNvPicPr preferRelativeResize="0"/>
          <p:nvPr/>
        </p:nvPicPr>
        <p:blipFill rotWithShape="1">
          <a:blip r:embed="rId3">
            <a:alphaModFix/>
          </a:blip>
          <a:srcRect/>
          <a:stretch/>
        </p:blipFill>
        <p:spPr>
          <a:xfrm>
            <a:off x="2081261" y="864150"/>
            <a:ext cx="4981478" cy="3728850"/>
          </a:xfrm>
          <a:prstGeom prst="rect">
            <a:avLst/>
          </a:prstGeom>
          <a:noFill/>
          <a:ln w="9525" cap="flat" cmpd="sng">
            <a:solidFill>
              <a:srgbClr val="000000"/>
            </a:solidFill>
            <a:prstDash val="solid"/>
            <a:round/>
            <a:headEnd type="none" w="sm" len="sm"/>
            <a:tailEnd type="none" w="sm" len="sm"/>
          </a:ln>
        </p:spPr>
      </p:pic>
      <p:sp>
        <p:nvSpPr>
          <p:cNvPr id="296" name="Google Shape;296;p34"/>
          <p:cNvSpPr/>
          <p:nvPr/>
        </p:nvSpPr>
        <p:spPr>
          <a:xfrm>
            <a:off x="1851175" y="1170275"/>
            <a:ext cx="1317600" cy="306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34"/>
          <p:cNvSpPr txBox="1"/>
          <p:nvPr/>
        </p:nvSpPr>
        <p:spPr>
          <a:xfrm>
            <a:off x="695425" y="1525075"/>
            <a:ext cx="3629100" cy="802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Copy, paste, duplicate, delete objects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Back arrow or ctrl Z to undo</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Forward arrow or ctrl Y to redo</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5"/>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Workplane</a:t>
            </a:r>
            <a:endParaRPr/>
          </a:p>
        </p:txBody>
      </p:sp>
      <p:sp>
        <p:nvSpPr>
          <p:cNvPr id="303" name="Google Shape;303;p35"/>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22</a:t>
            </a:fld>
            <a:endParaRPr/>
          </a:p>
        </p:txBody>
      </p:sp>
      <p:pic>
        <p:nvPicPr>
          <p:cNvPr id="304" name="Google Shape;304;p35"/>
          <p:cNvPicPr preferRelativeResize="0"/>
          <p:nvPr/>
        </p:nvPicPr>
        <p:blipFill rotWithShape="1">
          <a:blip r:embed="rId3">
            <a:alphaModFix/>
          </a:blip>
          <a:srcRect/>
          <a:stretch/>
        </p:blipFill>
        <p:spPr>
          <a:xfrm>
            <a:off x="2081261" y="864150"/>
            <a:ext cx="4981478" cy="3728850"/>
          </a:xfrm>
          <a:prstGeom prst="rect">
            <a:avLst/>
          </a:prstGeom>
          <a:noFill/>
          <a:ln w="9525" cap="flat" cmpd="sng">
            <a:solidFill>
              <a:srgbClr val="000000"/>
            </a:solidFill>
            <a:prstDash val="solid"/>
            <a:round/>
            <a:headEnd type="none" w="sm" len="sm"/>
            <a:tailEnd type="none" w="sm" len="sm"/>
          </a:ln>
        </p:spPr>
      </p:pic>
      <p:sp>
        <p:nvSpPr>
          <p:cNvPr id="305" name="Google Shape;305;p35"/>
          <p:cNvSpPr/>
          <p:nvPr/>
        </p:nvSpPr>
        <p:spPr>
          <a:xfrm>
            <a:off x="4688950" y="1177375"/>
            <a:ext cx="1317600" cy="306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35"/>
          <p:cNvSpPr txBox="1"/>
          <p:nvPr/>
        </p:nvSpPr>
        <p:spPr>
          <a:xfrm>
            <a:off x="4667800" y="1545650"/>
            <a:ext cx="1359900" cy="1153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Show all</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Group</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Ungroup</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Align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Mirror</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6"/>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Workplane</a:t>
            </a:r>
            <a:endParaRPr/>
          </a:p>
        </p:txBody>
      </p:sp>
      <p:sp>
        <p:nvSpPr>
          <p:cNvPr id="312" name="Google Shape;312;p36"/>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23</a:t>
            </a:fld>
            <a:endParaRPr/>
          </a:p>
        </p:txBody>
      </p:sp>
      <p:pic>
        <p:nvPicPr>
          <p:cNvPr id="313" name="Google Shape;313;p36"/>
          <p:cNvPicPr preferRelativeResize="0"/>
          <p:nvPr/>
        </p:nvPicPr>
        <p:blipFill rotWithShape="1">
          <a:blip r:embed="rId3">
            <a:alphaModFix/>
          </a:blip>
          <a:srcRect/>
          <a:stretch/>
        </p:blipFill>
        <p:spPr>
          <a:xfrm>
            <a:off x="2081261" y="864150"/>
            <a:ext cx="4981478" cy="3728850"/>
          </a:xfrm>
          <a:prstGeom prst="rect">
            <a:avLst/>
          </a:prstGeom>
          <a:noFill/>
          <a:ln w="9525" cap="flat" cmpd="sng">
            <a:solidFill>
              <a:srgbClr val="000000"/>
            </a:solidFill>
            <a:prstDash val="solid"/>
            <a:round/>
            <a:headEnd type="none" w="sm" len="sm"/>
            <a:tailEnd type="none" w="sm" len="sm"/>
          </a:ln>
        </p:spPr>
      </p:pic>
      <p:sp>
        <p:nvSpPr>
          <p:cNvPr id="314" name="Google Shape;314;p36"/>
          <p:cNvSpPr/>
          <p:nvPr/>
        </p:nvSpPr>
        <p:spPr>
          <a:xfrm>
            <a:off x="5795675" y="1170275"/>
            <a:ext cx="1317600" cy="306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36"/>
          <p:cNvSpPr txBox="1"/>
          <p:nvPr/>
        </p:nvSpPr>
        <p:spPr>
          <a:xfrm>
            <a:off x="5681675" y="1525825"/>
            <a:ext cx="1545600" cy="3594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Manage 3D files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7"/>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Workplane</a:t>
            </a:r>
            <a:endParaRPr/>
          </a:p>
        </p:txBody>
      </p:sp>
      <p:sp>
        <p:nvSpPr>
          <p:cNvPr id="321" name="Google Shape;321;p37"/>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24</a:t>
            </a:fld>
            <a:endParaRPr/>
          </a:p>
        </p:txBody>
      </p:sp>
      <p:pic>
        <p:nvPicPr>
          <p:cNvPr id="322" name="Google Shape;322;p37"/>
          <p:cNvPicPr preferRelativeResize="0"/>
          <p:nvPr/>
        </p:nvPicPr>
        <p:blipFill rotWithShape="1">
          <a:blip r:embed="rId3">
            <a:alphaModFix/>
          </a:blip>
          <a:srcRect/>
          <a:stretch/>
        </p:blipFill>
        <p:spPr>
          <a:xfrm>
            <a:off x="2081261" y="864150"/>
            <a:ext cx="4981478" cy="3728850"/>
          </a:xfrm>
          <a:prstGeom prst="rect">
            <a:avLst/>
          </a:prstGeom>
          <a:noFill/>
          <a:ln w="9525" cap="flat" cmpd="sng">
            <a:solidFill>
              <a:srgbClr val="000000"/>
            </a:solidFill>
            <a:prstDash val="solid"/>
            <a:round/>
            <a:headEnd type="none" w="sm" len="sm"/>
            <a:tailEnd type="none" w="sm" len="sm"/>
          </a:ln>
        </p:spPr>
      </p:pic>
      <p:sp>
        <p:nvSpPr>
          <p:cNvPr id="323" name="Google Shape;323;p37"/>
          <p:cNvSpPr/>
          <p:nvPr/>
        </p:nvSpPr>
        <p:spPr>
          <a:xfrm>
            <a:off x="5745150" y="1432775"/>
            <a:ext cx="1317600" cy="362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37"/>
          <p:cNvSpPr txBox="1"/>
          <p:nvPr/>
        </p:nvSpPr>
        <p:spPr>
          <a:xfrm>
            <a:off x="4992750" y="1854050"/>
            <a:ext cx="2822400" cy="412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Add workplane and ruler options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8"/>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Workplane</a:t>
            </a:r>
            <a:endParaRPr/>
          </a:p>
        </p:txBody>
      </p:sp>
      <p:sp>
        <p:nvSpPr>
          <p:cNvPr id="330" name="Google Shape;330;p38"/>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25</a:t>
            </a:fld>
            <a:endParaRPr/>
          </a:p>
        </p:txBody>
      </p:sp>
      <p:pic>
        <p:nvPicPr>
          <p:cNvPr id="331" name="Google Shape;331;p38"/>
          <p:cNvPicPr preferRelativeResize="0"/>
          <p:nvPr/>
        </p:nvPicPr>
        <p:blipFill rotWithShape="1">
          <a:blip r:embed="rId3">
            <a:alphaModFix/>
          </a:blip>
          <a:srcRect/>
          <a:stretch/>
        </p:blipFill>
        <p:spPr>
          <a:xfrm>
            <a:off x="2081261" y="864150"/>
            <a:ext cx="4981478" cy="3728850"/>
          </a:xfrm>
          <a:prstGeom prst="rect">
            <a:avLst/>
          </a:prstGeom>
          <a:noFill/>
          <a:ln w="9525" cap="flat" cmpd="sng">
            <a:solidFill>
              <a:srgbClr val="000000"/>
            </a:solidFill>
            <a:prstDash val="solid"/>
            <a:round/>
            <a:headEnd type="none" w="sm" len="sm"/>
            <a:tailEnd type="none" w="sm" len="sm"/>
          </a:ln>
        </p:spPr>
      </p:pic>
      <p:sp>
        <p:nvSpPr>
          <p:cNvPr id="332" name="Google Shape;332;p38"/>
          <p:cNvSpPr/>
          <p:nvPr/>
        </p:nvSpPr>
        <p:spPr>
          <a:xfrm>
            <a:off x="4859750" y="4232400"/>
            <a:ext cx="1234500" cy="360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38"/>
          <p:cNvSpPr txBox="1"/>
          <p:nvPr/>
        </p:nvSpPr>
        <p:spPr>
          <a:xfrm>
            <a:off x="4453400" y="3815025"/>
            <a:ext cx="2047200" cy="360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Edit workplane settings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9"/>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Shape Interface</a:t>
            </a:r>
            <a:endParaRPr/>
          </a:p>
        </p:txBody>
      </p:sp>
      <p:sp>
        <p:nvSpPr>
          <p:cNvPr id="339" name="Google Shape;339;p39"/>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26</a:t>
            </a:fld>
            <a:endParaRPr/>
          </a:p>
        </p:txBody>
      </p:sp>
      <p:pic>
        <p:nvPicPr>
          <p:cNvPr id="340" name="Google Shape;340;p39"/>
          <p:cNvPicPr preferRelativeResize="0"/>
          <p:nvPr/>
        </p:nvPicPr>
        <p:blipFill rotWithShape="1">
          <a:blip r:embed="rId3">
            <a:alphaModFix/>
          </a:blip>
          <a:srcRect/>
          <a:stretch/>
        </p:blipFill>
        <p:spPr>
          <a:xfrm>
            <a:off x="1604383" y="864150"/>
            <a:ext cx="5935235" cy="3712100"/>
          </a:xfrm>
          <a:prstGeom prst="rect">
            <a:avLst/>
          </a:prstGeom>
          <a:noFill/>
          <a:ln w="9525" cap="flat" cmpd="sng">
            <a:solidFill>
              <a:srgbClr val="000000"/>
            </a:solidFill>
            <a:prstDash val="solid"/>
            <a:round/>
            <a:headEnd type="none" w="sm" len="sm"/>
            <a:tailEnd type="none" w="sm" len="sm"/>
          </a:ln>
        </p:spPr>
      </p:pic>
      <p:sp>
        <p:nvSpPr>
          <p:cNvPr id="341" name="Google Shape;341;p39"/>
          <p:cNvSpPr/>
          <p:nvPr/>
        </p:nvSpPr>
        <p:spPr>
          <a:xfrm>
            <a:off x="6235550" y="2075750"/>
            <a:ext cx="1467300" cy="258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39"/>
          <p:cNvSpPr/>
          <p:nvPr/>
        </p:nvSpPr>
        <p:spPr>
          <a:xfrm>
            <a:off x="6305125" y="1758950"/>
            <a:ext cx="1234500" cy="316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39"/>
          <p:cNvSpPr txBox="1"/>
          <p:nvPr/>
        </p:nvSpPr>
        <p:spPr>
          <a:xfrm>
            <a:off x="4210275" y="1758950"/>
            <a:ext cx="1944000" cy="12753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3D Design options: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Shapes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Text &amp; numbers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Characters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Connectors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0"/>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Shape Interface</a:t>
            </a:r>
            <a:endParaRPr/>
          </a:p>
        </p:txBody>
      </p:sp>
      <p:sp>
        <p:nvSpPr>
          <p:cNvPr id="349" name="Google Shape;349;p40"/>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27</a:t>
            </a:fld>
            <a:endParaRPr/>
          </a:p>
        </p:txBody>
      </p:sp>
      <p:pic>
        <p:nvPicPr>
          <p:cNvPr id="350" name="Google Shape;350;p40"/>
          <p:cNvPicPr preferRelativeResize="0"/>
          <p:nvPr/>
        </p:nvPicPr>
        <p:blipFill rotWithShape="1">
          <a:blip r:embed="rId3">
            <a:alphaModFix/>
          </a:blip>
          <a:srcRect/>
          <a:stretch/>
        </p:blipFill>
        <p:spPr>
          <a:xfrm>
            <a:off x="1567150" y="815425"/>
            <a:ext cx="6009700" cy="3757101"/>
          </a:xfrm>
          <a:prstGeom prst="rect">
            <a:avLst/>
          </a:prstGeom>
          <a:noFill/>
          <a:ln w="9525" cap="flat" cmpd="sng">
            <a:solidFill>
              <a:srgbClr val="000000"/>
            </a:solidFill>
            <a:prstDash val="solid"/>
            <a:round/>
            <a:headEnd type="none" w="sm" len="sm"/>
            <a:tailEnd type="none" w="sm" len="sm"/>
          </a:ln>
        </p:spPr>
      </p:pic>
      <p:sp>
        <p:nvSpPr>
          <p:cNvPr id="351" name="Google Shape;351;p40"/>
          <p:cNvSpPr/>
          <p:nvPr/>
        </p:nvSpPr>
        <p:spPr>
          <a:xfrm>
            <a:off x="3645725" y="3076575"/>
            <a:ext cx="622200" cy="542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0"/>
          <p:cNvSpPr txBox="1"/>
          <p:nvPr/>
        </p:nvSpPr>
        <p:spPr>
          <a:xfrm>
            <a:off x="2797925" y="3681775"/>
            <a:ext cx="2317800" cy="542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Click white “handles” to change object dimensions.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1"/>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Shape Interface</a:t>
            </a:r>
            <a:endParaRPr/>
          </a:p>
        </p:txBody>
      </p:sp>
      <p:sp>
        <p:nvSpPr>
          <p:cNvPr id="358" name="Google Shape;358;p41"/>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28</a:t>
            </a:fld>
            <a:endParaRPr/>
          </a:p>
        </p:txBody>
      </p:sp>
      <p:pic>
        <p:nvPicPr>
          <p:cNvPr id="359" name="Google Shape;359;p41"/>
          <p:cNvPicPr preferRelativeResize="0"/>
          <p:nvPr/>
        </p:nvPicPr>
        <p:blipFill rotWithShape="1">
          <a:blip r:embed="rId3">
            <a:alphaModFix/>
          </a:blip>
          <a:srcRect/>
          <a:stretch/>
        </p:blipFill>
        <p:spPr>
          <a:xfrm>
            <a:off x="1567150" y="815425"/>
            <a:ext cx="6009700" cy="3757101"/>
          </a:xfrm>
          <a:prstGeom prst="rect">
            <a:avLst/>
          </a:prstGeom>
          <a:noFill/>
          <a:ln w="9525" cap="flat" cmpd="sng">
            <a:solidFill>
              <a:srgbClr val="000000"/>
            </a:solidFill>
            <a:prstDash val="solid"/>
            <a:round/>
            <a:headEnd type="none" w="sm" len="sm"/>
            <a:tailEnd type="none" w="sm" len="sm"/>
          </a:ln>
        </p:spPr>
      </p:pic>
      <p:sp>
        <p:nvSpPr>
          <p:cNvPr id="360" name="Google Shape;360;p41"/>
          <p:cNvSpPr/>
          <p:nvPr/>
        </p:nvSpPr>
        <p:spPr>
          <a:xfrm>
            <a:off x="3757500" y="2462825"/>
            <a:ext cx="418500" cy="371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2"/>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Shape Interface</a:t>
            </a:r>
            <a:endParaRPr/>
          </a:p>
        </p:txBody>
      </p:sp>
      <p:sp>
        <p:nvSpPr>
          <p:cNvPr id="366" name="Google Shape;366;p42"/>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29</a:t>
            </a:fld>
            <a:endParaRPr/>
          </a:p>
        </p:txBody>
      </p:sp>
      <p:pic>
        <p:nvPicPr>
          <p:cNvPr id="367" name="Google Shape;367;p42"/>
          <p:cNvPicPr preferRelativeResize="0"/>
          <p:nvPr/>
        </p:nvPicPr>
        <p:blipFill rotWithShape="1">
          <a:blip r:embed="rId3">
            <a:alphaModFix/>
          </a:blip>
          <a:srcRect/>
          <a:stretch/>
        </p:blipFill>
        <p:spPr>
          <a:xfrm>
            <a:off x="1625674" y="864150"/>
            <a:ext cx="5892651" cy="3689076"/>
          </a:xfrm>
          <a:prstGeom prst="rect">
            <a:avLst/>
          </a:prstGeom>
          <a:noFill/>
          <a:ln w="9525" cap="flat" cmpd="sng">
            <a:solidFill>
              <a:srgbClr val="000000"/>
            </a:solidFill>
            <a:prstDash val="solid"/>
            <a:round/>
            <a:headEnd type="none" w="sm" len="sm"/>
            <a:tailEnd type="none" w="sm" len="sm"/>
          </a:ln>
        </p:spPr>
      </p:pic>
      <p:sp>
        <p:nvSpPr>
          <p:cNvPr id="368" name="Google Shape;368;p42"/>
          <p:cNvSpPr txBox="1"/>
          <p:nvPr/>
        </p:nvSpPr>
        <p:spPr>
          <a:xfrm>
            <a:off x="3147250" y="3302750"/>
            <a:ext cx="1679100" cy="9483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Left click and drag the top black cone to raise and lower an object.</a:t>
            </a:r>
            <a:endParaRPr sz="1400" b="0" i="0" u="none" strike="noStrike" cap="none">
              <a:solidFill>
                <a:srgbClr val="000000"/>
              </a:solidFill>
              <a:latin typeface="Arial"/>
              <a:ea typeface="Arial"/>
              <a:cs typeface="Arial"/>
              <a:sym typeface="Arial"/>
            </a:endParaRPr>
          </a:p>
        </p:txBody>
      </p:sp>
      <p:sp>
        <p:nvSpPr>
          <p:cNvPr id="369" name="Google Shape;369;p42"/>
          <p:cNvSpPr/>
          <p:nvPr/>
        </p:nvSpPr>
        <p:spPr>
          <a:xfrm>
            <a:off x="3777550" y="2061775"/>
            <a:ext cx="418500" cy="371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6"/>
          <p:cNvPicPr preferRelativeResize="0"/>
          <p:nvPr/>
        </p:nvPicPr>
        <p:blipFill rotWithShape="1">
          <a:blip r:embed="rId3">
            <a:alphaModFix/>
          </a:blip>
          <a:srcRect/>
          <a:stretch/>
        </p:blipFill>
        <p:spPr>
          <a:xfrm>
            <a:off x="876525" y="2571756"/>
            <a:ext cx="3869701" cy="1934850"/>
          </a:xfrm>
          <a:prstGeom prst="rect">
            <a:avLst/>
          </a:prstGeom>
          <a:noFill/>
          <a:ln w="9525" cap="flat" cmpd="sng">
            <a:solidFill>
              <a:schemeClr val="dk2"/>
            </a:solidFill>
            <a:prstDash val="solid"/>
            <a:round/>
            <a:headEnd type="none" w="sm" len="sm"/>
            <a:tailEnd type="none" w="sm" len="sm"/>
          </a:ln>
        </p:spPr>
      </p:pic>
      <p:sp>
        <p:nvSpPr>
          <p:cNvPr id="107" name="Google Shape;107;p16"/>
          <p:cNvSpPr txBox="1">
            <a:spLocks noGrp="1"/>
          </p:cNvSpPr>
          <p:nvPr>
            <p:ph type="body" idx="4294967295"/>
          </p:nvPr>
        </p:nvSpPr>
        <p:spPr>
          <a:xfrm>
            <a:off x="4970875" y="793488"/>
            <a:ext cx="3983700" cy="1024500"/>
          </a:xfrm>
          <a:prstGeom prst="rect">
            <a:avLst/>
          </a:prstGeom>
          <a:noFill/>
          <a:ln>
            <a:noFill/>
          </a:ln>
        </p:spPr>
        <p:txBody>
          <a:bodyPr spcFirstLastPara="1" wrap="square" lIns="68575" tIns="34275" rIns="68575" bIns="34275" anchor="t" anchorCtr="0">
            <a:noAutofit/>
          </a:bodyPr>
          <a:lstStyle/>
          <a:p>
            <a:pPr marL="457200" lvl="0" indent="-368300" algn="l" rtl="0">
              <a:lnSpc>
                <a:spcPct val="90000"/>
              </a:lnSpc>
              <a:spcBef>
                <a:spcPts val="800"/>
              </a:spcBef>
              <a:spcAft>
                <a:spcPts val="0"/>
              </a:spcAft>
              <a:buSzPts val="2200"/>
              <a:buFont typeface="Arial"/>
              <a:buChar char="•"/>
            </a:pPr>
            <a:r>
              <a:rPr lang="en" sz="2200">
                <a:highlight>
                  <a:srgbClr val="FFFFFF"/>
                </a:highlight>
                <a:latin typeface="Arial"/>
                <a:ea typeface="Arial"/>
                <a:cs typeface="Arial"/>
                <a:sym typeface="Arial"/>
              </a:rPr>
              <a:t>CAD </a:t>
            </a:r>
            <a:r>
              <a:rPr lang="en" sz="2200">
                <a:highlight>
                  <a:srgbClr val="FFFFFF"/>
                </a:highlight>
              </a:rPr>
              <a:t>stands for</a:t>
            </a:r>
            <a:r>
              <a:rPr lang="en" sz="2200">
                <a:highlight>
                  <a:srgbClr val="FFFFFF"/>
                </a:highlight>
                <a:latin typeface="Arial"/>
                <a:ea typeface="Arial"/>
                <a:cs typeface="Arial"/>
                <a:sym typeface="Arial"/>
              </a:rPr>
              <a:t> </a:t>
            </a:r>
            <a:r>
              <a:rPr lang="en" sz="2200" b="1">
                <a:highlight>
                  <a:srgbClr val="FFFFFF"/>
                </a:highlight>
              </a:rPr>
              <a:t>computer-aided design</a:t>
            </a:r>
            <a:r>
              <a:rPr lang="en" sz="2200">
                <a:highlight>
                  <a:srgbClr val="FFFFFF"/>
                </a:highlight>
                <a:latin typeface="Arial"/>
                <a:ea typeface="Arial"/>
                <a:cs typeface="Arial"/>
                <a:sym typeface="Arial"/>
              </a:rPr>
              <a:t> software.</a:t>
            </a:r>
            <a:endParaRPr sz="2200"/>
          </a:p>
        </p:txBody>
      </p:sp>
      <p:pic>
        <p:nvPicPr>
          <p:cNvPr id="108" name="Google Shape;108;p16"/>
          <p:cNvPicPr preferRelativeResize="0"/>
          <p:nvPr/>
        </p:nvPicPr>
        <p:blipFill rotWithShape="1">
          <a:blip r:embed="rId4">
            <a:alphaModFix/>
          </a:blip>
          <a:srcRect/>
          <a:stretch/>
        </p:blipFill>
        <p:spPr>
          <a:xfrm>
            <a:off x="1147881" y="195869"/>
            <a:ext cx="3326989" cy="2219725"/>
          </a:xfrm>
          <a:prstGeom prst="rect">
            <a:avLst/>
          </a:prstGeom>
          <a:noFill/>
          <a:ln w="9525" cap="flat" cmpd="sng">
            <a:solidFill>
              <a:schemeClr val="dk2"/>
            </a:solidFill>
            <a:prstDash val="solid"/>
            <a:round/>
            <a:headEnd type="none" w="sm" len="sm"/>
            <a:tailEnd type="none" w="sm" len="sm"/>
          </a:ln>
        </p:spPr>
      </p:pic>
      <p:sp>
        <p:nvSpPr>
          <p:cNvPr id="109" name="Google Shape;109;p16"/>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3</a:t>
            </a:fld>
            <a:endParaRPr/>
          </a:p>
        </p:txBody>
      </p:sp>
      <p:sp>
        <p:nvSpPr>
          <p:cNvPr id="110" name="Google Shape;110;p16"/>
          <p:cNvSpPr txBox="1">
            <a:spLocks noGrp="1"/>
          </p:cNvSpPr>
          <p:nvPr>
            <p:ph type="body" idx="4294967295"/>
          </p:nvPr>
        </p:nvSpPr>
        <p:spPr>
          <a:xfrm>
            <a:off x="4970875" y="2672775"/>
            <a:ext cx="3519300" cy="1732800"/>
          </a:xfrm>
          <a:prstGeom prst="rect">
            <a:avLst/>
          </a:prstGeom>
          <a:noFill/>
          <a:ln>
            <a:noFill/>
          </a:ln>
        </p:spPr>
        <p:txBody>
          <a:bodyPr spcFirstLastPara="1" wrap="square" lIns="68575" tIns="34275" rIns="68575" bIns="34275" anchor="t" anchorCtr="0">
            <a:noAutofit/>
          </a:bodyPr>
          <a:lstStyle/>
          <a:p>
            <a:pPr marL="457200" lvl="0" indent="-368300" algn="l" rtl="0">
              <a:lnSpc>
                <a:spcPct val="90000"/>
              </a:lnSpc>
              <a:spcBef>
                <a:spcPts val="800"/>
              </a:spcBef>
              <a:spcAft>
                <a:spcPts val="0"/>
              </a:spcAft>
              <a:buSzPts val="2200"/>
              <a:buFont typeface="Arial"/>
              <a:buChar char="•"/>
            </a:pPr>
            <a:r>
              <a:rPr lang="en" sz="2200">
                <a:highlight>
                  <a:srgbClr val="FFFFFF"/>
                </a:highlight>
                <a:latin typeface="Arial"/>
                <a:ea typeface="Arial"/>
                <a:cs typeface="Arial"/>
                <a:sym typeface="Arial"/>
              </a:rPr>
              <a:t>Engineers, architects, artists, and others use CAD to create precise</a:t>
            </a:r>
            <a:r>
              <a:rPr lang="en" sz="2200">
                <a:highlight>
                  <a:srgbClr val="FFFFFF"/>
                </a:highlight>
              </a:rPr>
              <a:t> </a:t>
            </a:r>
            <a:r>
              <a:rPr lang="en" sz="2200" b="1">
                <a:highlight>
                  <a:srgbClr val="FFFFFF"/>
                </a:highlight>
              </a:rPr>
              <a:t>2D drawings and 3D models</a:t>
            </a:r>
            <a:r>
              <a:rPr lang="en" sz="2200">
                <a:highlight>
                  <a:srgbClr val="FFFFFF"/>
                </a:highlight>
                <a:latin typeface="Arial"/>
                <a:ea typeface="Arial"/>
                <a:cs typeface="Arial"/>
                <a:sym typeface="Arial"/>
              </a:rPr>
              <a:t>.</a:t>
            </a:r>
            <a:endParaRPr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1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3"/>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Shape Interface</a:t>
            </a:r>
            <a:endParaRPr/>
          </a:p>
        </p:txBody>
      </p:sp>
      <p:sp>
        <p:nvSpPr>
          <p:cNvPr id="375" name="Google Shape;375;p43"/>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30</a:t>
            </a:fld>
            <a:endParaRPr/>
          </a:p>
        </p:txBody>
      </p:sp>
      <p:pic>
        <p:nvPicPr>
          <p:cNvPr id="376" name="Google Shape;376;p43"/>
          <p:cNvPicPr preferRelativeResize="0"/>
          <p:nvPr/>
        </p:nvPicPr>
        <p:blipFill rotWithShape="1">
          <a:blip r:embed="rId3">
            <a:alphaModFix/>
          </a:blip>
          <a:srcRect/>
          <a:stretch/>
        </p:blipFill>
        <p:spPr>
          <a:xfrm>
            <a:off x="1694063" y="864150"/>
            <a:ext cx="5755874" cy="3593424"/>
          </a:xfrm>
          <a:prstGeom prst="rect">
            <a:avLst/>
          </a:prstGeom>
          <a:noFill/>
          <a:ln w="9525" cap="flat" cmpd="sng">
            <a:solidFill>
              <a:srgbClr val="000000"/>
            </a:solidFill>
            <a:prstDash val="solid"/>
            <a:round/>
            <a:headEnd type="none" w="sm" len="sm"/>
            <a:tailEnd type="none" w="sm" len="sm"/>
          </a:ln>
        </p:spPr>
      </p:pic>
      <p:sp>
        <p:nvSpPr>
          <p:cNvPr id="377" name="Google Shape;377;p43"/>
          <p:cNvSpPr/>
          <p:nvPr/>
        </p:nvSpPr>
        <p:spPr>
          <a:xfrm>
            <a:off x="3520875" y="3109450"/>
            <a:ext cx="622200" cy="308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3"/>
          <p:cNvSpPr txBox="1"/>
          <p:nvPr/>
        </p:nvSpPr>
        <p:spPr>
          <a:xfrm>
            <a:off x="4423475" y="2878750"/>
            <a:ext cx="1699500" cy="769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Left click and drag the lower arrows to rotate an object.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4"/>
          <p:cNvSpPr txBox="1">
            <a:spLocks noGrp="1"/>
          </p:cNvSpPr>
          <p:nvPr>
            <p:ph type="title" idx="4294967295"/>
          </p:nvPr>
        </p:nvSpPr>
        <p:spPr>
          <a:xfrm>
            <a:off x="0" y="240450"/>
            <a:ext cx="91440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Shape Interface</a:t>
            </a:r>
            <a:endParaRPr/>
          </a:p>
        </p:txBody>
      </p:sp>
      <p:sp>
        <p:nvSpPr>
          <p:cNvPr id="384" name="Google Shape;384;p44"/>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31</a:t>
            </a:fld>
            <a:endParaRPr/>
          </a:p>
        </p:txBody>
      </p:sp>
      <p:pic>
        <p:nvPicPr>
          <p:cNvPr id="385" name="Google Shape;385;p44"/>
          <p:cNvPicPr preferRelativeResize="0"/>
          <p:nvPr/>
        </p:nvPicPr>
        <p:blipFill rotWithShape="1">
          <a:blip r:embed="rId3">
            <a:alphaModFix/>
          </a:blip>
          <a:srcRect/>
          <a:stretch/>
        </p:blipFill>
        <p:spPr>
          <a:xfrm>
            <a:off x="1545137" y="773750"/>
            <a:ext cx="6053726" cy="3786201"/>
          </a:xfrm>
          <a:prstGeom prst="rect">
            <a:avLst/>
          </a:prstGeom>
          <a:noFill/>
          <a:ln w="9525" cap="flat" cmpd="sng">
            <a:solidFill>
              <a:srgbClr val="000000"/>
            </a:solidFill>
            <a:prstDash val="solid"/>
            <a:round/>
            <a:headEnd type="none" w="sm" len="sm"/>
            <a:tailEnd type="none" w="sm" len="sm"/>
          </a:ln>
        </p:spPr>
      </p:pic>
      <p:sp>
        <p:nvSpPr>
          <p:cNvPr id="386" name="Google Shape;386;p44"/>
          <p:cNvSpPr/>
          <p:nvPr/>
        </p:nvSpPr>
        <p:spPr>
          <a:xfrm>
            <a:off x="3512525" y="2467575"/>
            <a:ext cx="622200" cy="308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44"/>
          <p:cNvSpPr txBox="1"/>
          <p:nvPr/>
        </p:nvSpPr>
        <p:spPr>
          <a:xfrm>
            <a:off x="4466075" y="2236875"/>
            <a:ext cx="1692000" cy="769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Left click and drag the upper arrows to tilt an object.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5"/>
          <p:cNvSpPr txBox="1">
            <a:spLocks noGrp="1"/>
          </p:cNvSpPr>
          <p:nvPr>
            <p:ph type="title" idx="4294967295"/>
          </p:nvPr>
        </p:nvSpPr>
        <p:spPr>
          <a:xfrm>
            <a:off x="338625" y="1786250"/>
            <a:ext cx="3706500" cy="1429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It’s YOUR turn to get creative with 3D design!</a:t>
            </a:r>
            <a:endParaRPr/>
          </a:p>
        </p:txBody>
      </p:sp>
      <p:sp>
        <p:nvSpPr>
          <p:cNvPr id="393" name="Google Shape;393;p45"/>
          <p:cNvSpPr txBox="1"/>
          <p:nvPr/>
        </p:nvSpPr>
        <p:spPr>
          <a:xfrm>
            <a:off x="4309375" y="830038"/>
            <a:ext cx="4286400" cy="147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rPr>
              <a:t>Instructions:</a:t>
            </a:r>
            <a:endParaRPr sz="1600" b="1" i="0" u="none" strike="noStrike" cap="none">
              <a:solidFill>
                <a:schemeClr val="dk1"/>
              </a:solidFill>
            </a:endParaRPr>
          </a:p>
          <a:p>
            <a:pPr marL="457200" marR="0" lvl="0" indent="-330200" algn="l" rtl="0">
              <a:lnSpc>
                <a:spcPct val="100000"/>
              </a:lnSpc>
              <a:spcBef>
                <a:spcPts val="0"/>
              </a:spcBef>
              <a:spcAft>
                <a:spcPts val="0"/>
              </a:spcAft>
              <a:buClr>
                <a:schemeClr val="dk1"/>
              </a:buClr>
              <a:buSzPts val="1600"/>
              <a:buAutoNum type="arabicPeriod"/>
            </a:pPr>
            <a:r>
              <a:rPr lang="en" sz="1600" i="0" u="none" strike="noStrike" cap="none">
                <a:solidFill>
                  <a:schemeClr val="dk1"/>
                </a:solidFill>
              </a:rPr>
              <a:t>Go to the </a:t>
            </a:r>
            <a:r>
              <a:rPr lang="en" sz="1600" b="1" i="0" u="none" strike="noStrike" cap="none">
                <a:solidFill>
                  <a:schemeClr val="dk1"/>
                </a:solidFill>
              </a:rPr>
              <a:t>“3D” </a:t>
            </a:r>
            <a:r>
              <a:rPr lang="en" sz="1600" i="0" u="none" strike="noStrike" cap="none">
                <a:solidFill>
                  <a:schemeClr val="dk1"/>
                </a:solidFill>
              </a:rPr>
              <a:t>tab in Tinkercad</a:t>
            </a:r>
            <a:endParaRPr sz="1600" i="0" u="none" strike="noStrike" cap="none">
              <a:solidFill>
                <a:schemeClr val="dk1"/>
              </a:solidFill>
            </a:endParaRPr>
          </a:p>
          <a:p>
            <a:pPr marL="457200" marR="0" lvl="0" indent="-330200" algn="l" rtl="0">
              <a:lnSpc>
                <a:spcPct val="100000"/>
              </a:lnSpc>
              <a:spcBef>
                <a:spcPts val="0"/>
              </a:spcBef>
              <a:spcAft>
                <a:spcPts val="0"/>
              </a:spcAft>
              <a:buClr>
                <a:schemeClr val="dk1"/>
              </a:buClr>
              <a:buSzPts val="1600"/>
              <a:buAutoNum type="arabicPeriod"/>
            </a:pPr>
            <a:r>
              <a:rPr lang="en" sz="1600" i="0" u="none" strike="noStrike" cap="none">
                <a:solidFill>
                  <a:schemeClr val="dk1"/>
                </a:solidFill>
              </a:rPr>
              <a:t>Click </a:t>
            </a:r>
            <a:r>
              <a:rPr lang="en" sz="1600" b="1" i="0" u="none" strike="noStrike" cap="none">
                <a:solidFill>
                  <a:schemeClr val="dk1"/>
                </a:solidFill>
              </a:rPr>
              <a:t>“Create New Design”</a:t>
            </a:r>
            <a:endParaRPr sz="1600" b="1" i="0" u="none" strike="noStrike" cap="none">
              <a:solidFill>
                <a:schemeClr val="dk1"/>
              </a:solidFill>
            </a:endParaRPr>
          </a:p>
          <a:p>
            <a:pPr marL="457200" marR="0" lvl="0" indent="-330200" algn="l" rtl="0">
              <a:lnSpc>
                <a:spcPct val="100000"/>
              </a:lnSpc>
              <a:spcBef>
                <a:spcPts val="0"/>
              </a:spcBef>
              <a:spcAft>
                <a:spcPts val="0"/>
              </a:spcAft>
              <a:buClr>
                <a:schemeClr val="dk1"/>
              </a:buClr>
              <a:buSzPts val="1600"/>
              <a:buAutoNum type="arabicPeriod"/>
            </a:pPr>
            <a:r>
              <a:rPr lang="en" sz="1600" i="0" u="none" strike="noStrike" cap="none">
                <a:solidFill>
                  <a:schemeClr val="dk1"/>
                </a:solidFill>
              </a:rPr>
              <a:t>File name: “EV </a:t>
            </a:r>
            <a:r>
              <a:rPr lang="en" sz="1600">
                <a:solidFill>
                  <a:schemeClr val="dk1"/>
                </a:solidFill>
              </a:rPr>
              <a:t>Concept</a:t>
            </a:r>
            <a:r>
              <a:rPr lang="en" sz="1600" i="0" u="none" strike="noStrike" cap="none">
                <a:solidFill>
                  <a:schemeClr val="dk1"/>
                </a:solidFill>
              </a:rPr>
              <a:t> Car”</a:t>
            </a:r>
            <a:endParaRPr sz="1600" i="0" u="none" strike="noStrike" cap="none">
              <a:solidFill>
                <a:schemeClr val="dk1"/>
              </a:solidFill>
            </a:endParaRPr>
          </a:p>
        </p:txBody>
      </p:sp>
      <p:sp>
        <p:nvSpPr>
          <p:cNvPr id="394" name="Google Shape;394;p45"/>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32</a:t>
            </a:fld>
            <a:endParaRPr/>
          </a:p>
        </p:txBody>
      </p:sp>
      <p:sp>
        <p:nvSpPr>
          <p:cNvPr id="395" name="Google Shape;395;p45"/>
          <p:cNvSpPr txBox="1"/>
          <p:nvPr/>
        </p:nvSpPr>
        <p:spPr>
          <a:xfrm>
            <a:off x="4309375" y="2306038"/>
            <a:ext cx="4544700" cy="198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rPr>
              <a:t>Reminders:</a:t>
            </a:r>
            <a:r>
              <a:rPr lang="en" sz="1600" i="0" u="none" strike="noStrike" cap="none">
                <a:solidFill>
                  <a:schemeClr val="dk1"/>
                </a:solidFill>
              </a:rPr>
              <a:t> </a:t>
            </a:r>
            <a:endParaRPr sz="1600" i="0" u="none" strike="noStrike" cap="none">
              <a:solidFill>
                <a:schemeClr val="dk1"/>
              </a:solidFill>
            </a:endParaRPr>
          </a:p>
          <a:p>
            <a:pPr marL="457200" marR="0" lvl="0" indent="-330200" algn="l" rtl="0">
              <a:lnSpc>
                <a:spcPct val="100000"/>
              </a:lnSpc>
              <a:spcBef>
                <a:spcPts val="0"/>
              </a:spcBef>
              <a:spcAft>
                <a:spcPts val="0"/>
              </a:spcAft>
              <a:buClr>
                <a:schemeClr val="dk1"/>
              </a:buClr>
              <a:buSzPts val="1600"/>
              <a:buChar char="●"/>
            </a:pPr>
            <a:r>
              <a:rPr lang="en" sz="1600" i="0" u="none" strike="noStrike" cap="none">
                <a:solidFill>
                  <a:schemeClr val="dk1"/>
                </a:solidFill>
              </a:rPr>
              <a:t>Project is flat on the workspace</a:t>
            </a:r>
            <a:endParaRPr sz="1600" i="0" u="none" strike="noStrike" cap="none">
              <a:solidFill>
                <a:schemeClr val="dk1"/>
              </a:solidFill>
            </a:endParaRPr>
          </a:p>
          <a:p>
            <a:pPr marL="457200" marR="0" lvl="0" indent="-330200" algn="l" rtl="0">
              <a:lnSpc>
                <a:spcPct val="100000"/>
              </a:lnSpc>
              <a:spcBef>
                <a:spcPts val="0"/>
              </a:spcBef>
              <a:spcAft>
                <a:spcPts val="0"/>
              </a:spcAft>
              <a:buClr>
                <a:schemeClr val="dk1"/>
              </a:buClr>
              <a:buSzPts val="1600"/>
              <a:buChar char="●"/>
            </a:pPr>
            <a:r>
              <a:rPr lang="en" sz="1600" i="0" u="none" strike="noStrike" cap="none">
                <a:solidFill>
                  <a:schemeClr val="dk1"/>
                </a:solidFill>
              </a:rPr>
              <a:t>Objects are touching</a:t>
            </a:r>
            <a:endParaRPr sz="1600" i="0" u="none" strike="noStrike" cap="none">
              <a:solidFill>
                <a:schemeClr val="dk1"/>
              </a:solidFill>
            </a:endParaRPr>
          </a:p>
          <a:p>
            <a:pPr marL="457200" marR="0" lvl="0" indent="-330200" algn="l" rtl="0">
              <a:lnSpc>
                <a:spcPct val="100000"/>
              </a:lnSpc>
              <a:spcBef>
                <a:spcPts val="0"/>
              </a:spcBef>
              <a:spcAft>
                <a:spcPts val="0"/>
              </a:spcAft>
              <a:buClr>
                <a:schemeClr val="dk1"/>
              </a:buClr>
              <a:buSzPts val="1600"/>
              <a:buChar char="●"/>
            </a:pPr>
            <a:r>
              <a:rPr lang="en" sz="1600" i="0" u="none" strike="noStrike" cap="none">
                <a:solidFill>
                  <a:schemeClr val="dk1"/>
                </a:solidFill>
              </a:rPr>
              <a:t>Back arrow or “Control Z” to undo</a:t>
            </a:r>
            <a:endParaRPr sz="1600" i="0" u="none" strike="noStrike" cap="none">
              <a:solidFill>
                <a:schemeClr val="dk1"/>
              </a:solidFill>
            </a:endParaRPr>
          </a:p>
          <a:p>
            <a:pPr marL="457200" marR="0" lvl="0" indent="-330200" algn="l" rtl="0">
              <a:lnSpc>
                <a:spcPct val="100000"/>
              </a:lnSpc>
              <a:spcBef>
                <a:spcPts val="0"/>
              </a:spcBef>
              <a:spcAft>
                <a:spcPts val="0"/>
              </a:spcAft>
              <a:buClr>
                <a:schemeClr val="dk1"/>
              </a:buClr>
              <a:buSzPts val="1600"/>
              <a:buChar char="●"/>
            </a:pPr>
            <a:r>
              <a:rPr lang="en" sz="1600" i="0" u="none" strike="noStrike" cap="none">
                <a:solidFill>
                  <a:schemeClr val="dk1"/>
                </a:solidFill>
              </a:rPr>
              <a:t>Click on the Tinkercad “waffle box”. icon to get back to your project page</a:t>
            </a:r>
            <a:endParaRPr sz="1600" i="0" u="none" strike="noStrike" cap="none">
              <a:solidFill>
                <a:schemeClr val="dk1"/>
              </a:solidFill>
            </a:endParaRPr>
          </a:p>
          <a:p>
            <a:pPr marL="457200" marR="0" lvl="0" indent="-330200" algn="l" rtl="0">
              <a:lnSpc>
                <a:spcPct val="100000"/>
              </a:lnSpc>
              <a:spcBef>
                <a:spcPts val="0"/>
              </a:spcBef>
              <a:spcAft>
                <a:spcPts val="0"/>
              </a:spcAft>
              <a:buClr>
                <a:schemeClr val="dk1"/>
              </a:buClr>
              <a:buSzPts val="1600"/>
              <a:buChar char="●"/>
            </a:pPr>
            <a:r>
              <a:rPr lang="en" sz="1600" i="0" u="none" strike="noStrike" cap="none">
                <a:solidFill>
                  <a:schemeClr val="dk1"/>
                </a:solidFill>
              </a:rPr>
              <a:t>Don’t get frustrated, have fun!</a:t>
            </a:r>
            <a:endParaRPr sz="1600" i="0" u="none" strike="noStrike" cap="none">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1000"/>
                                        <p:tgtEl>
                                          <p:spTgt spid="3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5"/>
                                        </p:tgtEl>
                                        <p:attrNameLst>
                                          <p:attrName>style.visibility</p:attrName>
                                        </p:attrNameLst>
                                      </p:cBhvr>
                                      <p:to>
                                        <p:strVal val="visible"/>
                                      </p:to>
                                    </p:set>
                                    <p:animEffect transition="in" filter="fade">
                                      <p:cBhvr>
                                        <p:cTn id="12" dur="10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6"/>
          <p:cNvSpPr txBox="1">
            <a:spLocks noGrp="1"/>
          </p:cNvSpPr>
          <p:nvPr>
            <p:ph type="title"/>
          </p:nvPr>
        </p:nvSpPr>
        <p:spPr>
          <a:xfrm>
            <a:off x="311700" y="336500"/>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sz="3000" b="1"/>
              <a:t>Session 2: Car Chassis Design</a:t>
            </a:r>
            <a:endParaRPr sz="3000" b="1"/>
          </a:p>
        </p:txBody>
      </p:sp>
      <p:grpSp>
        <p:nvGrpSpPr>
          <p:cNvPr id="401" name="Google Shape;401;p46"/>
          <p:cNvGrpSpPr/>
          <p:nvPr/>
        </p:nvGrpSpPr>
        <p:grpSpPr>
          <a:xfrm>
            <a:off x="2921600" y="1324275"/>
            <a:ext cx="5910699" cy="3072776"/>
            <a:chOff x="2921600" y="1324275"/>
            <a:chExt cx="5910699" cy="3072776"/>
          </a:xfrm>
        </p:grpSpPr>
        <p:pic>
          <p:nvPicPr>
            <p:cNvPr id="402" name="Google Shape;402;p46"/>
            <p:cNvPicPr preferRelativeResize="0"/>
            <p:nvPr/>
          </p:nvPicPr>
          <p:blipFill rotWithShape="1">
            <a:blip r:embed="rId3">
              <a:alphaModFix/>
            </a:blip>
            <a:srcRect/>
            <a:stretch/>
          </p:blipFill>
          <p:spPr>
            <a:xfrm>
              <a:off x="2921600" y="1324275"/>
              <a:ext cx="5910699" cy="3072776"/>
            </a:xfrm>
            <a:prstGeom prst="rect">
              <a:avLst/>
            </a:prstGeom>
            <a:noFill/>
            <a:ln>
              <a:noFill/>
            </a:ln>
          </p:spPr>
        </p:pic>
        <p:sp>
          <p:nvSpPr>
            <p:cNvPr id="403" name="Google Shape;403;p46"/>
            <p:cNvSpPr/>
            <p:nvPr/>
          </p:nvSpPr>
          <p:spPr>
            <a:xfrm>
              <a:off x="3761100" y="1837875"/>
              <a:ext cx="2972400" cy="90900"/>
            </a:xfrm>
            <a:prstGeom prst="lef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46"/>
            <p:cNvSpPr/>
            <p:nvPr/>
          </p:nvSpPr>
          <p:spPr>
            <a:xfrm rot="-1508992">
              <a:off x="7180673" y="1949872"/>
              <a:ext cx="124945" cy="1179799"/>
            </a:xfrm>
            <a:prstGeom prst="up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05" name="Google Shape;405;p46"/>
            <p:cNvCxnSpPr/>
            <p:nvPr/>
          </p:nvCxnSpPr>
          <p:spPr>
            <a:xfrm rot="10800000" flipH="1">
              <a:off x="3400575" y="3015900"/>
              <a:ext cx="6000" cy="412800"/>
            </a:xfrm>
            <a:prstGeom prst="straightConnector1">
              <a:avLst/>
            </a:prstGeom>
            <a:noFill/>
            <a:ln w="38100" cap="flat" cmpd="sng">
              <a:solidFill>
                <a:schemeClr val="dk1"/>
              </a:solidFill>
              <a:prstDash val="solid"/>
              <a:round/>
              <a:headEnd type="none" w="sm" len="sm"/>
              <a:tailEnd type="triangle" w="med" len="med"/>
            </a:ln>
          </p:spPr>
        </p:cxnSp>
        <p:sp>
          <p:nvSpPr>
            <p:cNvPr id="406" name="Google Shape;406;p46"/>
            <p:cNvSpPr txBox="1"/>
            <p:nvPr/>
          </p:nvSpPr>
          <p:spPr>
            <a:xfrm>
              <a:off x="3077425" y="1488825"/>
              <a:ext cx="2575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Kreon"/>
                  <a:ea typeface="Kreon"/>
                  <a:cs typeface="Kreon"/>
                  <a:sym typeface="Kreon"/>
                </a:rPr>
                <a:t>Length: 60 cm</a:t>
              </a:r>
              <a:endParaRPr sz="1400" b="0" i="0" u="none" strike="noStrike" cap="none">
                <a:solidFill>
                  <a:srgbClr val="000000"/>
                </a:solidFill>
                <a:latin typeface="Kreon"/>
                <a:ea typeface="Kreon"/>
                <a:cs typeface="Kreon"/>
                <a:sym typeface="Kreon"/>
              </a:endParaRPr>
            </a:p>
          </p:txBody>
        </p:sp>
        <p:sp>
          <p:nvSpPr>
            <p:cNvPr id="407" name="Google Shape;407;p46"/>
            <p:cNvSpPr txBox="1"/>
            <p:nvPr/>
          </p:nvSpPr>
          <p:spPr>
            <a:xfrm>
              <a:off x="7301375" y="2248525"/>
              <a:ext cx="1338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Kreon"/>
                  <a:ea typeface="Kreon"/>
                  <a:cs typeface="Kreon"/>
                  <a:sym typeface="Kreon"/>
                </a:rPr>
                <a:t>Width: 30 cm</a:t>
              </a:r>
              <a:endParaRPr sz="1400" b="0" i="0" u="none" strike="noStrike" cap="none">
                <a:solidFill>
                  <a:srgbClr val="000000"/>
                </a:solidFill>
                <a:latin typeface="Kreon"/>
                <a:ea typeface="Kreon"/>
                <a:cs typeface="Kreon"/>
                <a:sym typeface="Kreon"/>
              </a:endParaRPr>
            </a:p>
          </p:txBody>
        </p:sp>
        <p:sp>
          <p:nvSpPr>
            <p:cNvPr id="408" name="Google Shape;408;p46"/>
            <p:cNvSpPr txBox="1"/>
            <p:nvPr/>
          </p:nvSpPr>
          <p:spPr>
            <a:xfrm>
              <a:off x="2992375" y="3428700"/>
              <a:ext cx="1974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Kreon"/>
                  <a:ea typeface="Kreon"/>
                  <a:cs typeface="Kreon"/>
                  <a:sym typeface="Kreon"/>
                </a:rPr>
                <a:t>Height: 5 cm</a:t>
              </a:r>
              <a:endParaRPr sz="1400" b="0" i="0" u="none" strike="noStrike" cap="none">
                <a:solidFill>
                  <a:srgbClr val="000000"/>
                </a:solidFill>
                <a:latin typeface="Kreon"/>
                <a:ea typeface="Kreon"/>
                <a:cs typeface="Kreon"/>
                <a:sym typeface="Kreon"/>
              </a:endParaRPr>
            </a:p>
          </p:txBody>
        </p:sp>
      </p:grpSp>
      <p:sp>
        <p:nvSpPr>
          <p:cNvPr id="409" name="Google Shape;409;p46"/>
          <p:cNvSpPr txBox="1"/>
          <p:nvPr/>
        </p:nvSpPr>
        <p:spPr>
          <a:xfrm>
            <a:off x="311700" y="1324275"/>
            <a:ext cx="2223000" cy="119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3300"/>
              <a:buFont typeface="Arial"/>
              <a:buNone/>
            </a:pPr>
            <a:r>
              <a:rPr lang="en" sz="1700"/>
              <a:t>Drag a cube onto your workplane, and change the dimensions.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7"/>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More shapes!</a:t>
            </a:r>
            <a:endParaRPr/>
          </a:p>
        </p:txBody>
      </p:sp>
      <p:sp>
        <p:nvSpPr>
          <p:cNvPr id="415" name="Google Shape;415;p47"/>
          <p:cNvSpPr txBox="1"/>
          <p:nvPr/>
        </p:nvSpPr>
        <p:spPr>
          <a:xfrm>
            <a:off x="3258175" y="1427950"/>
            <a:ext cx="220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6" name="Google Shape;416;p47"/>
          <p:cNvPicPr preferRelativeResize="0"/>
          <p:nvPr/>
        </p:nvPicPr>
        <p:blipFill rotWithShape="1">
          <a:blip r:embed="rId3">
            <a:alphaModFix/>
          </a:blip>
          <a:srcRect t="13921" b="14501"/>
          <a:stretch/>
        </p:blipFill>
        <p:spPr>
          <a:xfrm>
            <a:off x="337163" y="2080313"/>
            <a:ext cx="2609850" cy="572700"/>
          </a:xfrm>
          <a:prstGeom prst="rect">
            <a:avLst/>
          </a:prstGeom>
          <a:noFill/>
          <a:ln>
            <a:noFill/>
          </a:ln>
        </p:spPr>
      </p:pic>
      <p:pic>
        <p:nvPicPr>
          <p:cNvPr id="417" name="Google Shape;417;p47"/>
          <p:cNvPicPr preferRelativeResize="0"/>
          <p:nvPr/>
        </p:nvPicPr>
        <p:blipFill rotWithShape="1">
          <a:blip r:embed="rId4">
            <a:alphaModFix/>
          </a:blip>
          <a:srcRect/>
          <a:stretch/>
        </p:blipFill>
        <p:spPr>
          <a:xfrm>
            <a:off x="1903038" y="2387950"/>
            <a:ext cx="570700" cy="999776"/>
          </a:xfrm>
          <a:prstGeom prst="rect">
            <a:avLst/>
          </a:prstGeom>
          <a:noFill/>
          <a:ln>
            <a:noFill/>
          </a:ln>
        </p:spPr>
      </p:pic>
      <p:pic>
        <p:nvPicPr>
          <p:cNvPr id="418" name="Google Shape;418;p47"/>
          <p:cNvPicPr preferRelativeResize="0"/>
          <p:nvPr/>
        </p:nvPicPr>
        <p:blipFill rotWithShape="1">
          <a:blip r:embed="rId5">
            <a:alphaModFix/>
          </a:blip>
          <a:srcRect/>
          <a:stretch/>
        </p:blipFill>
        <p:spPr>
          <a:xfrm>
            <a:off x="4186688" y="366879"/>
            <a:ext cx="1447950" cy="4076726"/>
          </a:xfrm>
          <a:prstGeom prst="rect">
            <a:avLst/>
          </a:prstGeom>
          <a:noFill/>
          <a:ln>
            <a:noFill/>
          </a:ln>
        </p:spPr>
      </p:pic>
      <p:cxnSp>
        <p:nvCxnSpPr>
          <p:cNvPr id="419" name="Google Shape;419;p47"/>
          <p:cNvCxnSpPr/>
          <p:nvPr/>
        </p:nvCxnSpPr>
        <p:spPr>
          <a:xfrm>
            <a:off x="3193413" y="2307175"/>
            <a:ext cx="755100" cy="0"/>
          </a:xfrm>
          <a:prstGeom prst="straightConnector1">
            <a:avLst/>
          </a:prstGeom>
          <a:noFill/>
          <a:ln w="9525" cap="flat" cmpd="sng">
            <a:solidFill>
              <a:schemeClr val="dk2"/>
            </a:solidFill>
            <a:prstDash val="solid"/>
            <a:round/>
            <a:headEnd type="none" w="sm" len="sm"/>
            <a:tailEnd type="triangle" w="med" len="med"/>
          </a:ln>
        </p:spPr>
      </p:cxnSp>
      <p:sp>
        <p:nvSpPr>
          <p:cNvPr id="420" name="Google Shape;420;p47"/>
          <p:cNvSpPr/>
          <p:nvPr/>
        </p:nvSpPr>
        <p:spPr>
          <a:xfrm>
            <a:off x="4273631" y="1930928"/>
            <a:ext cx="1274100" cy="272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1" name="Google Shape;421;p47"/>
          <p:cNvCxnSpPr/>
          <p:nvPr/>
        </p:nvCxnSpPr>
        <p:spPr>
          <a:xfrm>
            <a:off x="5906988" y="2307175"/>
            <a:ext cx="755100" cy="0"/>
          </a:xfrm>
          <a:prstGeom prst="straightConnector1">
            <a:avLst/>
          </a:prstGeom>
          <a:noFill/>
          <a:ln w="9525" cap="flat" cmpd="sng">
            <a:solidFill>
              <a:schemeClr val="dk2"/>
            </a:solidFill>
            <a:prstDash val="solid"/>
            <a:round/>
            <a:headEnd type="none" w="sm" len="sm"/>
            <a:tailEnd type="triangle" w="med" len="med"/>
          </a:ln>
        </p:spPr>
      </p:cxnSp>
      <p:pic>
        <p:nvPicPr>
          <p:cNvPr id="422" name="Google Shape;422;p47"/>
          <p:cNvPicPr preferRelativeResize="0"/>
          <p:nvPr/>
        </p:nvPicPr>
        <p:blipFill rotWithShape="1">
          <a:blip r:embed="rId6">
            <a:alphaModFix/>
          </a:blip>
          <a:srcRect/>
          <a:stretch/>
        </p:blipFill>
        <p:spPr>
          <a:xfrm>
            <a:off x="6976140" y="989575"/>
            <a:ext cx="1602162" cy="2831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8"/>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Add a wheel to your project</a:t>
            </a:r>
            <a:endParaRPr/>
          </a:p>
        </p:txBody>
      </p:sp>
      <p:sp>
        <p:nvSpPr>
          <p:cNvPr id="428" name="Google Shape;428;p48"/>
          <p:cNvSpPr txBox="1"/>
          <p:nvPr/>
        </p:nvSpPr>
        <p:spPr>
          <a:xfrm>
            <a:off x="6398525" y="2008050"/>
            <a:ext cx="653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48"/>
          <p:cNvSpPr txBox="1"/>
          <p:nvPr/>
        </p:nvSpPr>
        <p:spPr>
          <a:xfrm>
            <a:off x="635325" y="1452150"/>
            <a:ext cx="147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0" name="Google Shape;430;p48"/>
          <p:cNvPicPr preferRelativeResize="0"/>
          <p:nvPr/>
        </p:nvPicPr>
        <p:blipFill rotWithShape="1">
          <a:blip r:embed="rId3">
            <a:alphaModFix/>
          </a:blip>
          <a:srcRect b="20622"/>
          <a:stretch/>
        </p:blipFill>
        <p:spPr>
          <a:xfrm>
            <a:off x="2385600" y="1568525"/>
            <a:ext cx="4128549" cy="23704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9"/>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Scale the wheel</a:t>
            </a:r>
            <a:endParaRPr/>
          </a:p>
        </p:txBody>
      </p:sp>
      <p:sp>
        <p:nvSpPr>
          <p:cNvPr id="436" name="Google Shape;436;p49"/>
          <p:cNvSpPr txBox="1"/>
          <p:nvPr/>
        </p:nvSpPr>
        <p:spPr>
          <a:xfrm>
            <a:off x="6398525" y="2008050"/>
            <a:ext cx="653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49"/>
          <p:cNvSpPr txBox="1"/>
          <p:nvPr/>
        </p:nvSpPr>
        <p:spPr>
          <a:xfrm>
            <a:off x="635325" y="1452150"/>
            <a:ext cx="147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8" name="Google Shape;438;p49"/>
          <p:cNvPicPr preferRelativeResize="0"/>
          <p:nvPr/>
        </p:nvPicPr>
        <p:blipFill rotWithShape="1">
          <a:blip r:embed="rId3">
            <a:alphaModFix/>
          </a:blip>
          <a:srcRect b="52706"/>
          <a:stretch/>
        </p:blipFill>
        <p:spPr>
          <a:xfrm>
            <a:off x="269800" y="1538575"/>
            <a:ext cx="1621025" cy="1951200"/>
          </a:xfrm>
          <a:prstGeom prst="rect">
            <a:avLst/>
          </a:prstGeom>
          <a:noFill/>
          <a:ln>
            <a:noFill/>
          </a:ln>
        </p:spPr>
      </p:pic>
      <p:pic>
        <p:nvPicPr>
          <p:cNvPr id="439" name="Google Shape;439;p49"/>
          <p:cNvPicPr preferRelativeResize="0"/>
          <p:nvPr/>
        </p:nvPicPr>
        <p:blipFill rotWithShape="1">
          <a:blip r:embed="rId4">
            <a:alphaModFix/>
          </a:blip>
          <a:srcRect/>
          <a:stretch/>
        </p:blipFill>
        <p:spPr>
          <a:xfrm>
            <a:off x="1115220" y="1766725"/>
            <a:ext cx="326914" cy="572701"/>
          </a:xfrm>
          <a:prstGeom prst="rect">
            <a:avLst/>
          </a:prstGeom>
          <a:noFill/>
          <a:ln>
            <a:noFill/>
          </a:ln>
        </p:spPr>
      </p:pic>
      <p:pic>
        <p:nvPicPr>
          <p:cNvPr id="440" name="Google Shape;440;p49"/>
          <p:cNvPicPr preferRelativeResize="0"/>
          <p:nvPr/>
        </p:nvPicPr>
        <p:blipFill rotWithShape="1">
          <a:blip r:embed="rId5">
            <a:alphaModFix/>
          </a:blip>
          <a:srcRect/>
          <a:stretch/>
        </p:blipFill>
        <p:spPr>
          <a:xfrm>
            <a:off x="4202075" y="1200025"/>
            <a:ext cx="3611019" cy="2902314"/>
          </a:xfrm>
          <a:prstGeom prst="rect">
            <a:avLst/>
          </a:prstGeom>
          <a:noFill/>
          <a:ln>
            <a:noFill/>
          </a:ln>
        </p:spPr>
      </p:pic>
      <p:cxnSp>
        <p:nvCxnSpPr>
          <p:cNvPr id="441" name="Google Shape;441;p49"/>
          <p:cNvCxnSpPr/>
          <p:nvPr/>
        </p:nvCxnSpPr>
        <p:spPr>
          <a:xfrm>
            <a:off x="2490263" y="2339425"/>
            <a:ext cx="755100" cy="0"/>
          </a:xfrm>
          <a:prstGeom prst="straightConnector1">
            <a:avLst/>
          </a:prstGeom>
          <a:noFill/>
          <a:ln w="9525" cap="flat" cmpd="sng">
            <a:solidFill>
              <a:schemeClr val="dk2"/>
            </a:solidFill>
            <a:prstDash val="solid"/>
            <a:round/>
            <a:headEnd type="none" w="sm" len="sm"/>
            <a:tailEnd type="triangle" w="med" len="med"/>
          </a:ln>
        </p:spPr>
      </p:cxnSp>
      <p:sp>
        <p:nvSpPr>
          <p:cNvPr id="442" name="Google Shape;442;p49"/>
          <p:cNvSpPr txBox="1"/>
          <p:nvPr/>
        </p:nvSpPr>
        <p:spPr>
          <a:xfrm>
            <a:off x="2780100" y="3711125"/>
            <a:ext cx="918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Change to 20</a:t>
            </a:r>
            <a:endParaRPr sz="1400" b="0" i="0" u="none" strike="noStrike" cap="none">
              <a:solidFill>
                <a:srgbClr val="000000"/>
              </a:solidFill>
              <a:latin typeface="Arial"/>
              <a:ea typeface="Arial"/>
              <a:cs typeface="Arial"/>
              <a:sym typeface="Arial"/>
            </a:endParaRPr>
          </a:p>
        </p:txBody>
      </p:sp>
      <p:cxnSp>
        <p:nvCxnSpPr>
          <p:cNvPr id="443" name="Google Shape;443;p49"/>
          <p:cNvCxnSpPr/>
          <p:nvPr/>
        </p:nvCxnSpPr>
        <p:spPr>
          <a:xfrm rot="10800000" flipH="1">
            <a:off x="3561375" y="2473875"/>
            <a:ext cx="1250100" cy="1504200"/>
          </a:xfrm>
          <a:prstGeom prst="straightConnector1">
            <a:avLst/>
          </a:prstGeom>
          <a:noFill/>
          <a:ln w="9525" cap="flat" cmpd="sng">
            <a:solidFill>
              <a:schemeClr val="dk2"/>
            </a:solidFill>
            <a:prstDash val="solid"/>
            <a:round/>
            <a:headEnd type="none" w="sm" len="sm"/>
            <a:tailEnd type="triangle" w="med" len="med"/>
          </a:ln>
        </p:spPr>
      </p:cxnSp>
      <p:cxnSp>
        <p:nvCxnSpPr>
          <p:cNvPr id="444" name="Google Shape;444;p49"/>
          <p:cNvCxnSpPr/>
          <p:nvPr/>
        </p:nvCxnSpPr>
        <p:spPr>
          <a:xfrm rot="10800000" flipH="1">
            <a:off x="3574400" y="3431275"/>
            <a:ext cx="2656500" cy="5403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0"/>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Scale the wheel (cont.)</a:t>
            </a:r>
            <a:endParaRPr/>
          </a:p>
        </p:txBody>
      </p:sp>
      <p:sp>
        <p:nvSpPr>
          <p:cNvPr id="450" name="Google Shape;450;p50"/>
          <p:cNvSpPr txBox="1"/>
          <p:nvPr/>
        </p:nvSpPr>
        <p:spPr>
          <a:xfrm>
            <a:off x="4477850" y="1962450"/>
            <a:ext cx="653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50"/>
          <p:cNvSpPr txBox="1"/>
          <p:nvPr/>
        </p:nvSpPr>
        <p:spPr>
          <a:xfrm>
            <a:off x="2393225" y="1471675"/>
            <a:ext cx="147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50"/>
          <p:cNvSpPr txBox="1"/>
          <p:nvPr/>
        </p:nvSpPr>
        <p:spPr>
          <a:xfrm>
            <a:off x="2448050" y="3847825"/>
            <a:ext cx="918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Change to 12</a:t>
            </a:r>
            <a:endParaRPr sz="1400" b="0" i="0" u="none" strike="noStrike" cap="none">
              <a:solidFill>
                <a:srgbClr val="000000"/>
              </a:solidFill>
              <a:latin typeface="Arial"/>
              <a:ea typeface="Arial"/>
              <a:cs typeface="Arial"/>
              <a:sym typeface="Arial"/>
            </a:endParaRPr>
          </a:p>
        </p:txBody>
      </p:sp>
      <p:pic>
        <p:nvPicPr>
          <p:cNvPr id="453" name="Google Shape;453;p50"/>
          <p:cNvPicPr preferRelativeResize="0"/>
          <p:nvPr/>
        </p:nvPicPr>
        <p:blipFill rotWithShape="1">
          <a:blip r:embed="rId3">
            <a:alphaModFix/>
          </a:blip>
          <a:srcRect/>
          <a:stretch/>
        </p:blipFill>
        <p:spPr>
          <a:xfrm>
            <a:off x="2890800" y="1138800"/>
            <a:ext cx="2475300" cy="2459781"/>
          </a:xfrm>
          <a:prstGeom prst="rect">
            <a:avLst/>
          </a:prstGeom>
          <a:noFill/>
          <a:ln>
            <a:noFill/>
          </a:ln>
        </p:spPr>
      </p:pic>
      <p:cxnSp>
        <p:nvCxnSpPr>
          <p:cNvPr id="454" name="Google Shape;454;p50"/>
          <p:cNvCxnSpPr/>
          <p:nvPr/>
        </p:nvCxnSpPr>
        <p:spPr>
          <a:xfrm rot="10800000" flipH="1">
            <a:off x="3183750" y="3222750"/>
            <a:ext cx="879000" cy="9441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51"/>
          <p:cNvPicPr preferRelativeResize="0"/>
          <p:nvPr/>
        </p:nvPicPr>
        <p:blipFill rotWithShape="1">
          <a:blip r:embed="rId3">
            <a:alphaModFix/>
          </a:blip>
          <a:srcRect r="59813" b="32051"/>
          <a:stretch/>
        </p:blipFill>
        <p:spPr>
          <a:xfrm>
            <a:off x="3838050" y="1282075"/>
            <a:ext cx="1666398" cy="2356775"/>
          </a:xfrm>
          <a:prstGeom prst="rect">
            <a:avLst/>
          </a:prstGeom>
          <a:noFill/>
          <a:ln>
            <a:noFill/>
          </a:ln>
        </p:spPr>
      </p:pic>
      <p:sp>
        <p:nvSpPr>
          <p:cNvPr id="460" name="Google Shape;460;p51"/>
          <p:cNvSpPr txBox="1">
            <a:spLocks noGrp="1"/>
          </p:cNvSpPr>
          <p:nvPr>
            <p:ph type="title"/>
          </p:nvPr>
        </p:nvSpPr>
        <p:spPr>
          <a:xfrm>
            <a:off x="311700" y="336500"/>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Duplicate your first wheel</a:t>
            </a:r>
            <a:endParaRPr/>
          </a:p>
        </p:txBody>
      </p:sp>
      <p:pic>
        <p:nvPicPr>
          <p:cNvPr id="461" name="Google Shape;461;p51"/>
          <p:cNvPicPr preferRelativeResize="0"/>
          <p:nvPr/>
        </p:nvPicPr>
        <p:blipFill rotWithShape="1">
          <a:blip r:embed="rId4">
            <a:alphaModFix/>
          </a:blip>
          <a:srcRect/>
          <a:stretch/>
        </p:blipFill>
        <p:spPr>
          <a:xfrm rot="-7815636">
            <a:off x="4433532" y="841274"/>
            <a:ext cx="276925" cy="4851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52"/>
          <p:cNvPicPr preferRelativeResize="0"/>
          <p:nvPr/>
        </p:nvPicPr>
        <p:blipFill rotWithShape="1">
          <a:blip r:embed="rId3">
            <a:alphaModFix/>
          </a:blip>
          <a:srcRect/>
          <a:stretch/>
        </p:blipFill>
        <p:spPr>
          <a:xfrm>
            <a:off x="4448325" y="1340009"/>
            <a:ext cx="3103675" cy="3041325"/>
          </a:xfrm>
          <a:prstGeom prst="rect">
            <a:avLst/>
          </a:prstGeom>
          <a:noFill/>
          <a:ln>
            <a:noFill/>
          </a:ln>
        </p:spPr>
      </p:pic>
      <p:sp>
        <p:nvSpPr>
          <p:cNvPr id="467" name="Google Shape;467;p52"/>
          <p:cNvSpPr txBox="1">
            <a:spLocks noGrp="1"/>
          </p:cNvSpPr>
          <p:nvPr>
            <p:ph type="title"/>
          </p:nvPr>
        </p:nvSpPr>
        <p:spPr>
          <a:xfrm>
            <a:off x="311700" y="336500"/>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Pull it out from the first wheel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p:cNvPicPr preferRelativeResize="0"/>
          <p:nvPr/>
        </p:nvPicPr>
        <p:blipFill rotWithShape="1">
          <a:blip r:embed="rId3">
            <a:alphaModFix/>
          </a:blip>
          <a:srcRect/>
          <a:stretch/>
        </p:blipFill>
        <p:spPr>
          <a:xfrm>
            <a:off x="4753000" y="1035775"/>
            <a:ext cx="3455325" cy="3455325"/>
          </a:xfrm>
          <a:prstGeom prst="rect">
            <a:avLst/>
          </a:prstGeom>
          <a:noFill/>
          <a:ln>
            <a:noFill/>
          </a:ln>
        </p:spPr>
      </p:pic>
      <p:sp>
        <p:nvSpPr>
          <p:cNvPr id="116" name="Google Shape;116;p17"/>
          <p:cNvSpPr txBox="1"/>
          <p:nvPr/>
        </p:nvSpPr>
        <p:spPr>
          <a:xfrm>
            <a:off x="5105750" y="319550"/>
            <a:ext cx="2928600" cy="51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400" i="0" u="none" strike="noStrike" cap="none">
                <a:solidFill>
                  <a:srgbClr val="000000"/>
                </a:solidFill>
              </a:rPr>
              <a:t>3</a:t>
            </a:r>
            <a:r>
              <a:rPr lang="en" sz="2400"/>
              <a:t>-dimensional</a:t>
            </a:r>
            <a:r>
              <a:rPr lang="en" sz="2400" i="0" u="none" strike="noStrike" cap="none">
                <a:solidFill>
                  <a:srgbClr val="000000"/>
                </a:solidFill>
              </a:rPr>
              <a:t> orthographic view</a:t>
            </a:r>
            <a:endParaRPr sz="2400" i="0" u="none" strike="noStrike" cap="none">
              <a:solidFill>
                <a:srgbClr val="000000"/>
              </a:solidFill>
            </a:endParaRPr>
          </a:p>
        </p:txBody>
      </p:sp>
      <p:sp>
        <p:nvSpPr>
          <p:cNvPr id="117" name="Google Shape;117;p17"/>
          <p:cNvSpPr txBox="1"/>
          <p:nvPr/>
        </p:nvSpPr>
        <p:spPr>
          <a:xfrm>
            <a:off x="1166100" y="319550"/>
            <a:ext cx="2273100" cy="797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400" i="0" u="none" strike="noStrike" cap="none">
                <a:solidFill>
                  <a:srgbClr val="000000"/>
                </a:solidFill>
              </a:rPr>
              <a:t>2</a:t>
            </a:r>
            <a:r>
              <a:rPr lang="en" sz="2400"/>
              <a:t>-dimensional</a:t>
            </a:r>
            <a:r>
              <a:rPr lang="en" sz="2400" i="0" u="none" strike="noStrike" cap="none">
                <a:solidFill>
                  <a:srgbClr val="000000"/>
                </a:solidFill>
              </a:rPr>
              <a:t> </a:t>
            </a:r>
            <a:r>
              <a:rPr lang="en" sz="2400"/>
              <a:t>isometric</a:t>
            </a:r>
            <a:r>
              <a:rPr lang="en" sz="2400" i="0" u="none" strike="noStrike" cap="none">
                <a:solidFill>
                  <a:srgbClr val="000000"/>
                </a:solidFill>
              </a:rPr>
              <a:t> view</a:t>
            </a:r>
            <a:endParaRPr sz="2400" i="0" u="none" strike="noStrike" cap="none">
              <a:solidFill>
                <a:srgbClr val="000000"/>
              </a:solidFill>
            </a:endParaRPr>
          </a:p>
        </p:txBody>
      </p:sp>
      <p:grpSp>
        <p:nvGrpSpPr>
          <p:cNvPr id="118" name="Google Shape;118;p17"/>
          <p:cNvGrpSpPr/>
          <p:nvPr/>
        </p:nvGrpSpPr>
        <p:grpSpPr>
          <a:xfrm>
            <a:off x="941214" y="1514526"/>
            <a:ext cx="2722853" cy="2515207"/>
            <a:chOff x="4864775" y="456300"/>
            <a:chExt cx="2612100" cy="2412900"/>
          </a:xfrm>
        </p:grpSpPr>
        <p:sp>
          <p:nvSpPr>
            <p:cNvPr id="119" name="Google Shape;119;p17"/>
            <p:cNvSpPr/>
            <p:nvPr/>
          </p:nvSpPr>
          <p:spPr>
            <a:xfrm>
              <a:off x="5245775" y="1980300"/>
              <a:ext cx="326100" cy="2793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7"/>
            <p:cNvSpPr/>
            <p:nvPr/>
          </p:nvSpPr>
          <p:spPr>
            <a:xfrm>
              <a:off x="5245775" y="1675500"/>
              <a:ext cx="326100" cy="2793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7"/>
            <p:cNvSpPr/>
            <p:nvPr/>
          </p:nvSpPr>
          <p:spPr>
            <a:xfrm>
              <a:off x="5245775" y="1370700"/>
              <a:ext cx="326100" cy="2793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7"/>
            <p:cNvSpPr/>
            <p:nvPr/>
          </p:nvSpPr>
          <p:spPr>
            <a:xfrm>
              <a:off x="5245775" y="2285100"/>
              <a:ext cx="326100" cy="2793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7"/>
            <p:cNvSpPr/>
            <p:nvPr/>
          </p:nvSpPr>
          <p:spPr>
            <a:xfrm>
              <a:off x="5245775" y="2589900"/>
              <a:ext cx="326100" cy="2793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7"/>
            <p:cNvSpPr/>
            <p:nvPr/>
          </p:nvSpPr>
          <p:spPr>
            <a:xfrm>
              <a:off x="5245775" y="1065900"/>
              <a:ext cx="326100" cy="2793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7"/>
            <p:cNvSpPr/>
            <p:nvPr/>
          </p:nvSpPr>
          <p:spPr>
            <a:xfrm>
              <a:off x="5626775" y="1065900"/>
              <a:ext cx="326100" cy="2793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7"/>
            <p:cNvSpPr/>
            <p:nvPr/>
          </p:nvSpPr>
          <p:spPr>
            <a:xfrm>
              <a:off x="5626775" y="1370700"/>
              <a:ext cx="326100" cy="2793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7"/>
            <p:cNvSpPr/>
            <p:nvPr/>
          </p:nvSpPr>
          <p:spPr>
            <a:xfrm>
              <a:off x="5626775" y="1675500"/>
              <a:ext cx="326100" cy="2793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7"/>
            <p:cNvSpPr/>
            <p:nvPr/>
          </p:nvSpPr>
          <p:spPr>
            <a:xfrm>
              <a:off x="5626775" y="1980300"/>
              <a:ext cx="326100" cy="2793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7"/>
            <p:cNvSpPr/>
            <p:nvPr/>
          </p:nvSpPr>
          <p:spPr>
            <a:xfrm>
              <a:off x="5626775" y="761100"/>
              <a:ext cx="326100" cy="2793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7"/>
            <p:cNvSpPr/>
            <p:nvPr/>
          </p:nvSpPr>
          <p:spPr>
            <a:xfrm>
              <a:off x="5626775" y="456300"/>
              <a:ext cx="326100" cy="2793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7"/>
            <p:cNvSpPr/>
            <p:nvPr/>
          </p:nvSpPr>
          <p:spPr>
            <a:xfrm>
              <a:off x="6007775" y="1980300"/>
              <a:ext cx="326100" cy="279300"/>
            </a:xfrm>
            <a:prstGeom prst="rect">
              <a:avLst/>
            </a:prstGeom>
            <a:solidFill>
              <a:srgbClr val="FF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7"/>
            <p:cNvSpPr/>
            <p:nvPr/>
          </p:nvSpPr>
          <p:spPr>
            <a:xfrm>
              <a:off x="6007775" y="1675500"/>
              <a:ext cx="326100" cy="279300"/>
            </a:xfrm>
            <a:prstGeom prst="rect">
              <a:avLst/>
            </a:prstGeom>
            <a:solidFill>
              <a:srgbClr val="FF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7"/>
            <p:cNvSpPr/>
            <p:nvPr/>
          </p:nvSpPr>
          <p:spPr>
            <a:xfrm>
              <a:off x="6388775" y="1980300"/>
              <a:ext cx="326100" cy="2793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7"/>
            <p:cNvSpPr/>
            <p:nvPr/>
          </p:nvSpPr>
          <p:spPr>
            <a:xfrm>
              <a:off x="6388775" y="1675500"/>
              <a:ext cx="326100" cy="2793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7"/>
            <p:cNvSpPr/>
            <p:nvPr/>
          </p:nvSpPr>
          <p:spPr>
            <a:xfrm>
              <a:off x="6769775" y="1980300"/>
              <a:ext cx="326100" cy="279300"/>
            </a:xfrm>
            <a:prstGeom prst="rect">
              <a:avLst/>
            </a:prstGeom>
            <a:solidFill>
              <a:srgbClr val="F6B26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7"/>
            <p:cNvSpPr/>
            <p:nvPr/>
          </p:nvSpPr>
          <p:spPr>
            <a:xfrm>
              <a:off x="6769775" y="1675500"/>
              <a:ext cx="326100" cy="279300"/>
            </a:xfrm>
            <a:prstGeom prst="rect">
              <a:avLst/>
            </a:prstGeom>
            <a:solidFill>
              <a:srgbClr val="F6B26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7"/>
            <p:cNvSpPr/>
            <p:nvPr/>
          </p:nvSpPr>
          <p:spPr>
            <a:xfrm>
              <a:off x="7150775" y="1980300"/>
              <a:ext cx="326100" cy="2793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7"/>
            <p:cNvSpPr/>
            <p:nvPr/>
          </p:nvSpPr>
          <p:spPr>
            <a:xfrm>
              <a:off x="7150775" y="1675500"/>
              <a:ext cx="326100" cy="2793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7"/>
            <p:cNvSpPr/>
            <p:nvPr/>
          </p:nvSpPr>
          <p:spPr>
            <a:xfrm>
              <a:off x="7150775" y="2589900"/>
              <a:ext cx="326100" cy="2793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7"/>
            <p:cNvSpPr/>
            <p:nvPr/>
          </p:nvSpPr>
          <p:spPr>
            <a:xfrm>
              <a:off x="7150775" y="2285100"/>
              <a:ext cx="326100" cy="2793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7"/>
            <p:cNvSpPr/>
            <p:nvPr/>
          </p:nvSpPr>
          <p:spPr>
            <a:xfrm>
              <a:off x="5245775" y="761100"/>
              <a:ext cx="326100" cy="2793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7"/>
            <p:cNvSpPr/>
            <p:nvPr/>
          </p:nvSpPr>
          <p:spPr>
            <a:xfrm>
              <a:off x="4864775" y="1065900"/>
              <a:ext cx="326100" cy="2793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 name="Google Shape;143;p17"/>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53"/>
          <p:cNvPicPr preferRelativeResize="0"/>
          <p:nvPr/>
        </p:nvPicPr>
        <p:blipFill rotWithShape="1">
          <a:blip r:embed="rId3">
            <a:alphaModFix/>
          </a:blip>
          <a:srcRect/>
          <a:stretch/>
        </p:blipFill>
        <p:spPr>
          <a:xfrm>
            <a:off x="4523925" y="1152475"/>
            <a:ext cx="3771900" cy="3505200"/>
          </a:xfrm>
          <a:prstGeom prst="rect">
            <a:avLst/>
          </a:prstGeom>
          <a:noFill/>
          <a:ln>
            <a:noFill/>
          </a:ln>
        </p:spPr>
      </p:pic>
      <p:sp>
        <p:nvSpPr>
          <p:cNvPr id="473" name="Google Shape;473;p53"/>
          <p:cNvSpPr txBox="1"/>
          <p:nvPr/>
        </p:nvSpPr>
        <p:spPr>
          <a:xfrm>
            <a:off x="644675" y="2217750"/>
            <a:ext cx="31974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i="0" u="none" strike="noStrike" cap="none">
                <a:solidFill>
                  <a:srgbClr val="000000"/>
                </a:solidFill>
              </a:rPr>
              <a:t>To create an axle, take a new cylinder </a:t>
            </a:r>
            <a:r>
              <a:rPr lang="en" sz="1700"/>
              <a:t>and</a:t>
            </a:r>
            <a:r>
              <a:rPr lang="en" sz="1700" i="0" u="none" strike="noStrike" cap="none">
                <a:solidFill>
                  <a:srgbClr val="000000"/>
                </a:solidFill>
              </a:rPr>
              <a:t> rotate it 90°</a:t>
            </a:r>
            <a:endParaRPr sz="1700" i="0" u="none" strike="noStrike" cap="none">
              <a:solidFill>
                <a:srgbClr val="000000"/>
              </a:solidFill>
            </a:endParaRPr>
          </a:p>
          <a:p>
            <a:pPr marL="0" marR="0" lvl="0" indent="0" algn="l" rtl="0">
              <a:lnSpc>
                <a:spcPct val="100000"/>
              </a:lnSpc>
              <a:spcBef>
                <a:spcPts val="0"/>
              </a:spcBef>
              <a:spcAft>
                <a:spcPts val="0"/>
              </a:spcAft>
              <a:buClr>
                <a:srgbClr val="000000"/>
              </a:buClr>
              <a:buSzPts val="1700"/>
              <a:buFont typeface="Arial"/>
              <a:buNone/>
            </a:pPr>
            <a:r>
              <a:rPr lang="en" sz="1700" i="0" u="none" strike="noStrike" cap="none">
                <a:solidFill>
                  <a:srgbClr val="000000"/>
                </a:solidFill>
              </a:rPr>
              <a:t>(click on the 0</a:t>
            </a:r>
            <a:r>
              <a:rPr lang="en" sz="1700" i="0" u="none" strike="noStrike" cap="none">
                <a:solidFill>
                  <a:schemeClr val="dk1"/>
                </a:solidFill>
              </a:rPr>
              <a:t>° and type in 90).</a:t>
            </a:r>
            <a:endParaRPr sz="1700" i="0" u="none" strike="noStrike" cap="none">
              <a:solidFill>
                <a:srgbClr val="000000"/>
              </a:solidFill>
            </a:endParaRPr>
          </a:p>
        </p:txBody>
      </p:sp>
      <p:sp>
        <p:nvSpPr>
          <p:cNvPr id="474" name="Google Shape;474;p53"/>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Make an axle</a:t>
            </a:r>
            <a:endParaRPr/>
          </a:p>
        </p:txBody>
      </p:sp>
      <p:cxnSp>
        <p:nvCxnSpPr>
          <p:cNvPr id="475" name="Google Shape;475;p53"/>
          <p:cNvCxnSpPr/>
          <p:nvPr/>
        </p:nvCxnSpPr>
        <p:spPr>
          <a:xfrm rot="10800000" flipH="1">
            <a:off x="3097300" y="2508825"/>
            <a:ext cx="1345500" cy="2241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4"/>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Make an axle (cont.)</a:t>
            </a:r>
            <a:endParaRPr/>
          </a:p>
        </p:txBody>
      </p:sp>
      <p:sp>
        <p:nvSpPr>
          <p:cNvPr id="481" name="Google Shape;481;p54"/>
          <p:cNvSpPr txBox="1">
            <a:spLocks noGrp="1"/>
          </p:cNvSpPr>
          <p:nvPr>
            <p:ph type="body" idx="1"/>
          </p:nvPr>
        </p:nvSpPr>
        <p:spPr>
          <a:xfrm>
            <a:off x="311700" y="1295700"/>
            <a:ext cx="8520600" cy="341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t>Length = 55 cm</a:t>
            </a:r>
            <a:endParaRPr sz="1700"/>
          </a:p>
          <a:p>
            <a:pPr marL="0" lvl="0" indent="0" algn="l" rtl="0">
              <a:lnSpc>
                <a:spcPct val="90000"/>
              </a:lnSpc>
              <a:spcBef>
                <a:spcPts val="800"/>
              </a:spcBef>
              <a:spcAft>
                <a:spcPts val="0"/>
              </a:spcAft>
              <a:buSzPts val="2100"/>
              <a:buNone/>
            </a:pPr>
            <a:r>
              <a:rPr lang="en" sz="1700"/>
              <a:t>Width = 2 cm</a:t>
            </a:r>
            <a:endParaRPr sz="1700"/>
          </a:p>
          <a:p>
            <a:pPr marL="0" lvl="0" indent="0" algn="l" rtl="0">
              <a:lnSpc>
                <a:spcPct val="90000"/>
              </a:lnSpc>
              <a:spcBef>
                <a:spcPts val="800"/>
              </a:spcBef>
              <a:spcAft>
                <a:spcPts val="0"/>
              </a:spcAft>
              <a:buSzPts val="2100"/>
              <a:buNone/>
            </a:pPr>
            <a:r>
              <a:rPr lang="en" sz="1700"/>
              <a:t>Height = 2 cm</a:t>
            </a:r>
            <a:endParaRPr sz="1700"/>
          </a:p>
          <a:p>
            <a:pPr marL="0" lvl="0" indent="0" algn="l" rtl="0">
              <a:lnSpc>
                <a:spcPct val="90000"/>
              </a:lnSpc>
              <a:spcBef>
                <a:spcPts val="800"/>
              </a:spcBef>
              <a:spcAft>
                <a:spcPts val="0"/>
              </a:spcAft>
              <a:buSzPts val="2100"/>
              <a:buNone/>
            </a:pPr>
            <a:r>
              <a:rPr lang="en" sz="1700"/>
              <a:t>Make it thin</a:t>
            </a:r>
            <a:endParaRPr sz="1700"/>
          </a:p>
          <a:p>
            <a:pPr marL="0" lvl="0" indent="0" algn="l" rtl="0">
              <a:lnSpc>
                <a:spcPct val="90000"/>
              </a:lnSpc>
              <a:spcBef>
                <a:spcPts val="800"/>
              </a:spcBef>
              <a:spcAft>
                <a:spcPts val="0"/>
              </a:spcAft>
              <a:buSzPts val="2100"/>
              <a:buNone/>
            </a:pPr>
            <a:endParaRPr sz="1700"/>
          </a:p>
          <a:p>
            <a:pPr marL="0" lvl="0" indent="0" algn="l" rtl="0">
              <a:lnSpc>
                <a:spcPct val="90000"/>
              </a:lnSpc>
              <a:spcBef>
                <a:spcPts val="800"/>
              </a:spcBef>
              <a:spcAft>
                <a:spcPts val="0"/>
              </a:spcAft>
              <a:buSzPts val="2100"/>
              <a:buNone/>
            </a:pPr>
            <a:r>
              <a:rPr lang="en" sz="1700"/>
              <a:t>Adjust the dimensions to your liking, you are able to modify this as you work.</a:t>
            </a:r>
            <a:endParaRPr sz="1700"/>
          </a:p>
        </p:txBody>
      </p:sp>
      <p:pic>
        <p:nvPicPr>
          <p:cNvPr id="482" name="Google Shape;482;p54"/>
          <p:cNvPicPr preferRelativeResize="0"/>
          <p:nvPr/>
        </p:nvPicPr>
        <p:blipFill rotWithShape="1">
          <a:blip r:embed="rId3">
            <a:alphaModFix/>
          </a:blip>
          <a:srcRect/>
          <a:stretch/>
        </p:blipFill>
        <p:spPr>
          <a:xfrm>
            <a:off x="2419250" y="1574350"/>
            <a:ext cx="5600700" cy="1143000"/>
          </a:xfrm>
          <a:prstGeom prst="rect">
            <a:avLst/>
          </a:prstGeom>
          <a:noFill/>
          <a:ln>
            <a:noFill/>
          </a:ln>
        </p:spPr>
      </p:pic>
      <p:sp>
        <p:nvSpPr>
          <p:cNvPr id="483" name="Google Shape;483;p54"/>
          <p:cNvSpPr txBox="1"/>
          <p:nvPr/>
        </p:nvSpPr>
        <p:spPr>
          <a:xfrm>
            <a:off x="1542900" y="1429450"/>
            <a:ext cx="653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5"/>
          <p:cNvSpPr txBox="1">
            <a:spLocks noGrp="1"/>
          </p:cNvSpPr>
          <p:nvPr>
            <p:ph type="body" idx="1"/>
          </p:nvPr>
        </p:nvSpPr>
        <p:spPr>
          <a:xfrm>
            <a:off x="311700" y="1463225"/>
            <a:ext cx="2179200" cy="2085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solidFill>
                  <a:schemeClr val="dk1"/>
                </a:solidFill>
              </a:rPr>
              <a:t>Pull the axle off the ground and try to put it in the cent</a:t>
            </a:r>
            <a:r>
              <a:rPr lang="en" sz="1700"/>
              <a:t>er</a:t>
            </a:r>
            <a:r>
              <a:rPr lang="en" sz="1700">
                <a:solidFill>
                  <a:schemeClr val="dk1"/>
                </a:solidFill>
              </a:rPr>
              <a:t> of the two wheels.</a:t>
            </a:r>
            <a:endParaRPr sz="1700">
              <a:solidFill>
                <a:schemeClr val="dk1"/>
              </a:solidFill>
            </a:endParaRPr>
          </a:p>
        </p:txBody>
      </p:sp>
      <p:pic>
        <p:nvPicPr>
          <p:cNvPr id="489" name="Google Shape;489;p55"/>
          <p:cNvPicPr preferRelativeResize="0"/>
          <p:nvPr/>
        </p:nvPicPr>
        <p:blipFill rotWithShape="1">
          <a:blip r:embed="rId3">
            <a:alphaModFix/>
          </a:blip>
          <a:srcRect/>
          <a:stretch/>
        </p:blipFill>
        <p:spPr>
          <a:xfrm>
            <a:off x="2682075" y="1463227"/>
            <a:ext cx="6253226" cy="2217050"/>
          </a:xfrm>
          <a:prstGeom prst="rect">
            <a:avLst/>
          </a:prstGeom>
          <a:noFill/>
          <a:ln>
            <a:noFill/>
          </a:ln>
        </p:spPr>
      </p:pic>
      <p:sp>
        <p:nvSpPr>
          <p:cNvPr id="490" name="Google Shape;490;p55"/>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Centering objects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6"/>
          <p:cNvSpPr txBox="1">
            <a:spLocks noGrp="1"/>
          </p:cNvSpPr>
          <p:nvPr>
            <p:ph type="body" idx="1"/>
          </p:nvPr>
        </p:nvSpPr>
        <p:spPr>
          <a:xfrm>
            <a:off x="548325" y="1456650"/>
            <a:ext cx="4053300" cy="1115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t>Your design does not have to be perfect yet.</a:t>
            </a:r>
            <a:endParaRPr sz="1700"/>
          </a:p>
          <a:p>
            <a:pPr marL="0" lvl="0" indent="0" algn="l" rtl="0">
              <a:lnSpc>
                <a:spcPct val="90000"/>
              </a:lnSpc>
              <a:spcBef>
                <a:spcPts val="800"/>
              </a:spcBef>
              <a:spcAft>
                <a:spcPts val="0"/>
              </a:spcAft>
              <a:buSzPts val="2100"/>
              <a:buNone/>
            </a:pPr>
            <a:r>
              <a:rPr lang="en" sz="1700"/>
              <a:t>Just make sure the chassis is between the axle and wheels.</a:t>
            </a:r>
            <a:endParaRPr sz="1700"/>
          </a:p>
        </p:txBody>
      </p:sp>
      <p:pic>
        <p:nvPicPr>
          <p:cNvPr id="496" name="Google Shape;496;p56"/>
          <p:cNvPicPr preferRelativeResize="0"/>
          <p:nvPr/>
        </p:nvPicPr>
        <p:blipFill rotWithShape="1">
          <a:blip r:embed="rId3">
            <a:alphaModFix/>
          </a:blip>
          <a:srcRect/>
          <a:stretch/>
        </p:blipFill>
        <p:spPr>
          <a:xfrm>
            <a:off x="5019625" y="1456650"/>
            <a:ext cx="3729125" cy="3207449"/>
          </a:xfrm>
          <a:prstGeom prst="rect">
            <a:avLst/>
          </a:prstGeom>
          <a:noFill/>
          <a:ln>
            <a:noFill/>
          </a:ln>
        </p:spPr>
      </p:pic>
      <p:sp>
        <p:nvSpPr>
          <p:cNvPr id="497" name="Google Shape;497;p56"/>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Centering (cont.)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7"/>
          <p:cNvSpPr txBox="1"/>
          <p:nvPr/>
        </p:nvSpPr>
        <p:spPr>
          <a:xfrm>
            <a:off x="311700" y="1623625"/>
            <a:ext cx="35553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700" i="0" u="none" strike="noStrike" cap="none">
                <a:solidFill>
                  <a:srgbClr val="000000"/>
                </a:solidFill>
              </a:rPr>
              <a:t>Hold shift, click on your axle and wheels, all three should be highlighted in blue.</a:t>
            </a:r>
            <a:endParaRPr sz="1700" i="0" u="none" strike="noStrike" cap="none">
              <a:solidFill>
                <a:srgbClr val="000000"/>
              </a:solidFill>
            </a:endParaRPr>
          </a:p>
        </p:txBody>
      </p:sp>
      <p:pic>
        <p:nvPicPr>
          <p:cNvPr id="503" name="Google Shape;503;p57"/>
          <p:cNvPicPr preferRelativeResize="0"/>
          <p:nvPr/>
        </p:nvPicPr>
        <p:blipFill rotWithShape="1">
          <a:blip r:embed="rId3">
            <a:alphaModFix/>
          </a:blip>
          <a:srcRect/>
          <a:stretch/>
        </p:blipFill>
        <p:spPr>
          <a:xfrm>
            <a:off x="4425575" y="888200"/>
            <a:ext cx="4522600" cy="3588374"/>
          </a:xfrm>
          <a:prstGeom prst="rect">
            <a:avLst/>
          </a:prstGeom>
          <a:noFill/>
          <a:ln>
            <a:noFill/>
          </a:ln>
        </p:spPr>
      </p:pic>
      <p:sp>
        <p:nvSpPr>
          <p:cNvPr id="504" name="Google Shape;504;p57"/>
          <p:cNvSpPr txBox="1">
            <a:spLocks noGrp="1"/>
          </p:cNvSpPr>
          <p:nvPr>
            <p:ph type="title"/>
          </p:nvPr>
        </p:nvSpPr>
        <p:spPr>
          <a:xfrm>
            <a:off x="311700" y="35287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Selecting a group</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58"/>
          <p:cNvPicPr preferRelativeResize="0"/>
          <p:nvPr/>
        </p:nvPicPr>
        <p:blipFill rotWithShape="1">
          <a:blip r:embed="rId3">
            <a:alphaModFix/>
          </a:blip>
          <a:srcRect b="40765"/>
          <a:stretch/>
        </p:blipFill>
        <p:spPr>
          <a:xfrm>
            <a:off x="2808375" y="1538100"/>
            <a:ext cx="5680301" cy="2067300"/>
          </a:xfrm>
          <a:prstGeom prst="rect">
            <a:avLst/>
          </a:prstGeom>
          <a:noFill/>
          <a:ln>
            <a:noFill/>
          </a:ln>
        </p:spPr>
      </p:pic>
      <p:sp>
        <p:nvSpPr>
          <p:cNvPr id="510" name="Google Shape;510;p58"/>
          <p:cNvSpPr txBox="1">
            <a:spLocks noGrp="1"/>
          </p:cNvSpPr>
          <p:nvPr>
            <p:ph type="title"/>
          </p:nvPr>
        </p:nvSpPr>
        <p:spPr>
          <a:xfrm>
            <a:off x="311700" y="35287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Align objects</a:t>
            </a:r>
            <a:endParaRPr/>
          </a:p>
        </p:txBody>
      </p:sp>
      <p:sp>
        <p:nvSpPr>
          <p:cNvPr id="511" name="Google Shape;511;p58"/>
          <p:cNvSpPr/>
          <p:nvPr/>
        </p:nvSpPr>
        <p:spPr>
          <a:xfrm>
            <a:off x="8212775" y="1934075"/>
            <a:ext cx="378300" cy="294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58"/>
          <p:cNvSpPr txBox="1">
            <a:spLocks noGrp="1"/>
          </p:cNvSpPr>
          <p:nvPr>
            <p:ph type="body" idx="1"/>
          </p:nvPr>
        </p:nvSpPr>
        <p:spPr>
          <a:xfrm>
            <a:off x="311700" y="1529200"/>
            <a:ext cx="2297400" cy="2393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t>Click on the align tool.</a:t>
            </a:r>
            <a:endParaRPr sz="17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9"/>
          <p:cNvSpPr txBox="1">
            <a:spLocks noGrp="1"/>
          </p:cNvSpPr>
          <p:nvPr>
            <p:ph type="body" idx="1"/>
          </p:nvPr>
        </p:nvSpPr>
        <p:spPr>
          <a:xfrm>
            <a:off x="311700" y="1140200"/>
            <a:ext cx="8520600" cy="341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t>Align the centre two dots, which will align it in the center of this view.</a:t>
            </a:r>
            <a:endParaRPr sz="1700"/>
          </a:p>
          <a:p>
            <a:pPr marL="0" lvl="0" indent="0" algn="l" rtl="0">
              <a:lnSpc>
                <a:spcPct val="90000"/>
              </a:lnSpc>
              <a:spcBef>
                <a:spcPts val="800"/>
              </a:spcBef>
              <a:spcAft>
                <a:spcPts val="0"/>
              </a:spcAft>
              <a:buSzPts val="2100"/>
              <a:buNone/>
            </a:pPr>
            <a:r>
              <a:rPr lang="en" sz="1700"/>
              <a:t>Then view it from the side and align it again.</a:t>
            </a:r>
            <a:endParaRPr sz="1700"/>
          </a:p>
        </p:txBody>
      </p:sp>
      <p:pic>
        <p:nvPicPr>
          <p:cNvPr id="518" name="Google Shape;518;p59"/>
          <p:cNvPicPr preferRelativeResize="0"/>
          <p:nvPr/>
        </p:nvPicPr>
        <p:blipFill rotWithShape="1">
          <a:blip r:embed="rId3">
            <a:alphaModFix/>
          </a:blip>
          <a:srcRect/>
          <a:stretch/>
        </p:blipFill>
        <p:spPr>
          <a:xfrm>
            <a:off x="1640700" y="1906425"/>
            <a:ext cx="7041049" cy="2609900"/>
          </a:xfrm>
          <a:prstGeom prst="rect">
            <a:avLst/>
          </a:prstGeom>
          <a:noFill/>
          <a:ln>
            <a:noFill/>
          </a:ln>
        </p:spPr>
      </p:pic>
      <p:sp>
        <p:nvSpPr>
          <p:cNvPr id="519" name="Google Shape;519;p59"/>
          <p:cNvSpPr txBox="1">
            <a:spLocks noGrp="1"/>
          </p:cNvSpPr>
          <p:nvPr>
            <p:ph type="title"/>
          </p:nvPr>
        </p:nvSpPr>
        <p:spPr>
          <a:xfrm>
            <a:off x="161150" y="267000"/>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Align (cont.)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0"/>
          <p:cNvSpPr txBox="1">
            <a:spLocks noGrp="1"/>
          </p:cNvSpPr>
          <p:nvPr>
            <p:ph type="body" idx="1"/>
          </p:nvPr>
        </p:nvSpPr>
        <p:spPr>
          <a:xfrm>
            <a:off x="300075" y="1045775"/>
            <a:ext cx="3450600" cy="341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t>Group the axle and the wheels to prevent them from separating.</a:t>
            </a:r>
            <a:endParaRPr sz="1700"/>
          </a:p>
        </p:txBody>
      </p:sp>
      <p:pic>
        <p:nvPicPr>
          <p:cNvPr id="525" name="Google Shape;525;p60"/>
          <p:cNvPicPr preferRelativeResize="0"/>
          <p:nvPr/>
        </p:nvPicPr>
        <p:blipFill rotWithShape="1">
          <a:blip r:embed="rId3">
            <a:alphaModFix/>
          </a:blip>
          <a:srcRect l="25279" t="10506" r="18892" b="22275"/>
          <a:stretch/>
        </p:blipFill>
        <p:spPr>
          <a:xfrm>
            <a:off x="3868975" y="1045775"/>
            <a:ext cx="4601050" cy="3346800"/>
          </a:xfrm>
          <a:prstGeom prst="rect">
            <a:avLst/>
          </a:prstGeom>
          <a:noFill/>
          <a:ln>
            <a:noFill/>
          </a:ln>
        </p:spPr>
      </p:pic>
      <p:sp>
        <p:nvSpPr>
          <p:cNvPr id="526" name="Google Shape;526;p60"/>
          <p:cNvSpPr/>
          <p:nvPr/>
        </p:nvSpPr>
        <p:spPr>
          <a:xfrm>
            <a:off x="7946725" y="1045775"/>
            <a:ext cx="267000" cy="452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60"/>
          <p:cNvSpPr txBox="1">
            <a:spLocks noGrp="1"/>
          </p:cNvSpPr>
          <p:nvPr>
            <p:ph type="title"/>
          </p:nvPr>
        </p:nvSpPr>
        <p:spPr>
          <a:xfrm>
            <a:off x="161150" y="114600"/>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Grouping parts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1"/>
          <p:cNvSpPr txBox="1">
            <a:spLocks noGrp="1"/>
          </p:cNvSpPr>
          <p:nvPr>
            <p:ph type="body" idx="1"/>
          </p:nvPr>
        </p:nvSpPr>
        <p:spPr>
          <a:xfrm>
            <a:off x="272625" y="1114350"/>
            <a:ext cx="2324100" cy="341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t>Duplicate again!</a:t>
            </a:r>
            <a:endParaRPr sz="1700"/>
          </a:p>
        </p:txBody>
      </p:sp>
      <p:pic>
        <p:nvPicPr>
          <p:cNvPr id="533" name="Google Shape;533;p61"/>
          <p:cNvPicPr preferRelativeResize="0"/>
          <p:nvPr/>
        </p:nvPicPr>
        <p:blipFill rotWithShape="1">
          <a:blip r:embed="rId3">
            <a:alphaModFix/>
          </a:blip>
          <a:srcRect l="1198" t="9996" r="26153" b="15570"/>
          <a:stretch/>
        </p:blipFill>
        <p:spPr>
          <a:xfrm>
            <a:off x="2682650" y="1114362"/>
            <a:ext cx="5673974" cy="3511926"/>
          </a:xfrm>
          <a:prstGeom prst="rect">
            <a:avLst/>
          </a:prstGeom>
          <a:noFill/>
          <a:ln>
            <a:noFill/>
          </a:ln>
        </p:spPr>
      </p:pic>
      <p:sp>
        <p:nvSpPr>
          <p:cNvPr id="534" name="Google Shape;534;p61"/>
          <p:cNvSpPr txBox="1">
            <a:spLocks noGrp="1"/>
          </p:cNvSpPr>
          <p:nvPr>
            <p:ph type="title"/>
          </p:nvPr>
        </p:nvSpPr>
        <p:spPr>
          <a:xfrm>
            <a:off x="272625" y="238250"/>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Create more wheels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2"/>
          <p:cNvSpPr txBox="1">
            <a:spLocks noGrp="1"/>
          </p:cNvSpPr>
          <p:nvPr>
            <p:ph type="body" idx="1"/>
          </p:nvPr>
        </p:nvSpPr>
        <p:spPr>
          <a:xfrm>
            <a:off x="317925" y="1152475"/>
            <a:ext cx="3586500" cy="2683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t>If one part is too narrow or too wide, you can always change the dimensions.</a:t>
            </a:r>
            <a:endParaRPr sz="1700"/>
          </a:p>
        </p:txBody>
      </p:sp>
      <p:pic>
        <p:nvPicPr>
          <p:cNvPr id="540" name="Google Shape;540;p62"/>
          <p:cNvPicPr preferRelativeResize="0"/>
          <p:nvPr/>
        </p:nvPicPr>
        <p:blipFill rotWithShape="1">
          <a:blip r:embed="rId3">
            <a:alphaModFix/>
          </a:blip>
          <a:srcRect/>
          <a:stretch/>
        </p:blipFill>
        <p:spPr>
          <a:xfrm>
            <a:off x="4305395" y="1152475"/>
            <a:ext cx="3923124" cy="2878551"/>
          </a:xfrm>
          <a:prstGeom prst="rect">
            <a:avLst/>
          </a:prstGeom>
          <a:noFill/>
          <a:ln>
            <a:noFill/>
          </a:ln>
        </p:spPr>
      </p:pic>
      <p:sp>
        <p:nvSpPr>
          <p:cNvPr id="541" name="Google Shape;541;p62"/>
          <p:cNvSpPr txBox="1">
            <a:spLocks noGrp="1"/>
          </p:cNvSpPr>
          <p:nvPr>
            <p:ph type="title"/>
          </p:nvPr>
        </p:nvSpPr>
        <p:spPr>
          <a:xfrm>
            <a:off x="272625" y="238250"/>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Changing sizes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8"/>
          <p:cNvSpPr txBox="1">
            <a:spLocks noGrp="1"/>
          </p:cNvSpPr>
          <p:nvPr>
            <p:ph type="title" idx="4294967295"/>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Measuring in 2D</a:t>
            </a:r>
            <a:endParaRPr/>
          </a:p>
        </p:txBody>
      </p:sp>
      <p:pic>
        <p:nvPicPr>
          <p:cNvPr id="149" name="Google Shape;149;p18"/>
          <p:cNvPicPr preferRelativeResize="0"/>
          <p:nvPr/>
        </p:nvPicPr>
        <p:blipFill rotWithShape="1">
          <a:blip r:embed="rId3">
            <a:alphaModFix/>
          </a:blip>
          <a:srcRect/>
          <a:stretch/>
        </p:blipFill>
        <p:spPr>
          <a:xfrm>
            <a:off x="2247862" y="1408625"/>
            <a:ext cx="4648275" cy="3195700"/>
          </a:xfrm>
          <a:prstGeom prst="rect">
            <a:avLst/>
          </a:prstGeom>
          <a:noFill/>
          <a:ln>
            <a:noFill/>
          </a:ln>
        </p:spPr>
      </p:pic>
      <p:sp>
        <p:nvSpPr>
          <p:cNvPr id="150" name="Google Shape;150;p18"/>
          <p:cNvSpPr txBox="1"/>
          <p:nvPr/>
        </p:nvSpPr>
        <p:spPr>
          <a:xfrm>
            <a:off x="1485900" y="1056424"/>
            <a:ext cx="6172200" cy="27813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34B84B"/>
              </a:buClr>
              <a:buSzPts val="2600"/>
              <a:buFont typeface="Twentieth Century"/>
              <a:buNone/>
            </a:pPr>
            <a:r>
              <a:rPr lang="en" sz="2200">
                <a:solidFill>
                  <a:srgbClr val="6C6C6C"/>
                </a:solidFill>
                <a:highlight>
                  <a:srgbClr val="FFFFFF"/>
                </a:highlight>
              </a:rPr>
              <a:t>2D objects have a length and width</a:t>
            </a:r>
            <a:endParaRPr sz="900" b="0" i="0" u="none" strike="noStrike" cap="none">
              <a:solidFill>
                <a:srgbClr val="000000"/>
              </a:solidFill>
              <a:latin typeface="Arial"/>
              <a:ea typeface="Arial"/>
              <a:cs typeface="Arial"/>
              <a:sym typeface="Arial"/>
            </a:endParaRPr>
          </a:p>
        </p:txBody>
      </p:sp>
      <p:sp>
        <p:nvSpPr>
          <p:cNvPr id="151" name="Google Shape;151;p18"/>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3"/>
          <p:cNvSpPr txBox="1">
            <a:spLocks noGrp="1"/>
          </p:cNvSpPr>
          <p:nvPr>
            <p:ph type="body" idx="1"/>
          </p:nvPr>
        </p:nvSpPr>
        <p:spPr>
          <a:xfrm>
            <a:off x="272625" y="1330925"/>
            <a:ext cx="3444900" cy="341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t>Use the “Align” tool to align the wheels, axles, and chassis.</a:t>
            </a:r>
            <a:endParaRPr sz="1700"/>
          </a:p>
        </p:txBody>
      </p:sp>
      <p:pic>
        <p:nvPicPr>
          <p:cNvPr id="547" name="Google Shape;547;p63"/>
          <p:cNvPicPr preferRelativeResize="0"/>
          <p:nvPr/>
        </p:nvPicPr>
        <p:blipFill rotWithShape="1">
          <a:blip r:embed="rId3">
            <a:alphaModFix/>
          </a:blip>
          <a:srcRect/>
          <a:stretch/>
        </p:blipFill>
        <p:spPr>
          <a:xfrm>
            <a:off x="4058974" y="1330925"/>
            <a:ext cx="3728574" cy="3033801"/>
          </a:xfrm>
          <a:prstGeom prst="rect">
            <a:avLst/>
          </a:prstGeom>
          <a:noFill/>
          <a:ln>
            <a:noFill/>
          </a:ln>
        </p:spPr>
      </p:pic>
      <p:sp>
        <p:nvSpPr>
          <p:cNvPr id="548" name="Google Shape;548;p63"/>
          <p:cNvSpPr/>
          <p:nvPr/>
        </p:nvSpPr>
        <p:spPr>
          <a:xfrm>
            <a:off x="5586225" y="3212950"/>
            <a:ext cx="267000" cy="452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63"/>
          <p:cNvSpPr txBox="1">
            <a:spLocks noGrp="1"/>
          </p:cNvSpPr>
          <p:nvPr>
            <p:ph type="title"/>
          </p:nvPr>
        </p:nvSpPr>
        <p:spPr>
          <a:xfrm>
            <a:off x="272625" y="238250"/>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Chassis design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4"/>
          <p:cNvSpPr txBox="1">
            <a:spLocks noGrp="1"/>
          </p:cNvSpPr>
          <p:nvPr>
            <p:ph type="body" idx="1"/>
          </p:nvPr>
        </p:nvSpPr>
        <p:spPr>
          <a:xfrm>
            <a:off x="272625" y="1235950"/>
            <a:ext cx="3647100" cy="341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t>Place the axle below the chassis.</a:t>
            </a:r>
            <a:endParaRPr sz="1700"/>
          </a:p>
        </p:txBody>
      </p:sp>
      <p:pic>
        <p:nvPicPr>
          <p:cNvPr id="555" name="Google Shape;555;p64"/>
          <p:cNvPicPr preferRelativeResize="0"/>
          <p:nvPr/>
        </p:nvPicPr>
        <p:blipFill rotWithShape="1">
          <a:blip r:embed="rId3">
            <a:alphaModFix/>
          </a:blip>
          <a:srcRect/>
          <a:stretch/>
        </p:blipFill>
        <p:spPr>
          <a:xfrm>
            <a:off x="5170500" y="1235950"/>
            <a:ext cx="2599701" cy="3259050"/>
          </a:xfrm>
          <a:prstGeom prst="rect">
            <a:avLst/>
          </a:prstGeom>
          <a:noFill/>
          <a:ln>
            <a:noFill/>
          </a:ln>
        </p:spPr>
      </p:pic>
      <p:sp>
        <p:nvSpPr>
          <p:cNvPr id="556" name="Google Shape;556;p64"/>
          <p:cNvSpPr txBox="1">
            <a:spLocks noGrp="1"/>
          </p:cNvSpPr>
          <p:nvPr>
            <p:ph type="title"/>
          </p:nvPr>
        </p:nvSpPr>
        <p:spPr>
          <a:xfrm>
            <a:off x="272625" y="238250"/>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Keeping wheels on the road</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65"/>
          <p:cNvPicPr preferRelativeResize="0"/>
          <p:nvPr/>
        </p:nvPicPr>
        <p:blipFill rotWithShape="1">
          <a:blip r:embed="rId3">
            <a:alphaModFix/>
          </a:blip>
          <a:srcRect l="30788" t="10508" r="19270" b="20630"/>
          <a:stretch/>
        </p:blipFill>
        <p:spPr>
          <a:xfrm>
            <a:off x="3918100" y="1217213"/>
            <a:ext cx="3945523" cy="3286924"/>
          </a:xfrm>
          <a:prstGeom prst="rect">
            <a:avLst/>
          </a:prstGeom>
          <a:noFill/>
          <a:ln>
            <a:noFill/>
          </a:ln>
        </p:spPr>
      </p:pic>
      <p:sp>
        <p:nvSpPr>
          <p:cNvPr id="562" name="Google Shape;562;p65"/>
          <p:cNvSpPr txBox="1">
            <a:spLocks noGrp="1"/>
          </p:cNvSpPr>
          <p:nvPr>
            <p:ph type="body" idx="1"/>
          </p:nvPr>
        </p:nvSpPr>
        <p:spPr>
          <a:xfrm>
            <a:off x="272625" y="1217225"/>
            <a:ext cx="3476100" cy="341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 sz="1700"/>
              <a:t>Group all items together.</a:t>
            </a:r>
            <a:endParaRPr sz="1700"/>
          </a:p>
        </p:txBody>
      </p:sp>
      <p:sp>
        <p:nvSpPr>
          <p:cNvPr id="563" name="Google Shape;563;p65"/>
          <p:cNvSpPr txBox="1">
            <a:spLocks noGrp="1"/>
          </p:cNvSpPr>
          <p:nvPr>
            <p:ph type="title"/>
          </p:nvPr>
        </p:nvSpPr>
        <p:spPr>
          <a:xfrm>
            <a:off x="272625" y="238250"/>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Finish the chassis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6"/>
          <p:cNvSpPr txBox="1">
            <a:spLocks noGrp="1"/>
          </p:cNvSpPr>
          <p:nvPr>
            <p:ph type="ctrTitle"/>
          </p:nvPr>
        </p:nvSpPr>
        <p:spPr>
          <a:xfrm>
            <a:off x="311700" y="238250"/>
            <a:ext cx="8520600" cy="1505400"/>
          </a:xfrm>
          <a:prstGeom prst="rect">
            <a:avLst/>
          </a:prstGeom>
          <a:no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SzPts val="4500"/>
              <a:buNone/>
            </a:pPr>
            <a:r>
              <a:rPr lang="en" sz="4000"/>
              <a:t>Tinkercad 3D Design &amp; </a:t>
            </a:r>
            <a:endParaRPr sz="4000"/>
          </a:p>
          <a:p>
            <a:pPr marL="0" lvl="0" indent="0" algn="ctr" rtl="0">
              <a:lnSpc>
                <a:spcPct val="115000"/>
              </a:lnSpc>
              <a:spcBef>
                <a:spcPts val="0"/>
              </a:spcBef>
              <a:spcAft>
                <a:spcPts val="0"/>
              </a:spcAft>
              <a:buSzPts val="4500"/>
              <a:buNone/>
            </a:pPr>
            <a:r>
              <a:rPr lang="en" sz="4000"/>
              <a:t>EV Concept Car Workshop</a:t>
            </a:r>
            <a:endParaRPr sz="4000"/>
          </a:p>
        </p:txBody>
      </p:sp>
      <p:sp>
        <p:nvSpPr>
          <p:cNvPr id="569" name="Google Shape;569;p66"/>
          <p:cNvSpPr txBox="1">
            <a:spLocks noGrp="1"/>
          </p:cNvSpPr>
          <p:nvPr>
            <p:ph type="subTitle" idx="1"/>
          </p:nvPr>
        </p:nvSpPr>
        <p:spPr>
          <a:xfrm>
            <a:off x="135150" y="1953325"/>
            <a:ext cx="8873700" cy="8718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800"/>
              </a:spcBef>
              <a:spcAft>
                <a:spcPts val="0"/>
              </a:spcAft>
              <a:buSzPts val="1800"/>
              <a:buNone/>
            </a:pPr>
            <a:r>
              <a:rPr lang="en" sz="2600"/>
              <a:t>Part 2: Concept Car Body Design &amp; Review</a:t>
            </a:r>
            <a:endParaRPr sz="2100">
              <a:solidFill>
                <a:srgbClr val="6C6C6C"/>
              </a:solidFill>
            </a:endParaRPr>
          </a:p>
        </p:txBody>
      </p:sp>
      <p:sp>
        <p:nvSpPr>
          <p:cNvPr id="570" name="Google Shape;570;p66"/>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53</a:t>
            </a:fld>
            <a:endParaRPr/>
          </a:p>
        </p:txBody>
      </p:sp>
      <p:pic>
        <p:nvPicPr>
          <p:cNvPr id="571" name="Google Shape;571;p66"/>
          <p:cNvPicPr preferRelativeResize="0"/>
          <p:nvPr/>
        </p:nvPicPr>
        <p:blipFill rotWithShape="1">
          <a:blip r:embed="rId3">
            <a:alphaModFix/>
          </a:blip>
          <a:srcRect/>
          <a:stretch/>
        </p:blipFill>
        <p:spPr>
          <a:xfrm>
            <a:off x="2694937" y="2571750"/>
            <a:ext cx="3483825" cy="1957475"/>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67"/>
          <p:cNvSpPr txBox="1">
            <a:spLocks noGrp="1"/>
          </p:cNvSpPr>
          <p:nvPr>
            <p:ph type="title"/>
          </p:nvPr>
        </p:nvSpPr>
        <p:spPr>
          <a:xfrm>
            <a:off x="311700" y="395175"/>
            <a:ext cx="8520600" cy="8316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SzPts val="3300"/>
              <a:buNone/>
            </a:pPr>
            <a:r>
              <a:rPr lang="en" sz="3000" b="1"/>
              <a:t>Session 3: Concept Car Body Design</a:t>
            </a:r>
            <a:endParaRPr sz="3000" b="1"/>
          </a:p>
        </p:txBody>
      </p:sp>
      <p:sp>
        <p:nvSpPr>
          <p:cNvPr id="577" name="Google Shape;577;p67"/>
          <p:cNvSpPr txBox="1">
            <a:spLocks noGrp="1"/>
          </p:cNvSpPr>
          <p:nvPr>
            <p:ph type="body" idx="1"/>
          </p:nvPr>
        </p:nvSpPr>
        <p:spPr>
          <a:xfrm>
            <a:off x="218275" y="1539963"/>
            <a:ext cx="8520600" cy="3032100"/>
          </a:xfrm>
          <a:prstGeom prst="rect">
            <a:avLst/>
          </a:prstGeom>
          <a:noFill/>
          <a:ln>
            <a:noFill/>
          </a:ln>
        </p:spPr>
        <p:txBody>
          <a:bodyPr spcFirstLastPara="1" wrap="square" lIns="68575" tIns="34275" rIns="68575" bIns="34275" anchor="t" anchorCtr="0">
            <a:noAutofit/>
          </a:bodyPr>
          <a:lstStyle/>
          <a:p>
            <a:pPr marL="457200" lvl="0" indent="-330200" algn="l" rtl="0">
              <a:lnSpc>
                <a:spcPct val="90000"/>
              </a:lnSpc>
              <a:spcBef>
                <a:spcPts val="800"/>
              </a:spcBef>
              <a:spcAft>
                <a:spcPts val="0"/>
              </a:spcAft>
              <a:buSzPts val="1600"/>
              <a:buChar char="•"/>
            </a:pPr>
            <a:r>
              <a:rPr lang="en" sz="1600"/>
              <a:t>Get creative!</a:t>
            </a:r>
            <a:endParaRPr sz="1600"/>
          </a:p>
          <a:p>
            <a:pPr marL="457200" lvl="0" indent="-330200" algn="l" rtl="0">
              <a:lnSpc>
                <a:spcPct val="90000"/>
              </a:lnSpc>
              <a:spcBef>
                <a:spcPts val="800"/>
              </a:spcBef>
              <a:spcAft>
                <a:spcPts val="0"/>
              </a:spcAft>
              <a:buSzPts val="1600"/>
              <a:buChar char="•"/>
            </a:pPr>
            <a:r>
              <a:rPr lang="en" sz="1600"/>
              <a:t>Choose shapes to combine to form the custom car body (fit within 30cm by 60cm chassis)</a:t>
            </a:r>
            <a:endParaRPr sz="1600"/>
          </a:p>
          <a:p>
            <a:pPr marL="457200" lvl="0" indent="-330200" algn="l" rtl="0">
              <a:lnSpc>
                <a:spcPct val="90000"/>
              </a:lnSpc>
              <a:spcBef>
                <a:spcPts val="800"/>
              </a:spcBef>
              <a:spcAft>
                <a:spcPts val="0"/>
              </a:spcAft>
              <a:buSzPts val="1600"/>
              <a:buChar char="•"/>
            </a:pPr>
            <a:r>
              <a:rPr lang="en" sz="1600"/>
              <a:t>Select color(s)</a:t>
            </a:r>
            <a:endParaRPr sz="1600"/>
          </a:p>
          <a:p>
            <a:pPr marL="457200" lvl="0" indent="-330200" algn="l" rtl="0">
              <a:lnSpc>
                <a:spcPct val="90000"/>
              </a:lnSpc>
              <a:spcBef>
                <a:spcPts val="800"/>
              </a:spcBef>
              <a:spcAft>
                <a:spcPts val="0"/>
              </a:spcAft>
              <a:buSzPts val="1600"/>
              <a:buChar char="•"/>
            </a:pPr>
            <a:r>
              <a:rPr lang="en" sz="1600"/>
              <a:t>Make “holes” and then group them with a body</a:t>
            </a:r>
            <a:endParaRPr sz="1600"/>
          </a:p>
          <a:p>
            <a:pPr marL="457200" lvl="0" indent="-330200" algn="l" rtl="0">
              <a:lnSpc>
                <a:spcPct val="90000"/>
              </a:lnSpc>
              <a:spcBef>
                <a:spcPts val="800"/>
              </a:spcBef>
              <a:spcAft>
                <a:spcPts val="0"/>
              </a:spcAft>
              <a:buSzPts val="1600"/>
              <a:buChar char="•"/>
            </a:pPr>
            <a:r>
              <a:rPr lang="en" sz="1600"/>
              <a:t>Customize the wheels, body shape, etc.</a:t>
            </a:r>
            <a:endParaRPr sz="1600"/>
          </a:p>
          <a:p>
            <a:pPr marL="457200" lvl="0" indent="-330200" algn="l" rtl="0">
              <a:lnSpc>
                <a:spcPct val="90000"/>
              </a:lnSpc>
              <a:spcBef>
                <a:spcPts val="800"/>
              </a:spcBef>
              <a:spcAft>
                <a:spcPts val="0"/>
              </a:spcAft>
              <a:buSzPts val="1600"/>
              <a:buChar char="•"/>
            </a:pPr>
            <a:r>
              <a:rPr lang="en" sz="1600"/>
              <a:t>Group objects as you go and on the final draft </a:t>
            </a:r>
            <a:endParaRPr sz="1600"/>
          </a:p>
          <a:p>
            <a:pPr marL="177800" lvl="0" indent="279400" algn="l" rtl="0">
              <a:lnSpc>
                <a:spcPct val="90000"/>
              </a:lnSpc>
              <a:spcBef>
                <a:spcPts val="800"/>
              </a:spcBef>
              <a:spcAft>
                <a:spcPts val="0"/>
              </a:spcAft>
              <a:buSzPts val="2100"/>
              <a:buNone/>
            </a:pPr>
            <a:r>
              <a:rPr lang="en" sz="1600"/>
              <a:t>design</a:t>
            </a:r>
            <a:endParaRPr sz="1600"/>
          </a:p>
        </p:txBody>
      </p:sp>
      <p:pic>
        <p:nvPicPr>
          <p:cNvPr id="578" name="Google Shape;578;p67"/>
          <p:cNvPicPr preferRelativeResize="0"/>
          <p:nvPr/>
        </p:nvPicPr>
        <p:blipFill rotWithShape="1">
          <a:blip r:embed="rId3">
            <a:alphaModFix/>
          </a:blip>
          <a:srcRect/>
          <a:stretch/>
        </p:blipFill>
        <p:spPr>
          <a:xfrm>
            <a:off x="6269825" y="2180213"/>
            <a:ext cx="2469050" cy="1751625"/>
          </a:xfrm>
          <a:prstGeom prst="rect">
            <a:avLst/>
          </a:prstGeom>
          <a:noFill/>
          <a:ln>
            <a:noFill/>
          </a:ln>
        </p:spPr>
      </p:pic>
      <p:sp>
        <p:nvSpPr>
          <p:cNvPr id="579" name="Google Shape;579;p67"/>
          <p:cNvSpPr txBox="1"/>
          <p:nvPr/>
        </p:nvSpPr>
        <p:spPr>
          <a:xfrm>
            <a:off x="6462850" y="3573575"/>
            <a:ext cx="225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What shapes work best?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8"/>
          <p:cNvSpPr txBox="1">
            <a:spLocks noGrp="1"/>
          </p:cNvSpPr>
          <p:nvPr>
            <p:ph type="title" idx="4294967295"/>
          </p:nvPr>
        </p:nvSpPr>
        <p:spPr>
          <a:xfrm>
            <a:off x="767850" y="413975"/>
            <a:ext cx="7608300" cy="1244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sz="3000" b="1"/>
              <a:t>Session 4: Concept Car Design Review</a:t>
            </a:r>
            <a:endParaRPr sz="3000" b="1"/>
          </a:p>
        </p:txBody>
      </p:sp>
      <p:sp>
        <p:nvSpPr>
          <p:cNvPr id="585" name="Google Shape;585;p68"/>
          <p:cNvSpPr txBox="1">
            <a:spLocks noGrp="1"/>
          </p:cNvSpPr>
          <p:nvPr>
            <p:ph type="body" idx="4294967295"/>
          </p:nvPr>
        </p:nvSpPr>
        <p:spPr>
          <a:xfrm>
            <a:off x="767850" y="1857925"/>
            <a:ext cx="7403100" cy="2260200"/>
          </a:xfrm>
          <a:prstGeom prst="rect">
            <a:avLst/>
          </a:prstGeom>
          <a:noFill/>
          <a:ln>
            <a:noFill/>
          </a:ln>
        </p:spPr>
        <p:txBody>
          <a:bodyPr spcFirstLastPara="1" wrap="square" lIns="68575" tIns="34275" rIns="68575" bIns="34275" anchor="t" anchorCtr="0">
            <a:noAutofit/>
          </a:bodyPr>
          <a:lstStyle/>
          <a:p>
            <a:pPr marL="457200" marR="0" lvl="0" indent="-330200" algn="l" rtl="0">
              <a:lnSpc>
                <a:spcPct val="90000"/>
              </a:lnSpc>
              <a:spcBef>
                <a:spcPts val="800"/>
              </a:spcBef>
              <a:spcAft>
                <a:spcPts val="0"/>
              </a:spcAft>
              <a:buSzPts val="1600"/>
              <a:buChar char="•"/>
            </a:pPr>
            <a:r>
              <a:rPr lang="en" sz="1600"/>
              <a:t>Take a screenshot of your 3D model EV Dream Car design.</a:t>
            </a:r>
            <a:endParaRPr sz="1600"/>
          </a:p>
          <a:p>
            <a:pPr marL="457200" marR="0" lvl="0" indent="-330200" algn="l" rtl="0">
              <a:lnSpc>
                <a:spcPct val="90000"/>
              </a:lnSpc>
              <a:spcBef>
                <a:spcPts val="800"/>
              </a:spcBef>
              <a:spcAft>
                <a:spcPts val="0"/>
              </a:spcAft>
              <a:buSzPts val="1600"/>
              <a:buChar char="•"/>
            </a:pPr>
            <a:r>
              <a:rPr lang="en" sz="1600"/>
              <a:t>Share it with the class!</a:t>
            </a:r>
            <a:endParaRPr sz="1600"/>
          </a:p>
          <a:p>
            <a:pPr marL="457200" marR="0" lvl="0" indent="-330200" algn="l" rtl="0">
              <a:lnSpc>
                <a:spcPct val="90000"/>
              </a:lnSpc>
              <a:spcBef>
                <a:spcPts val="800"/>
              </a:spcBef>
              <a:spcAft>
                <a:spcPts val="0"/>
              </a:spcAft>
              <a:buSzPts val="1600"/>
              <a:buChar char="•"/>
            </a:pPr>
            <a:r>
              <a:rPr lang="en" sz="1600"/>
              <a:t>What was the best part of creating your design?</a:t>
            </a:r>
            <a:endParaRPr sz="1600"/>
          </a:p>
          <a:p>
            <a:pPr marL="457200" marR="0" lvl="0" indent="-330200" algn="l" rtl="0">
              <a:lnSpc>
                <a:spcPct val="90000"/>
              </a:lnSpc>
              <a:spcBef>
                <a:spcPts val="800"/>
              </a:spcBef>
              <a:spcAft>
                <a:spcPts val="0"/>
              </a:spcAft>
              <a:buSzPts val="1600"/>
              <a:buChar char="•"/>
            </a:pPr>
            <a:r>
              <a:rPr lang="en" sz="1600"/>
              <a:t>What was the most challenging part of creating your design?</a:t>
            </a:r>
            <a:endParaRPr sz="1600"/>
          </a:p>
          <a:p>
            <a:pPr marL="457200" marR="0" lvl="0" indent="-330200" algn="l" rtl="0">
              <a:lnSpc>
                <a:spcPct val="90000"/>
              </a:lnSpc>
              <a:spcBef>
                <a:spcPts val="800"/>
              </a:spcBef>
              <a:spcAft>
                <a:spcPts val="0"/>
              </a:spcAft>
              <a:buSzPts val="1600"/>
              <a:buChar char="•"/>
            </a:pPr>
            <a:r>
              <a:rPr lang="en" sz="1600"/>
              <a:t>How would you change your design next time?</a:t>
            </a:r>
            <a:endParaRPr sz="1600"/>
          </a:p>
        </p:txBody>
      </p:sp>
      <p:sp>
        <p:nvSpPr>
          <p:cNvPr id="586" name="Google Shape;586;p68"/>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0"/>
        <p:cNvGrpSpPr/>
        <p:nvPr/>
      </p:nvGrpSpPr>
      <p:grpSpPr>
        <a:xfrm>
          <a:off x="0" y="0"/>
          <a:ext cx="0" cy="0"/>
          <a:chOff x="0" y="0"/>
          <a:chExt cx="0" cy="0"/>
        </a:xfrm>
      </p:grpSpPr>
      <p:sp>
        <p:nvSpPr>
          <p:cNvPr id="591" name="Google Shape;591;p69"/>
          <p:cNvSpPr txBox="1">
            <a:spLocks noGrp="1"/>
          </p:cNvSpPr>
          <p:nvPr>
            <p:ph type="title" idx="4294967295"/>
          </p:nvPr>
        </p:nvSpPr>
        <p:spPr>
          <a:xfrm>
            <a:off x="311700" y="2218400"/>
            <a:ext cx="8520600" cy="20121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sz="4500"/>
              <a:t>End of Workshop</a:t>
            </a:r>
            <a:endParaRPr sz="4500"/>
          </a:p>
          <a:p>
            <a:pPr marL="0" lvl="0" indent="0" algn="ctr" rtl="0">
              <a:lnSpc>
                <a:spcPct val="90000"/>
              </a:lnSpc>
              <a:spcBef>
                <a:spcPts val="0"/>
              </a:spcBef>
              <a:spcAft>
                <a:spcPts val="0"/>
              </a:spcAft>
              <a:buSzPts val="3300"/>
              <a:buNone/>
            </a:pPr>
            <a:endParaRPr/>
          </a:p>
          <a:p>
            <a:pPr marL="0" lvl="0" indent="0" algn="ctr" rtl="0">
              <a:lnSpc>
                <a:spcPct val="90000"/>
              </a:lnSpc>
              <a:spcBef>
                <a:spcPts val="0"/>
              </a:spcBef>
              <a:spcAft>
                <a:spcPts val="0"/>
              </a:spcAft>
              <a:buSzPts val="3300"/>
              <a:buNone/>
            </a:pPr>
            <a:r>
              <a:rPr lang="en" sz="3200"/>
              <a:t>You CAD do it!</a:t>
            </a:r>
            <a:endParaRPr sz="3500"/>
          </a:p>
          <a:p>
            <a:pPr marL="0" lvl="0" indent="0" algn="r" rtl="0">
              <a:lnSpc>
                <a:spcPct val="90000"/>
              </a:lnSpc>
              <a:spcBef>
                <a:spcPts val="0"/>
              </a:spcBef>
              <a:spcAft>
                <a:spcPts val="0"/>
              </a:spcAft>
              <a:buSzPts val="3300"/>
              <a:buNone/>
            </a:pPr>
            <a:endParaRPr sz="2000"/>
          </a:p>
          <a:p>
            <a:pPr marL="0" lvl="0" indent="0" algn="r" rtl="0">
              <a:lnSpc>
                <a:spcPct val="90000"/>
              </a:lnSpc>
              <a:spcBef>
                <a:spcPts val="0"/>
              </a:spcBef>
              <a:spcAft>
                <a:spcPts val="0"/>
              </a:spcAft>
              <a:buSzPts val="3300"/>
              <a:buNone/>
            </a:pPr>
            <a:endParaRPr sz="2000"/>
          </a:p>
        </p:txBody>
      </p:sp>
      <p:sp>
        <p:nvSpPr>
          <p:cNvPr id="592" name="Google Shape;592;p69"/>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56</a:t>
            </a:fld>
            <a:endParaRPr/>
          </a:p>
        </p:txBody>
      </p:sp>
      <p:pic>
        <p:nvPicPr>
          <p:cNvPr id="593" name="Google Shape;593;p69"/>
          <p:cNvPicPr preferRelativeResize="0"/>
          <p:nvPr/>
        </p:nvPicPr>
        <p:blipFill rotWithShape="1">
          <a:blip r:embed="rId3">
            <a:alphaModFix/>
          </a:blip>
          <a:srcRect/>
          <a:stretch/>
        </p:blipFill>
        <p:spPr>
          <a:xfrm>
            <a:off x="3746400" y="482525"/>
            <a:ext cx="1651200" cy="165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9"/>
          <p:cNvSpPr txBox="1">
            <a:spLocks noGrp="1"/>
          </p:cNvSpPr>
          <p:nvPr>
            <p:ph type="title" idx="4294967295"/>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Measuring in 3D</a:t>
            </a:r>
            <a:endParaRPr/>
          </a:p>
        </p:txBody>
      </p:sp>
      <p:sp>
        <p:nvSpPr>
          <p:cNvPr id="157" name="Google Shape;157;p19"/>
          <p:cNvSpPr txBox="1"/>
          <p:nvPr/>
        </p:nvSpPr>
        <p:spPr>
          <a:xfrm>
            <a:off x="1485900" y="1087899"/>
            <a:ext cx="6172200" cy="27813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34B84B"/>
              </a:buClr>
              <a:buSzPts val="2600"/>
              <a:buFont typeface="Twentieth Century"/>
              <a:buNone/>
            </a:pPr>
            <a:r>
              <a:rPr lang="en" sz="2200">
                <a:solidFill>
                  <a:srgbClr val="6C6C6C"/>
                </a:solidFill>
                <a:highlight>
                  <a:srgbClr val="FFFFFF"/>
                </a:highlight>
              </a:rPr>
              <a:t>3D objects have a length, width, and height</a:t>
            </a:r>
            <a:endParaRPr sz="2200">
              <a:solidFill>
                <a:srgbClr val="6C6C6C"/>
              </a:solidFill>
              <a:highlight>
                <a:srgbClr val="FFFFFF"/>
              </a:highlight>
            </a:endParaRPr>
          </a:p>
        </p:txBody>
      </p:sp>
      <p:pic>
        <p:nvPicPr>
          <p:cNvPr id="158" name="Google Shape;158;p19"/>
          <p:cNvPicPr preferRelativeResize="0"/>
          <p:nvPr/>
        </p:nvPicPr>
        <p:blipFill rotWithShape="1">
          <a:blip r:embed="rId3">
            <a:alphaModFix/>
          </a:blip>
          <a:srcRect/>
          <a:stretch/>
        </p:blipFill>
        <p:spPr>
          <a:xfrm>
            <a:off x="2050088" y="1766551"/>
            <a:ext cx="5043825" cy="2561925"/>
          </a:xfrm>
          <a:prstGeom prst="rect">
            <a:avLst/>
          </a:prstGeom>
          <a:noFill/>
          <a:ln>
            <a:noFill/>
          </a:ln>
        </p:spPr>
      </p:pic>
      <p:sp>
        <p:nvSpPr>
          <p:cNvPr id="159" name="Google Shape;159;p19"/>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0"/>
          <p:cNvSpPr txBox="1">
            <a:spLocks noGrp="1"/>
          </p:cNvSpPr>
          <p:nvPr>
            <p:ph type="title" idx="4294967295"/>
          </p:nvPr>
        </p:nvSpPr>
        <p:spPr>
          <a:xfrm>
            <a:off x="161426" y="790275"/>
            <a:ext cx="4111800" cy="3208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sz="2400"/>
              <a:t>Spatial Visualization:</a:t>
            </a:r>
            <a:endParaRPr sz="2400"/>
          </a:p>
          <a:p>
            <a:pPr marL="0" lvl="0" indent="0" algn="ctr" rtl="0">
              <a:lnSpc>
                <a:spcPct val="90000"/>
              </a:lnSpc>
              <a:spcBef>
                <a:spcPts val="0"/>
              </a:spcBef>
              <a:spcAft>
                <a:spcPts val="0"/>
              </a:spcAft>
              <a:buSzPts val="3300"/>
              <a:buNone/>
            </a:pPr>
            <a:r>
              <a:rPr lang="en" sz="2400"/>
              <a:t>Looking at objects ALL ways!</a:t>
            </a:r>
            <a:endParaRPr sz="2400"/>
          </a:p>
          <a:p>
            <a:pPr marL="0" lvl="0" indent="0" algn="l" rtl="0">
              <a:lnSpc>
                <a:spcPct val="90000"/>
              </a:lnSpc>
              <a:spcBef>
                <a:spcPts val="0"/>
              </a:spcBef>
              <a:spcAft>
                <a:spcPts val="0"/>
              </a:spcAft>
              <a:buSzPts val="3300"/>
              <a:buNone/>
            </a:pPr>
            <a:endParaRPr sz="2400"/>
          </a:p>
          <a:p>
            <a:pPr marL="0" lvl="0" indent="0" algn="ctr" rtl="0">
              <a:lnSpc>
                <a:spcPct val="90000"/>
              </a:lnSpc>
              <a:spcBef>
                <a:spcPts val="0"/>
              </a:spcBef>
              <a:spcAft>
                <a:spcPts val="0"/>
              </a:spcAft>
              <a:buSzPts val="3300"/>
              <a:buNone/>
            </a:pPr>
            <a:r>
              <a:rPr lang="en" sz="2400" b="1"/>
              <a:t>Isometric (3D) view</a:t>
            </a:r>
            <a:endParaRPr sz="2400" b="1"/>
          </a:p>
          <a:p>
            <a:pPr marL="0" lvl="0" indent="0" algn="ctr" rtl="0">
              <a:lnSpc>
                <a:spcPct val="90000"/>
              </a:lnSpc>
              <a:spcBef>
                <a:spcPts val="0"/>
              </a:spcBef>
              <a:spcAft>
                <a:spcPts val="0"/>
              </a:spcAft>
              <a:buSzPts val="3300"/>
              <a:buNone/>
            </a:pPr>
            <a:endParaRPr sz="600"/>
          </a:p>
          <a:p>
            <a:pPr marL="0" lvl="0" indent="0" algn="ctr" rtl="0">
              <a:lnSpc>
                <a:spcPct val="90000"/>
              </a:lnSpc>
              <a:spcBef>
                <a:spcPts val="0"/>
              </a:spcBef>
              <a:spcAft>
                <a:spcPts val="0"/>
              </a:spcAft>
              <a:buSzPts val="3300"/>
              <a:buNone/>
            </a:pPr>
            <a:r>
              <a:rPr lang="en" sz="2400"/>
              <a:t>and</a:t>
            </a:r>
            <a:endParaRPr sz="2400"/>
          </a:p>
          <a:p>
            <a:pPr marL="0" lvl="0" indent="0" algn="ctr" rtl="0">
              <a:lnSpc>
                <a:spcPct val="90000"/>
              </a:lnSpc>
              <a:spcBef>
                <a:spcPts val="0"/>
              </a:spcBef>
              <a:spcAft>
                <a:spcPts val="0"/>
              </a:spcAft>
              <a:buSzPts val="3300"/>
              <a:buNone/>
            </a:pPr>
            <a:endParaRPr sz="600"/>
          </a:p>
          <a:p>
            <a:pPr marL="0" lvl="0" indent="0" algn="ctr" rtl="0">
              <a:lnSpc>
                <a:spcPct val="90000"/>
              </a:lnSpc>
              <a:spcBef>
                <a:spcPts val="0"/>
              </a:spcBef>
              <a:spcAft>
                <a:spcPts val="0"/>
              </a:spcAft>
              <a:buSzPts val="3300"/>
              <a:buNone/>
            </a:pPr>
            <a:r>
              <a:rPr lang="en" sz="2400" b="1"/>
              <a:t>Orthographic (2D) view</a:t>
            </a:r>
            <a:endParaRPr sz="2400" b="1"/>
          </a:p>
        </p:txBody>
      </p:sp>
      <p:pic>
        <p:nvPicPr>
          <p:cNvPr id="165" name="Google Shape;165;p20"/>
          <p:cNvPicPr preferRelativeResize="0"/>
          <p:nvPr/>
        </p:nvPicPr>
        <p:blipFill rotWithShape="1">
          <a:blip r:embed="rId3">
            <a:alphaModFix/>
          </a:blip>
          <a:srcRect/>
          <a:stretch/>
        </p:blipFill>
        <p:spPr>
          <a:xfrm>
            <a:off x="4203825" y="177725"/>
            <a:ext cx="4778749" cy="4433300"/>
          </a:xfrm>
          <a:prstGeom prst="rect">
            <a:avLst/>
          </a:prstGeom>
          <a:noFill/>
          <a:ln>
            <a:noFill/>
          </a:ln>
        </p:spPr>
      </p:pic>
      <p:sp>
        <p:nvSpPr>
          <p:cNvPr id="166" name="Google Shape;166;p20"/>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1"/>
          <p:cNvPicPr preferRelativeResize="0"/>
          <p:nvPr/>
        </p:nvPicPr>
        <p:blipFill rotWithShape="1">
          <a:blip r:embed="rId3">
            <a:alphaModFix/>
          </a:blip>
          <a:srcRect/>
          <a:stretch/>
        </p:blipFill>
        <p:spPr>
          <a:xfrm>
            <a:off x="695650" y="1116450"/>
            <a:ext cx="7752701" cy="3361825"/>
          </a:xfrm>
          <a:prstGeom prst="rect">
            <a:avLst/>
          </a:prstGeom>
          <a:noFill/>
          <a:ln w="9525" cap="flat" cmpd="sng">
            <a:solidFill>
              <a:schemeClr val="dk2"/>
            </a:solidFill>
            <a:prstDash val="solid"/>
            <a:round/>
            <a:headEnd type="none" w="sm" len="sm"/>
            <a:tailEnd type="none" w="sm" len="sm"/>
          </a:ln>
        </p:spPr>
      </p:pic>
      <p:sp>
        <p:nvSpPr>
          <p:cNvPr id="172" name="Google Shape;172;p21"/>
          <p:cNvSpPr txBox="1">
            <a:spLocks noGrp="1"/>
          </p:cNvSpPr>
          <p:nvPr>
            <p:ph type="title" idx="4294967295"/>
          </p:nvPr>
        </p:nvSpPr>
        <p:spPr>
          <a:xfrm>
            <a:off x="2541600" y="273850"/>
            <a:ext cx="40608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3D Design </a:t>
            </a:r>
            <a:endParaRPr/>
          </a:p>
        </p:txBody>
      </p:sp>
      <p:sp>
        <p:nvSpPr>
          <p:cNvPr id="173" name="Google Shape;173;p21"/>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2"/>
          <p:cNvSpPr txBox="1">
            <a:spLocks noGrp="1"/>
          </p:cNvSpPr>
          <p:nvPr>
            <p:ph type="title" idx="4294967295"/>
          </p:nvPr>
        </p:nvSpPr>
        <p:spPr>
          <a:xfrm>
            <a:off x="311725" y="500925"/>
            <a:ext cx="8520600" cy="623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Tips</a:t>
            </a:r>
            <a:endParaRPr/>
          </a:p>
        </p:txBody>
      </p:sp>
      <p:sp>
        <p:nvSpPr>
          <p:cNvPr id="179" name="Google Shape;179;p22"/>
          <p:cNvSpPr txBox="1">
            <a:spLocks noGrp="1"/>
          </p:cNvSpPr>
          <p:nvPr>
            <p:ph type="body" idx="4294967295"/>
          </p:nvPr>
        </p:nvSpPr>
        <p:spPr>
          <a:xfrm>
            <a:off x="236625" y="1262475"/>
            <a:ext cx="4527000" cy="3076200"/>
          </a:xfrm>
          <a:prstGeom prst="rect">
            <a:avLst/>
          </a:prstGeom>
          <a:noFill/>
          <a:ln>
            <a:noFill/>
          </a:ln>
        </p:spPr>
        <p:txBody>
          <a:bodyPr spcFirstLastPara="1" wrap="square" lIns="68575" tIns="34275" rIns="68575" bIns="34275" anchor="t" anchorCtr="0">
            <a:noAutofit/>
          </a:bodyPr>
          <a:lstStyle/>
          <a:p>
            <a:pPr marL="457200" lvl="0" indent="-355600" algn="l" rtl="0">
              <a:lnSpc>
                <a:spcPct val="100000"/>
              </a:lnSpc>
              <a:spcBef>
                <a:spcPts val="800"/>
              </a:spcBef>
              <a:spcAft>
                <a:spcPts val="0"/>
              </a:spcAft>
              <a:buSzPts val="2000"/>
              <a:buFont typeface="Arial"/>
              <a:buChar char="•"/>
            </a:pPr>
            <a:r>
              <a:rPr lang="en" sz="2000">
                <a:highlight>
                  <a:schemeClr val="lt1"/>
                </a:highlight>
                <a:latin typeface="Arial"/>
                <a:ea typeface="Arial"/>
                <a:cs typeface="Arial"/>
                <a:sym typeface="Arial"/>
              </a:rPr>
              <a:t>Use a USB mouse</a:t>
            </a:r>
            <a:endParaRPr sz="2000">
              <a:highlight>
                <a:schemeClr val="lt1"/>
              </a:highlight>
              <a:latin typeface="Arial"/>
              <a:ea typeface="Arial"/>
              <a:cs typeface="Arial"/>
              <a:sym typeface="Arial"/>
            </a:endParaRPr>
          </a:p>
          <a:p>
            <a:pPr marL="457200" lvl="0" indent="-355600" algn="l" rtl="0">
              <a:lnSpc>
                <a:spcPct val="100000"/>
              </a:lnSpc>
              <a:spcBef>
                <a:spcPts val="2000"/>
              </a:spcBef>
              <a:spcAft>
                <a:spcPts val="0"/>
              </a:spcAft>
              <a:buSzPts val="2000"/>
              <a:buFont typeface="Arial"/>
              <a:buChar char="•"/>
            </a:pPr>
            <a:r>
              <a:rPr lang="en" sz="2000">
                <a:highlight>
                  <a:schemeClr val="lt1"/>
                </a:highlight>
                <a:latin typeface="Arial"/>
                <a:ea typeface="Arial"/>
                <a:cs typeface="Arial"/>
                <a:sym typeface="Arial"/>
              </a:rPr>
              <a:t>Measure in millimeters (mm)</a:t>
            </a:r>
            <a:endParaRPr sz="2000">
              <a:highlight>
                <a:schemeClr val="lt1"/>
              </a:highlight>
              <a:latin typeface="Arial"/>
              <a:ea typeface="Arial"/>
              <a:cs typeface="Arial"/>
              <a:sym typeface="Arial"/>
            </a:endParaRPr>
          </a:p>
          <a:p>
            <a:pPr marL="457200" lvl="0" indent="-355600" algn="l" rtl="0">
              <a:lnSpc>
                <a:spcPct val="100000"/>
              </a:lnSpc>
              <a:spcBef>
                <a:spcPts val="2000"/>
              </a:spcBef>
              <a:spcAft>
                <a:spcPts val="0"/>
              </a:spcAft>
              <a:buSzPts val="2000"/>
              <a:buFont typeface="Arial"/>
              <a:buChar char="•"/>
            </a:pPr>
            <a:r>
              <a:rPr lang="en" sz="2000">
                <a:highlight>
                  <a:srgbClr val="FFFFFF"/>
                </a:highlight>
                <a:latin typeface="Arial"/>
                <a:ea typeface="Arial"/>
                <a:cs typeface="Arial"/>
                <a:sym typeface="Arial"/>
              </a:rPr>
              <a:t>Click on the upper left waffle box icon to return to </a:t>
            </a:r>
            <a:r>
              <a:rPr lang="en" sz="2000">
                <a:highlight>
                  <a:srgbClr val="FFFFFF"/>
                </a:highlight>
              </a:rPr>
              <a:t>your project home</a:t>
            </a:r>
            <a:r>
              <a:rPr lang="en" sz="2000">
                <a:highlight>
                  <a:srgbClr val="FFFFFF"/>
                </a:highlight>
                <a:latin typeface="Arial"/>
                <a:ea typeface="Arial"/>
                <a:cs typeface="Arial"/>
                <a:sym typeface="Arial"/>
              </a:rPr>
              <a:t>page</a:t>
            </a:r>
            <a:r>
              <a:rPr lang="en" sz="2000">
                <a:highlight>
                  <a:srgbClr val="FFFFFF"/>
                </a:highlight>
              </a:rPr>
              <a:t>.</a:t>
            </a:r>
            <a:endParaRPr sz="2000">
              <a:highlight>
                <a:schemeClr val="lt1"/>
              </a:highlight>
              <a:latin typeface="Arial"/>
              <a:ea typeface="Arial"/>
              <a:cs typeface="Arial"/>
              <a:sym typeface="Arial"/>
            </a:endParaRPr>
          </a:p>
        </p:txBody>
      </p:sp>
      <p:pic>
        <p:nvPicPr>
          <p:cNvPr id="180" name="Google Shape;180;p22"/>
          <p:cNvPicPr preferRelativeResize="0"/>
          <p:nvPr/>
        </p:nvPicPr>
        <p:blipFill rotWithShape="1">
          <a:blip r:embed="rId3">
            <a:alphaModFix/>
          </a:blip>
          <a:srcRect/>
          <a:stretch/>
        </p:blipFill>
        <p:spPr>
          <a:xfrm>
            <a:off x="5040056" y="1262475"/>
            <a:ext cx="3324150" cy="2930701"/>
          </a:xfrm>
          <a:prstGeom prst="rect">
            <a:avLst/>
          </a:prstGeom>
          <a:noFill/>
          <a:ln w="9525" cap="flat" cmpd="sng">
            <a:solidFill>
              <a:srgbClr val="000000"/>
            </a:solidFill>
            <a:prstDash val="solid"/>
            <a:round/>
            <a:headEnd type="none" w="sm" len="sm"/>
            <a:tailEnd type="none" w="sm" len="sm"/>
          </a:ln>
        </p:spPr>
      </p:pic>
      <p:sp>
        <p:nvSpPr>
          <p:cNvPr id="181" name="Google Shape;181;p22"/>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9</a:t>
            </a:fld>
            <a:endParaRPr/>
          </a:p>
        </p:txBody>
      </p:sp>
      <p:sp>
        <p:nvSpPr>
          <p:cNvPr id="182" name="Google Shape;182;p22"/>
          <p:cNvSpPr txBox="1"/>
          <p:nvPr/>
        </p:nvSpPr>
        <p:spPr>
          <a:xfrm>
            <a:off x="5235581" y="4193175"/>
            <a:ext cx="2933100" cy="32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Example of Tinkercad project page</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ITLP Pre-College Module Template">
  <a:themeElements>
    <a:clrScheme name="Yellow Orange">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1671</Words>
  <Application>Microsoft Office PowerPoint</Application>
  <PresentationFormat>On-screen Show (16:9)</PresentationFormat>
  <Paragraphs>255</Paragraphs>
  <Slides>56</Slides>
  <Notes>56</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Indie Flower</vt:lpstr>
      <vt:lpstr>Nunito</vt:lpstr>
      <vt:lpstr>Roboto</vt:lpstr>
      <vt:lpstr>Arial</vt:lpstr>
      <vt:lpstr>Kreon</vt:lpstr>
      <vt:lpstr>Twentieth Century</vt:lpstr>
      <vt:lpstr>ITLP Pre-College Module Template</vt:lpstr>
      <vt:lpstr>Tinkercad 3D Design &amp;  EV Concept Car Workshop</vt:lpstr>
      <vt:lpstr>Session 1: Introduction to Tinkercad</vt:lpstr>
      <vt:lpstr>PowerPoint Presentation</vt:lpstr>
      <vt:lpstr>PowerPoint Presentation</vt:lpstr>
      <vt:lpstr>Measuring in 2D</vt:lpstr>
      <vt:lpstr>Measuring in 3D</vt:lpstr>
      <vt:lpstr>Spatial Visualization: Looking at objects ALL ways!  Isometric (3D) view  and  Orthographic (2D) view</vt:lpstr>
      <vt:lpstr>Tinkercad 3D Design </vt:lpstr>
      <vt:lpstr>Tinkercad Tips</vt:lpstr>
      <vt:lpstr>Tinkercad Tips</vt:lpstr>
      <vt:lpstr>Create Tinkercad.com account</vt:lpstr>
      <vt:lpstr>Student or Personal Tinkercad Account</vt:lpstr>
      <vt:lpstr>Tinkercad Tutorials</vt:lpstr>
      <vt:lpstr>Tinkercad Project Page</vt:lpstr>
      <vt:lpstr>Tinkercad Project Page</vt:lpstr>
      <vt:lpstr>Tinkercad Project Page</vt:lpstr>
      <vt:lpstr>Tinkercad Project Page</vt:lpstr>
      <vt:lpstr>Tinkercad Workplane</vt:lpstr>
      <vt:lpstr>Tinkercad Workplane</vt:lpstr>
      <vt:lpstr>Tinkercad Workplane</vt:lpstr>
      <vt:lpstr>Tinkercad Workplane</vt:lpstr>
      <vt:lpstr>Tinkercad Workplane</vt:lpstr>
      <vt:lpstr>Tinkercad Workplane</vt:lpstr>
      <vt:lpstr>Tinkercad Workplane</vt:lpstr>
      <vt:lpstr>Tinkercad Workplane</vt:lpstr>
      <vt:lpstr>Tinkercad Shape Interface</vt:lpstr>
      <vt:lpstr>Tinkercad Shape Interface</vt:lpstr>
      <vt:lpstr>Tinkercad Shape Interface</vt:lpstr>
      <vt:lpstr>Tinkercad Shape Interface</vt:lpstr>
      <vt:lpstr>Tinkercad Shape Interface</vt:lpstr>
      <vt:lpstr>Tinkercad Shape Interface</vt:lpstr>
      <vt:lpstr>It’s YOUR turn to get creative with 3D design!</vt:lpstr>
      <vt:lpstr>Session 2: Car Chassis Design</vt:lpstr>
      <vt:lpstr>More shapes!</vt:lpstr>
      <vt:lpstr>Add a wheel to your project</vt:lpstr>
      <vt:lpstr>Scale the wheel</vt:lpstr>
      <vt:lpstr>Scale the wheel (cont.)</vt:lpstr>
      <vt:lpstr>Duplicate your first wheel</vt:lpstr>
      <vt:lpstr>Pull it out from the first wheel</vt:lpstr>
      <vt:lpstr>Make an axle</vt:lpstr>
      <vt:lpstr>Make an axle (cont.)</vt:lpstr>
      <vt:lpstr>Centering objects </vt:lpstr>
      <vt:lpstr>Centering (cont.)</vt:lpstr>
      <vt:lpstr>Selecting a group</vt:lpstr>
      <vt:lpstr>Align objects</vt:lpstr>
      <vt:lpstr>Align (cont.)</vt:lpstr>
      <vt:lpstr>Grouping parts</vt:lpstr>
      <vt:lpstr>Create more wheels</vt:lpstr>
      <vt:lpstr>Changing sizes</vt:lpstr>
      <vt:lpstr>Chassis design</vt:lpstr>
      <vt:lpstr>Keeping wheels on the road</vt:lpstr>
      <vt:lpstr>Finish the chassis</vt:lpstr>
      <vt:lpstr>Tinkercad 3D Design &amp;  EV Concept Car Workshop</vt:lpstr>
      <vt:lpstr>Session 3: Concept Car Body Design</vt:lpstr>
      <vt:lpstr>Session 4: Concept Car Design Review</vt:lpstr>
      <vt:lpstr>End of Workshop  You CAD do 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Tinkercad 3D Design &amp;  EV Concept Car Workshop</dc:title>
  <dc:creator>Ellen Parrish</dc:creator>
  <cp:lastModifiedBy>Ellen Parrish</cp:lastModifiedBy>
  <cp:revision>1</cp:revision>
  <dcterms:modified xsi:type="dcterms:W3CDTF">2023-12-01T18:27:10Z</dcterms:modified>
</cp:coreProperties>
</file>