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01" r:id="rId4"/>
  </p:sldMasterIdLst>
  <p:notesMasterIdLst>
    <p:notesMasterId r:id="rId21"/>
  </p:notesMasterIdLst>
  <p:handoutMasterIdLst>
    <p:handoutMasterId r:id="rId22"/>
  </p:handoutMasterIdLst>
  <p:sldIdLst>
    <p:sldId id="304" r:id="rId5"/>
    <p:sldId id="446" r:id="rId6"/>
    <p:sldId id="447" r:id="rId7"/>
    <p:sldId id="413" r:id="rId8"/>
    <p:sldId id="434" r:id="rId9"/>
    <p:sldId id="435" r:id="rId10"/>
    <p:sldId id="423" r:id="rId11"/>
    <p:sldId id="457" r:id="rId12"/>
    <p:sldId id="458" r:id="rId13"/>
    <p:sldId id="459" r:id="rId14"/>
    <p:sldId id="445" r:id="rId15"/>
    <p:sldId id="455" r:id="rId16"/>
    <p:sldId id="454" r:id="rId17"/>
    <p:sldId id="453" r:id="rId18"/>
    <p:sldId id="398" r:id="rId19"/>
    <p:sldId id="449"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92" autoAdjust="0"/>
    <p:restoredTop sz="90214" autoAdjust="0"/>
  </p:normalViewPr>
  <p:slideViewPr>
    <p:cSldViewPr snapToObjects="1">
      <p:cViewPr varScale="1">
        <p:scale>
          <a:sx n="63" d="100"/>
          <a:sy n="63" d="100"/>
        </p:scale>
        <p:origin x="71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B56C10-3779-4092-BE4A-597FAAAF506C}" type="datetimeFigureOut">
              <a:rPr lang="en-US" smtClean="0"/>
              <a:pPr/>
              <a:t>1/26/2017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Center for Computational Neurobiology, University of Missouri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CE17D2-BF72-4ADD-AFEF-A9ED37CB2DE2}" type="slidenum">
              <a:rPr lang="en-US" smtClean="0"/>
              <a:pPr/>
              <a:t>‹#›</a:t>
            </a:fld>
            <a:endParaRPr lang="en-US"/>
          </a:p>
        </p:txBody>
      </p:sp>
    </p:spTree>
    <p:extLst>
      <p:ext uri="{BB962C8B-B14F-4D97-AF65-F5344CB8AC3E}">
        <p14:creationId xmlns:p14="http://schemas.microsoft.com/office/powerpoint/2010/main" val="6907991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E7C9832-5A26-409D-8DD4-09CEC9E89A5B}" type="datetimeFigureOut">
              <a:rPr lang="en-US"/>
              <a:pPr>
                <a:defRPr/>
              </a:pPr>
              <a:t>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a:t>Center for Computational Neurobiology, University of Missouri</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065792A-8A58-4D2A-B538-948455C2B95F}" type="slidenum">
              <a:rPr lang="en-US"/>
              <a:pPr>
                <a:defRPr/>
              </a:pPr>
              <a:t>‹#›</a:t>
            </a:fld>
            <a:endParaRPr lang="en-US"/>
          </a:p>
        </p:txBody>
      </p:sp>
    </p:spTree>
    <p:extLst>
      <p:ext uri="{BB962C8B-B14F-4D97-AF65-F5344CB8AC3E}">
        <p14:creationId xmlns:p14="http://schemas.microsoft.com/office/powerpoint/2010/main" val="2063434180"/>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a:t>Don’t Bump into</a:t>
            </a:r>
            <a:r>
              <a:rPr lang="en-US" altLang="en-US" baseline="0" dirty="0"/>
              <a:t> Me! Presentation &gt; TeachEngineering.org</a:t>
            </a:r>
            <a:endParaRPr lang="en-US" altLang="en-US" dirty="0"/>
          </a:p>
          <a:p>
            <a:endParaRPr lang="en-US" dirty="0"/>
          </a:p>
        </p:txBody>
      </p:sp>
      <p:sp>
        <p:nvSpPr>
          <p:cNvPr id="4" name="Slide Number Placeholder 3"/>
          <p:cNvSpPr>
            <a:spLocks noGrp="1"/>
          </p:cNvSpPr>
          <p:nvPr>
            <p:ph type="sldNum" sz="quarter" idx="10"/>
          </p:nvPr>
        </p:nvSpPr>
        <p:spPr/>
        <p:txBody>
          <a:bodyPr/>
          <a:lstStyle/>
          <a:p>
            <a:fld id="{7BFC4FB5-5D96-47D8-B863-ECDD0042F183}" type="slidenum">
              <a:rPr lang="en-US" smtClean="0"/>
              <a:pPr/>
              <a:t>1</a:t>
            </a:fld>
            <a:endParaRPr lang="en-US" dirty="0"/>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790768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5DD6500-AA9E-4156-A4A5-A5D01D825CAE}" type="slidenum">
              <a:rPr lang="en-US" smtClean="0"/>
              <a:pPr>
                <a:defRPr/>
              </a:pPr>
              <a:t>13</a:t>
            </a:fld>
            <a:endParaRPr lang="en-US"/>
          </a:p>
        </p:txBody>
      </p:sp>
    </p:spTree>
    <p:extLst>
      <p:ext uri="{BB962C8B-B14F-4D97-AF65-F5344CB8AC3E}">
        <p14:creationId xmlns:p14="http://schemas.microsoft.com/office/powerpoint/2010/main" val="166979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3872521D-C184-4DEC-A5D8-0F7403B3871F}" type="slidenum">
              <a:rPr lang="en-US" smtClean="0"/>
              <a:pPr>
                <a:defRPr/>
              </a:pPr>
              <a:t>15</a:t>
            </a:fld>
            <a:endParaRPr lang="en-US"/>
          </a:p>
        </p:txBody>
      </p:sp>
      <p:sp>
        <p:nvSpPr>
          <p:cNvPr id="5" name="Footer Placeholder 4"/>
          <p:cNvSpPr>
            <a:spLocks noGrp="1"/>
          </p:cNvSpPr>
          <p:nvPr>
            <p:ph type="ftr" sz="quarter" idx="4"/>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2552105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5DD6500-AA9E-4156-A4A5-A5D01D825CAE}" type="slidenum">
              <a:rPr lang="en-US" smtClean="0"/>
              <a:pPr>
                <a:defRPr/>
              </a:pPr>
              <a:t>2</a:t>
            </a:fld>
            <a:endParaRPr lang="en-US"/>
          </a:p>
        </p:txBody>
      </p:sp>
    </p:spTree>
    <p:extLst>
      <p:ext uri="{BB962C8B-B14F-4D97-AF65-F5344CB8AC3E}">
        <p14:creationId xmlns:p14="http://schemas.microsoft.com/office/powerpoint/2010/main" val="77011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5DD6500-AA9E-4156-A4A5-A5D01D825CAE}" type="slidenum">
              <a:rPr lang="en-US" smtClean="0"/>
              <a:pPr>
                <a:defRPr/>
              </a:pPr>
              <a:t>3</a:t>
            </a:fld>
            <a:endParaRPr lang="en-US"/>
          </a:p>
        </p:txBody>
      </p:sp>
    </p:spTree>
    <p:extLst>
      <p:ext uri="{BB962C8B-B14F-4D97-AF65-F5344CB8AC3E}">
        <p14:creationId xmlns:p14="http://schemas.microsoft.com/office/powerpoint/2010/main" val="348905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A6613D-3758-49D1-9352-45B262DEEB32}" type="slidenum">
              <a:rPr lang="en-US" smtClean="0"/>
              <a:pPr/>
              <a:t>4</a:t>
            </a:fld>
            <a:endParaRPr lang="en-US" dirty="0"/>
          </a:p>
        </p:txBody>
      </p:sp>
      <p:sp>
        <p:nvSpPr>
          <p:cNvPr id="5" name="Footer Placeholder 4"/>
          <p:cNvSpPr>
            <a:spLocks noGrp="1"/>
          </p:cNvSpPr>
          <p:nvPr>
            <p:ph type="ftr" sz="quarter" idx="11"/>
          </p:nvPr>
        </p:nvSpPr>
        <p:spPr/>
        <p:txBody>
          <a:bodyPr/>
          <a:lstStyle/>
          <a:p>
            <a:pPr>
              <a:defRPr/>
            </a:pPr>
            <a:r>
              <a:rPr lang="en-US"/>
              <a:t>Center for Computational Neurobiology, University of Missouri</a:t>
            </a:r>
          </a:p>
        </p:txBody>
      </p:sp>
    </p:spTree>
    <p:extLst>
      <p:ext uri="{BB962C8B-B14F-4D97-AF65-F5344CB8AC3E}">
        <p14:creationId xmlns:p14="http://schemas.microsoft.com/office/powerpoint/2010/main" val="256632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dirty="0">
                <a:cs typeface="Times New Roman" pitchFamily="18" charset="0"/>
              </a:rPr>
              <a:t>For programming help, refer to the previous unit: </a:t>
            </a:r>
            <a:br>
              <a:rPr lang="en-US" sz="1200" b="1" dirty="0">
                <a:cs typeface="Times New Roman" pitchFamily="18" charset="0"/>
              </a:rPr>
            </a:br>
            <a:r>
              <a:rPr lang="en-US" sz="1200" b="1" i="1" dirty="0">
                <a:cs typeface="Times New Roman" pitchFamily="18" charset="0"/>
              </a:rPr>
              <a:t>What Is a Computer Program? </a:t>
            </a:r>
            <a:r>
              <a:rPr lang="en-US" sz="1200" b="1" dirty="0">
                <a:cs typeface="Times New Roman" pitchFamily="18" charset="0"/>
              </a:rPr>
              <a:t>(unit 3)</a:t>
            </a:r>
          </a:p>
        </p:txBody>
      </p:sp>
      <p:sp>
        <p:nvSpPr>
          <p:cNvPr id="4" name="Slide Number Placeholder 3"/>
          <p:cNvSpPr>
            <a:spLocks noGrp="1"/>
          </p:cNvSpPr>
          <p:nvPr>
            <p:ph type="sldNum" sz="quarter" idx="10"/>
          </p:nvPr>
        </p:nvSpPr>
        <p:spPr/>
        <p:txBody>
          <a:bodyPr/>
          <a:lstStyle/>
          <a:p>
            <a:fld id="{7BFC4FB5-5D96-47D8-B863-ECDD0042F183}" type="slidenum">
              <a:rPr lang="en-US" smtClean="0"/>
              <a:pPr/>
              <a:t>5</a:t>
            </a:fld>
            <a:endParaRPr lang="en-US" dirty="0"/>
          </a:p>
        </p:txBody>
      </p:sp>
    </p:spTree>
    <p:extLst>
      <p:ext uri="{BB962C8B-B14F-4D97-AF65-F5344CB8AC3E}">
        <p14:creationId xmlns:p14="http://schemas.microsoft.com/office/powerpoint/2010/main" val="180811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Answer</a:t>
            </a:r>
            <a:r>
              <a:rPr lang="en-US" baseline="0" dirty="0"/>
              <a:t> for teacher on slides 7-11</a:t>
            </a:r>
            <a:endParaRPr lang="en-US" dirty="0"/>
          </a:p>
        </p:txBody>
      </p:sp>
      <p:sp>
        <p:nvSpPr>
          <p:cNvPr id="4" name="Slide Number Placeholder 3"/>
          <p:cNvSpPr>
            <a:spLocks noGrp="1"/>
          </p:cNvSpPr>
          <p:nvPr>
            <p:ph type="sldNum" sz="quarter" idx="10"/>
          </p:nvPr>
        </p:nvSpPr>
        <p:spPr/>
        <p:txBody>
          <a:bodyPr/>
          <a:lstStyle/>
          <a:p>
            <a:fld id="{7BFC4FB5-5D96-47D8-B863-ECDD0042F183}" type="slidenum">
              <a:rPr lang="en-US" smtClean="0"/>
              <a:pPr/>
              <a:t>6</a:t>
            </a:fld>
            <a:endParaRPr lang="en-US" dirty="0"/>
          </a:p>
        </p:txBody>
      </p:sp>
    </p:spTree>
    <p:extLst>
      <p:ext uri="{BB962C8B-B14F-4D97-AF65-F5344CB8AC3E}">
        <p14:creationId xmlns:p14="http://schemas.microsoft.com/office/powerpoint/2010/main" val="260059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B191FE-1497-407C-96BB-6090CD8AFCAC}" type="slidenum">
              <a:rPr lang="en-US" smtClean="0"/>
              <a:pPr fontAlgn="base">
                <a:spcBef>
                  <a:spcPct val="0"/>
                </a:spcBef>
                <a:spcAft>
                  <a:spcPct val="0"/>
                </a:spcAft>
                <a:defRPr/>
              </a:pPr>
              <a:t>7</a:t>
            </a:fld>
            <a:endParaRPr lang="en-US"/>
          </a:p>
        </p:txBody>
      </p:sp>
    </p:spTree>
    <p:extLst>
      <p:ext uri="{BB962C8B-B14F-4D97-AF65-F5344CB8AC3E}">
        <p14:creationId xmlns:p14="http://schemas.microsoft.com/office/powerpoint/2010/main" val="350298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B191FE-1497-407C-96BB-6090CD8AFCAC}"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725571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5DD6500-AA9E-4156-A4A5-A5D01D825CAE}" type="slidenum">
              <a:rPr lang="en-US" smtClean="0"/>
              <a:pPr>
                <a:defRPr/>
              </a:pPr>
              <a:t>12</a:t>
            </a:fld>
            <a:endParaRPr lang="en-US"/>
          </a:p>
        </p:txBody>
      </p:sp>
    </p:spTree>
    <p:extLst>
      <p:ext uri="{BB962C8B-B14F-4D97-AF65-F5344CB8AC3E}">
        <p14:creationId xmlns:p14="http://schemas.microsoft.com/office/powerpoint/2010/main" val="417350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28" name="Date Placeholder 27"/>
          <p:cNvSpPr>
            <a:spLocks noGrp="1"/>
          </p:cNvSpPr>
          <p:nvPr>
            <p:ph type="dt" sz="half" idx="10"/>
          </p:nvPr>
        </p:nvSpPr>
        <p:spPr/>
        <p:txBody>
          <a:bodyPr/>
          <a:lstStyle/>
          <a:p>
            <a:pPr>
              <a:defRPr/>
            </a:pPr>
            <a:fld id="{EBC1BD33-EE6E-4DF3-B097-891855A7C948}" type="datetime1">
              <a:rPr lang="en-US" smtClean="0"/>
              <a:pPr>
                <a:defRPr/>
              </a:pPr>
              <a:t>1/26/2017</a:t>
            </a:fld>
            <a:endParaRPr lang="en-US"/>
          </a:p>
        </p:txBody>
      </p:sp>
      <p:sp>
        <p:nvSpPr>
          <p:cNvPr id="29" name="Slide Number Placeholder 28"/>
          <p:cNvSpPr>
            <a:spLocks noGrp="1"/>
          </p:cNvSpPr>
          <p:nvPr>
            <p:ph type="sldNum" sz="quarter" idx="11"/>
          </p:nvPr>
        </p:nvSpPr>
        <p:spPr/>
        <p:txBody>
          <a:bodyPr/>
          <a:lstStyle/>
          <a:p>
            <a:pPr>
              <a:defRPr/>
            </a:pPr>
            <a:fld id="{7531504A-FE2E-4DC8-A2E5-65DB7F0C0BD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D600A5E-F893-406A-B3D1-3DD25A1E643B}" type="datetime1">
              <a:rPr lang="en-US" smtClean="0"/>
              <a:pPr>
                <a:defRPr/>
              </a:pPr>
              <a:t>1/26/2017</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771DA480-3A93-4217-B079-B7BED28E02F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C8D4591-D90F-4244-ABAF-977D6CF7D123}" type="datetime1">
              <a:rPr lang="en-US" smtClean="0"/>
              <a:pPr>
                <a:defRPr/>
              </a:pPr>
              <a:t>1/26/2017</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29E3DF1B-424F-449E-9C83-87DB751EE3D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cap="none" baseline="0">
                <a:latin typeface="Calibri" panose="020F0502020204030204" pitchFamily="34" charset="0"/>
              </a:defRPr>
            </a:lvl1pPr>
          </a:lstStyle>
          <a:p>
            <a:r>
              <a:rPr lang="en-US" dirty="0"/>
              <a:t>Click to edit Master title style</a:t>
            </a:r>
          </a:p>
        </p:txBody>
      </p:sp>
      <p:sp>
        <p:nvSpPr>
          <p:cNvPr id="8" name="Content Placeholder 7"/>
          <p:cNvSpPr>
            <a:spLocks noGrp="1"/>
          </p:cNvSpPr>
          <p:nvPr>
            <p:ph sz="quarter" idx="1"/>
          </p:nvPr>
        </p:nvSpPr>
        <p:spPr>
          <a:xfrm>
            <a:off x="457200" y="1600200"/>
            <a:ext cx="7467600" cy="4873752"/>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2000">
                <a:latin typeface="Calibri" panose="020F0502020204030204" pitchFamily="34" charset="0"/>
              </a:defRPr>
            </a:lvl4pPr>
            <a:lvl5pPr>
              <a:defRPr sz="18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6"/>
          <p:cNvSpPr>
            <a:spLocks noGrp="1"/>
          </p:cNvSpPr>
          <p:nvPr>
            <p:ph type="dt" sz="half" idx="10"/>
          </p:nvPr>
        </p:nvSpPr>
        <p:spPr/>
        <p:txBody>
          <a:bodyPr rtlCol="0"/>
          <a:lstStyle>
            <a:lvl1pPr>
              <a:defRPr/>
            </a:lvl1pPr>
          </a:lstStyle>
          <a:p>
            <a:pPr>
              <a:defRPr/>
            </a:pPr>
            <a:fld id="{F1C96185-0725-4D87-BD13-2DA7ECB25721}" type="datetime1">
              <a:rPr lang="en-US" smtClean="0"/>
              <a:pPr>
                <a:defRPr/>
              </a:pPr>
              <a:t>1/26/2017</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D6A7E213-6AC6-4909-922A-8AE9F439DB2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normAutofit/>
          </a:bodyPr>
          <a:lstStyle>
            <a:lvl1pPr algn="l">
              <a:buNone/>
              <a:defRPr sz="4400" b="1" cap="none" baseline="0">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2000" b="1">
                <a:solidFill>
                  <a:schemeClr val="tx2"/>
                </a:solidFill>
                <a:latin typeface="Calibri" panose="020F0502020204030204"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3230CBC3-B87D-4220-8BDA-80B15B467689}" type="datetime1">
              <a:rPr lang="en-US" smtClean="0"/>
              <a:pPr>
                <a:defRPr/>
              </a:pPr>
              <a:t>1/26/2017</a:t>
            </a:fld>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11A54AC8-B084-45FD-A1DB-1D9E77F81D7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8DA026AC-CDDF-4261-9C2C-9F9202CD63A8}" type="datetime1">
              <a:rPr lang="en-US" smtClean="0"/>
              <a:pPr>
                <a:defRPr/>
              </a:pPr>
              <a:t>1/26/2017</a:t>
            </a:fld>
            <a:endParaRPr lang="en-US"/>
          </a:p>
        </p:txBody>
      </p:sp>
      <p:sp>
        <p:nvSpPr>
          <p:cNvPr id="7" name="Slide Number Placeholder 22"/>
          <p:cNvSpPr>
            <a:spLocks noGrp="1"/>
          </p:cNvSpPr>
          <p:nvPr>
            <p:ph type="sldNum" sz="quarter" idx="12"/>
          </p:nvPr>
        </p:nvSpPr>
        <p:spPr/>
        <p:txBody>
          <a:bodyPr/>
          <a:lstStyle>
            <a:lvl1pPr>
              <a:defRPr/>
            </a:lvl1pPr>
          </a:lstStyle>
          <a:p>
            <a:pPr>
              <a:defRPr/>
            </a:pPr>
            <a:fld id="{04D1AC4C-0A1E-468C-9B8E-2AB6C0EAA9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42C84D8B-F2BA-40A8-9D2F-7846F6CCEF29}" type="datetime1">
              <a:rPr lang="en-US" smtClean="0"/>
              <a:pPr>
                <a:defRPr/>
              </a:pPr>
              <a:t>1/26/2017</a:t>
            </a:fld>
            <a:endParaRPr lang="en-US"/>
          </a:p>
        </p:txBody>
      </p:sp>
      <p:sp>
        <p:nvSpPr>
          <p:cNvPr id="9" name="Slide Number Placeholder 22"/>
          <p:cNvSpPr>
            <a:spLocks noGrp="1"/>
          </p:cNvSpPr>
          <p:nvPr>
            <p:ph type="sldNum" sz="quarter" idx="12"/>
          </p:nvPr>
        </p:nvSpPr>
        <p:spPr/>
        <p:txBody>
          <a:bodyPr/>
          <a:lstStyle>
            <a:lvl1pPr>
              <a:defRPr/>
            </a:lvl1pPr>
          </a:lstStyle>
          <a:p>
            <a:pPr>
              <a:defRPr/>
            </a:pPr>
            <a:fld id="{E52FB349-A0A4-4557-B778-A1E03DB950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fld id="{5F8F8B7F-2A9C-463F-8CC6-2F70307FCFB9}" type="datetime1">
              <a:rPr lang="en-US" smtClean="0"/>
              <a:pPr>
                <a:defRPr/>
              </a:pPr>
              <a:t>1/26/2017</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329AE867-7977-46F5-B47D-84BE0FB7BD1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A37E5A8-ED1B-41F5-9D82-6096EDA9CF35}" type="datetime1">
              <a:rPr lang="en-US" smtClean="0"/>
              <a:pPr>
                <a:defRPr/>
              </a:pPr>
              <a:t>1/26/2017</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2B5CD0DD-2C34-45E0-AD33-5860BBC0AD7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fld id="{67E38566-EE61-4EB2-9BB4-6B9703C39DD2}" type="datetime1">
              <a:rPr lang="en-US" smtClean="0"/>
              <a:pPr>
                <a:defRPr/>
              </a:pPr>
              <a:t>1/26/2017</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CE8F33B3-DB7F-4362-8D48-A1D7BA9519F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56184916-CAE3-45A1-832F-61009C980D5D}" type="datetime1">
              <a:rPr lang="en-US" smtClean="0"/>
              <a:pPr>
                <a:defRPr/>
              </a:pPr>
              <a:t>1/26/2017</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076EE7AA-1483-42BB-BE25-5028373C70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dirty="0"/>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fld id="{9C939E9F-847C-48A1-B630-9E26163ADB90}" type="datetime1">
              <a:rPr lang="en-US" smtClean="0"/>
              <a:pPr>
                <a:defRPr/>
              </a:pPr>
              <a:t>1/26/2017</a:t>
            </a:fld>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7531504A-FE2E-4DC8-A2E5-65DB7F0C0B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38" r:id="rId4"/>
    <p:sldLayoutId id="2147484239" r:id="rId5"/>
    <p:sldLayoutId id="2147484246" r:id="rId6"/>
    <p:sldLayoutId id="2147484240" r:id="rId7"/>
    <p:sldLayoutId id="2147484247" r:id="rId8"/>
    <p:sldLayoutId id="2147484248" r:id="rId9"/>
    <p:sldLayoutId id="2147484241" r:id="rId10"/>
    <p:sldLayoutId id="2147484242" r:id="rId11"/>
  </p:sldLayoutIdLst>
  <p:hf hdr="0" dt="0"/>
  <p:txStyles>
    <p:title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virtualskies.arc.nasa.gov/communication/8.html" TargetMode="External"/><Relationship Id="rId3" Type="http://schemas.openxmlformats.org/officeDocument/2006/relationships/hyperlink" Target="http://office.microsoft.com/en-us/images/results.aspx?qu=bat&amp;ex=1#ai:MC900304955|" TargetMode="External"/><Relationship Id="rId7" Type="http://schemas.openxmlformats.org/officeDocument/2006/relationships/hyperlink" Target="http://www.nlm.nih.gov/medlineplus/ency/imagepages/1110.htm" TargetMode="External"/><Relationship Id="rId2" Type="http://schemas.openxmlformats.org/officeDocument/2006/relationships/hyperlink" Target="http://commons.wikimedia.org/wiki/File:Robot_1.jpg" TargetMode="External"/><Relationship Id="rId1" Type="http://schemas.openxmlformats.org/officeDocument/2006/relationships/slideLayout" Target="../slideLayouts/slideLayout4.xml"/><Relationship Id="rId6" Type="http://schemas.openxmlformats.org/officeDocument/2006/relationships/hyperlink" Target="http://office.microsoft.com/en-us/images/results.aspx?qu=pointing+finger&amp;ex=1#ai:MC900233154|" TargetMode="External"/><Relationship Id="rId5" Type="http://schemas.openxmlformats.org/officeDocument/2006/relationships/hyperlink" Target="http://office.microsoft.com/en-us/images/results.aspx?qu=eye&amp;ex=1#ai:MP900406700|mt:2|" TargetMode="External"/><Relationship Id="rId4" Type="http://schemas.openxmlformats.org/officeDocument/2006/relationships/hyperlink" Target="http://www.nlm.nih.gov/medlineplus/braindiseases.html" TargetMode="External"/><Relationship Id="rId9" Type="http://schemas.openxmlformats.org/officeDocument/2006/relationships/hyperlink" Target="http://www.srh.noaa.gov/mlb/?n=jeann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2057400" y="4953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sz="6000" b="1" dirty="0">
                <a:solidFill>
                  <a:schemeClr val="accent1"/>
                </a:solidFill>
                <a:latin typeface="Calibri" panose="020F0502020204030204" pitchFamily="34" charset="0"/>
                <a:cs typeface="Times New Roman" pitchFamily="18" charset="0"/>
              </a:rPr>
              <a:t>Don’t Bump into Me!</a:t>
            </a:r>
            <a:endParaRPr lang="en-US" altLang="en-US" sz="6000" b="1" dirty="0">
              <a:solidFill>
                <a:schemeClr val="accent1"/>
              </a:solidFill>
              <a:latin typeface="Calibri" panose="020F0502020204030204" pitchFamily="34" charset="0"/>
            </a:endParaRPr>
          </a:p>
        </p:txBody>
      </p:sp>
      <p:pic>
        <p:nvPicPr>
          <p:cNvPr id="4" name="Picture 3" descr="animals,bats,celebrations,Halloween,nature,special occasion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1231" b="82154" l="0" r="100000"/>
                    </a14:imgEffect>
                  </a14:imgLayer>
                </a14:imgProps>
              </a:ext>
              <a:ext uri="{28A0092B-C50C-407E-A947-70E740481C1C}">
                <a14:useLocalDpi xmlns:a14="http://schemas.microsoft.com/office/drawing/2010/main" val="0"/>
              </a:ext>
            </a:extLst>
          </a:blip>
          <a:srcRect t="20922" b="17539"/>
          <a:stretch/>
        </p:blipFill>
        <p:spPr bwMode="auto">
          <a:xfrm rot="1609564">
            <a:off x="6618725" y="268637"/>
            <a:ext cx="2186887" cy="13457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srcRect t="6114" r="-533"/>
          <a:stretch/>
        </p:blipFill>
        <p:spPr>
          <a:xfrm>
            <a:off x="5257800" y="1255365"/>
            <a:ext cx="2859854" cy="34328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54222"/>
            <a:ext cx="7848600" cy="5355312"/>
          </a:xfrm>
          <a:prstGeom prst="rect">
            <a:avLst/>
          </a:prstGeom>
        </p:spPr>
        <p:txBody>
          <a:bodyPr wrap="square">
            <a:spAutoFit/>
          </a:bodyPr>
          <a:lstStyle/>
          <a:p>
            <a:r>
              <a:rPr lang="en-US" dirty="0"/>
              <a:t>8. Select the “move tank” option under the green tab and drag into the loop. </a:t>
            </a:r>
          </a:p>
          <a:p>
            <a:r>
              <a:rPr lang="en-US" dirty="0"/>
              <a:t>	a. Make sure tank movement is set to 	rotations</a:t>
            </a:r>
          </a:p>
          <a:p>
            <a:r>
              <a:rPr lang="en-US" dirty="0"/>
              <a:t>	b. Select the Left and Right power to be 30</a:t>
            </a:r>
          </a:p>
          <a:p>
            <a:r>
              <a:rPr lang="en-US" dirty="0"/>
              <a:t>	c.  Set rotations to .5</a:t>
            </a:r>
          </a:p>
          <a:p>
            <a:r>
              <a:rPr lang="en-US" dirty="0"/>
              <a:t>	d. Make sure that Break at end is set to 	coast/false.</a:t>
            </a:r>
          </a:p>
          <a:p>
            <a:endParaRPr lang="en-US" dirty="0"/>
          </a:p>
          <a:p>
            <a:endParaRPr lang="en-US" dirty="0"/>
          </a:p>
          <a:p>
            <a:endParaRPr lang="en-US" dirty="0"/>
          </a:p>
          <a:p>
            <a:endParaRPr lang="en-US" dirty="0"/>
          </a:p>
          <a:p>
            <a:endParaRPr lang="en-US" dirty="0"/>
          </a:p>
          <a:p>
            <a:endParaRPr lang="en-US" dirty="0"/>
          </a:p>
          <a:p>
            <a:endParaRPr lang="en-US" dirty="0"/>
          </a:p>
          <a:p>
            <a:r>
              <a:rPr lang="en-US" dirty="0"/>
              <a:t>9. Select the “move tank” option under the green tab and drag into the loop. </a:t>
            </a:r>
          </a:p>
          <a:p>
            <a:r>
              <a:rPr lang="en-US" dirty="0"/>
              <a:t>	a. Make sure tank movement is set to 	rotations</a:t>
            </a:r>
          </a:p>
          <a:p>
            <a:r>
              <a:rPr lang="en-US" dirty="0"/>
              <a:t>	b. Select the Left to 50 and Right power to be -50</a:t>
            </a:r>
          </a:p>
          <a:p>
            <a:r>
              <a:rPr lang="en-US" dirty="0"/>
              <a:t>	c. Set rotations to .5</a:t>
            </a:r>
          </a:p>
          <a:p>
            <a:r>
              <a:rPr lang="en-US" dirty="0"/>
              <a:t>	d. Make sure that Break at end is set to 	brake/true.</a:t>
            </a:r>
          </a:p>
          <a:p>
            <a:endParaRPr lang="en-US" dirty="0"/>
          </a:p>
          <a:p>
            <a:endParaRPr lang="en-US" dirty="0"/>
          </a:p>
        </p:txBody>
      </p:sp>
      <p:pic>
        <p:nvPicPr>
          <p:cNvPr id="2" name="Picture 1"/>
          <p:cNvPicPr>
            <a:picLocks noChangeAspect="1"/>
          </p:cNvPicPr>
          <p:nvPr/>
        </p:nvPicPr>
        <p:blipFill>
          <a:blip r:embed="rId2"/>
          <a:stretch>
            <a:fillRect/>
          </a:stretch>
        </p:blipFill>
        <p:spPr>
          <a:xfrm>
            <a:off x="1371600" y="1600200"/>
            <a:ext cx="2606966" cy="1859746"/>
          </a:xfrm>
          <a:prstGeom prst="rect">
            <a:avLst/>
          </a:prstGeom>
        </p:spPr>
      </p:pic>
      <p:pic>
        <p:nvPicPr>
          <p:cNvPr id="3" name="Picture 2"/>
          <p:cNvPicPr>
            <a:picLocks noChangeAspect="1"/>
          </p:cNvPicPr>
          <p:nvPr/>
        </p:nvPicPr>
        <p:blipFill>
          <a:blip r:embed="rId3"/>
          <a:stretch>
            <a:fillRect/>
          </a:stretch>
        </p:blipFill>
        <p:spPr>
          <a:xfrm>
            <a:off x="713792" y="4905924"/>
            <a:ext cx="7467600" cy="1848344"/>
          </a:xfrm>
          <a:prstGeom prst="rect">
            <a:avLst/>
          </a:prstGeom>
        </p:spPr>
      </p:pic>
      <p:sp>
        <p:nvSpPr>
          <p:cNvPr id="5" name="Title 1"/>
          <p:cNvSpPr txBox="1">
            <a:spLocks/>
          </p:cNvSpPr>
          <p:nvPr/>
        </p:nvSpPr>
        <p:spPr>
          <a:xfrm rot="16200000">
            <a:off x="-2865278" y="3048159"/>
            <a:ext cx="6751320" cy="715962"/>
          </a:xfrm>
          <a:prstGeom prst="rect">
            <a:avLst/>
          </a:prstGeom>
        </p:spPr>
        <p:txBody>
          <a:bodyPr>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3200" b="1" dirty="0">
                <a:solidFill>
                  <a:schemeClr val="accent1"/>
                </a:solidFill>
                <a:latin typeface="Calibri" panose="020F0502020204030204" pitchFamily="34" charset="0"/>
              </a:rPr>
              <a:t>Ultrasonic Sensor Activity </a:t>
            </a:r>
            <a:r>
              <a:rPr lang="en-US" sz="3200" b="1" dirty="0">
                <a:solidFill>
                  <a:srgbClr val="FF0000"/>
                </a:solidFill>
                <a:latin typeface="Calibri" panose="020F0502020204030204" pitchFamily="34" charset="0"/>
              </a:rPr>
              <a:t>Answers</a:t>
            </a:r>
          </a:p>
        </p:txBody>
      </p:sp>
    </p:spTree>
    <p:extLst>
      <p:ext uri="{BB962C8B-B14F-4D97-AF65-F5344CB8AC3E}">
        <p14:creationId xmlns:p14="http://schemas.microsoft.com/office/powerpoint/2010/main" val="382106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03D59E93-9622-480A-8EDB-A57962D13EBF}" type="slidenum">
              <a:rPr lang="en-US" smtClean="0"/>
              <a:pPr/>
              <a:t>11</a:t>
            </a:fld>
            <a:endParaRPr lang="en-US"/>
          </a:p>
        </p:txBody>
      </p:sp>
      <p:sp>
        <p:nvSpPr>
          <p:cNvPr id="4" name="Title 1"/>
          <p:cNvSpPr txBox="1">
            <a:spLocks/>
          </p:cNvSpPr>
          <p:nvPr/>
        </p:nvSpPr>
        <p:spPr>
          <a:xfrm rot="16200000">
            <a:off x="-2865278" y="3048159"/>
            <a:ext cx="6751320" cy="715962"/>
          </a:xfrm>
          <a:prstGeom prst="rect">
            <a:avLst/>
          </a:prstGeom>
        </p:spPr>
        <p:txBody>
          <a:bodyPr>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3200" b="1" dirty="0">
                <a:solidFill>
                  <a:schemeClr val="accent1"/>
                </a:solidFill>
                <a:latin typeface="Calibri" panose="020F0502020204030204" pitchFamily="34" charset="0"/>
              </a:rPr>
              <a:t>Ultrasonic Sensor Activity </a:t>
            </a:r>
            <a:r>
              <a:rPr lang="en-US" sz="3200" b="1" dirty="0">
                <a:solidFill>
                  <a:srgbClr val="FF0000"/>
                </a:solidFill>
                <a:latin typeface="Calibri" panose="020F0502020204030204" pitchFamily="34" charset="0"/>
              </a:rPr>
              <a:t>Answers</a:t>
            </a:r>
          </a:p>
        </p:txBody>
      </p:sp>
      <p:sp>
        <p:nvSpPr>
          <p:cNvPr id="6" name="TextBox 5"/>
          <p:cNvSpPr txBox="1"/>
          <p:nvPr/>
        </p:nvSpPr>
        <p:spPr>
          <a:xfrm>
            <a:off x="863699" y="1219200"/>
            <a:ext cx="7589836" cy="3785652"/>
          </a:xfrm>
          <a:prstGeom prst="rect">
            <a:avLst/>
          </a:prstGeom>
          <a:noFill/>
        </p:spPr>
        <p:txBody>
          <a:bodyPr wrap="square" rtlCol="0">
            <a:spAutoFit/>
          </a:bodyPr>
          <a:lstStyle/>
          <a:p>
            <a:r>
              <a:rPr lang="en-US" sz="2400" b="1" dirty="0"/>
              <a:t>Troubleshooting: </a:t>
            </a:r>
            <a:r>
              <a:rPr lang="en-US" dirty="0"/>
              <a:t>If the robot does not turn when it sees the Lego man as expected;</a:t>
            </a:r>
          </a:p>
          <a:p>
            <a:endParaRPr lang="en-US" dirty="0"/>
          </a:p>
          <a:p>
            <a:pPr marL="342900" indent="-342900">
              <a:buAutoNum type="arabicPeriod"/>
            </a:pPr>
            <a:r>
              <a:rPr lang="en-US" dirty="0"/>
              <a:t>Make sure sensors/motors are connected to the correct port as directed in the Lego building booklet.</a:t>
            </a:r>
          </a:p>
          <a:p>
            <a:pPr marL="342900" indent="-342900">
              <a:buAutoNum type="arabicPeriod"/>
            </a:pPr>
            <a:r>
              <a:rPr lang="en-US" dirty="0"/>
              <a:t>Read back through the instructions and make sure all the properties for the commands are set correctly. </a:t>
            </a:r>
          </a:p>
          <a:p>
            <a:pPr marL="342900" indent="-342900">
              <a:buAutoNum type="arabicPeriod"/>
            </a:pPr>
            <a:r>
              <a:rPr lang="en-US" dirty="0"/>
              <a:t> If the robot is not stopping/ sensing objects in front of it make sure that there is no object with dark color blocking the path. The sensor has issues recognizing dark colored objects because it is both infrared and ultrasonic. </a:t>
            </a:r>
          </a:p>
          <a:p>
            <a:pPr marL="342900" indent="-342900">
              <a:buAutoNum type="arabicPeriod"/>
            </a:pPr>
            <a:r>
              <a:rPr lang="en-US" dirty="0"/>
              <a:t>Instructions are for the Lego Education version of software not the Lego Home version</a:t>
            </a:r>
          </a:p>
        </p:txBody>
      </p:sp>
    </p:spTree>
    <p:extLst>
      <p:ext uri="{BB962C8B-B14F-4D97-AF65-F5344CB8AC3E}">
        <p14:creationId xmlns:p14="http://schemas.microsoft.com/office/powerpoint/2010/main" val="294553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
          </p:nvPr>
        </p:nvSpPr>
        <p:spPr>
          <a:xfrm>
            <a:off x="409142" y="1905000"/>
            <a:ext cx="8125258" cy="4648200"/>
          </a:xfrm>
        </p:spPr>
        <p:txBody>
          <a:bodyPr/>
          <a:lstStyle/>
          <a:p>
            <a:pPr marL="457200" indent="-457200" eaLnBrk="1" hangingPunct="1">
              <a:spcBef>
                <a:spcPts val="0"/>
              </a:spcBef>
              <a:spcAft>
                <a:spcPts val="600"/>
              </a:spcAft>
              <a:buFont typeface="+mj-lt"/>
              <a:buAutoNum type="arabicPeriod"/>
            </a:pPr>
            <a:r>
              <a:rPr lang="en-US" sz="3200" b="1" dirty="0"/>
              <a:t>List three real-world examples of tools, technologies or equipment that use the echolocation concept.</a:t>
            </a:r>
          </a:p>
          <a:p>
            <a:pPr marL="457200" lvl="3" indent="0" eaLnBrk="1" hangingPunct="1">
              <a:spcBef>
                <a:spcPts val="0"/>
              </a:spcBef>
              <a:spcAft>
                <a:spcPts val="600"/>
              </a:spcAft>
              <a:buSzPct val="70000"/>
              <a:buNone/>
            </a:pPr>
            <a:endParaRPr lang="en-US" sz="3200" b="1" dirty="0">
              <a:solidFill>
                <a:srgbClr val="FF0000"/>
              </a:solidFill>
            </a:endParaRPr>
          </a:p>
          <a:p>
            <a:pPr marL="457200" lvl="3" indent="0" eaLnBrk="1" hangingPunct="1">
              <a:spcBef>
                <a:spcPts val="0"/>
              </a:spcBef>
              <a:spcAft>
                <a:spcPts val="600"/>
              </a:spcAft>
              <a:buSzPct val="70000"/>
              <a:buNone/>
            </a:pPr>
            <a:endParaRPr lang="en-US" sz="3200" b="1" dirty="0">
              <a:solidFill>
                <a:srgbClr val="FF0000"/>
              </a:solidFill>
            </a:endParaRPr>
          </a:p>
          <a:p>
            <a:pPr marL="457200" indent="-457200" eaLnBrk="1" hangingPunct="1">
              <a:spcBef>
                <a:spcPts val="0"/>
              </a:spcBef>
              <a:spcAft>
                <a:spcPts val="600"/>
              </a:spcAft>
              <a:buFont typeface="+mj-lt"/>
              <a:buAutoNum type="arabicPeriod"/>
            </a:pPr>
            <a:r>
              <a:rPr lang="en-US" sz="3200" b="1" dirty="0"/>
              <a:t>Provide an example “stimulus-sensor-coordinator-effector-response” framework for one of your real-world examples</a:t>
            </a:r>
          </a:p>
          <a:p>
            <a:pPr marL="457200" lvl="1" indent="0" eaLnBrk="1" hangingPunct="1">
              <a:spcBef>
                <a:spcPts val="0"/>
              </a:spcBef>
              <a:spcAft>
                <a:spcPts val="600"/>
              </a:spcAft>
              <a:buNone/>
            </a:pPr>
            <a:endParaRPr lang="en-US" sz="2000" b="1" dirty="0">
              <a:solidFill>
                <a:srgbClr val="FF0000"/>
              </a:solidFill>
            </a:endParaRPr>
          </a:p>
        </p:txBody>
      </p:sp>
      <p:sp>
        <p:nvSpPr>
          <p:cNvPr id="10244"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1A1F29A-D73E-437A-83EA-54521818A99A}" type="slidenum">
              <a:rPr lang="en-US" smtClean="0"/>
              <a:pPr/>
              <a:t>12</a:t>
            </a:fld>
            <a:endParaRPr lang="en-US"/>
          </a:p>
        </p:txBody>
      </p:sp>
      <p:sp>
        <p:nvSpPr>
          <p:cNvPr id="3" name="Title 2"/>
          <p:cNvSpPr>
            <a:spLocks noGrp="1"/>
          </p:cNvSpPr>
          <p:nvPr>
            <p:ph type="title"/>
          </p:nvPr>
        </p:nvSpPr>
        <p:spPr>
          <a:xfrm>
            <a:off x="76200" y="228600"/>
            <a:ext cx="8662988" cy="868362"/>
          </a:xfrm>
        </p:spPr>
        <p:txBody>
          <a:bodyPr>
            <a:noAutofit/>
          </a:bodyPr>
          <a:lstStyle/>
          <a:p>
            <a:pPr algn="ctr"/>
            <a:r>
              <a:rPr lang="en-US" sz="3800" b="1" dirty="0">
                <a:solidFill>
                  <a:schemeClr val="accent1"/>
                </a:solidFill>
              </a:rPr>
              <a:t>Don’t Bump into Me! Post-Quiz</a:t>
            </a:r>
            <a:endParaRPr lang="en-US" sz="3800" dirty="0">
              <a:solidFill>
                <a:srgbClr val="FF0000"/>
              </a:solidFill>
            </a:endParaRPr>
          </a:p>
        </p:txBody>
      </p:sp>
    </p:spTree>
    <p:extLst>
      <p:ext uri="{BB962C8B-B14F-4D97-AF65-F5344CB8AC3E}">
        <p14:creationId xmlns:p14="http://schemas.microsoft.com/office/powerpoint/2010/main" val="3508973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
          </p:nvPr>
        </p:nvSpPr>
        <p:spPr>
          <a:xfrm>
            <a:off x="76200" y="1524000"/>
            <a:ext cx="8662988" cy="5029200"/>
          </a:xfrm>
        </p:spPr>
        <p:txBody>
          <a:bodyPr/>
          <a:lstStyle/>
          <a:p>
            <a:pPr marL="457200" indent="-457200" eaLnBrk="1" hangingPunct="1">
              <a:spcBef>
                <a:spcPts val="0"/>
              </a:spcBef>
              <a:spcAft>
                <a:spcPts val="600"/>
              </a:spcAft>
              <a:buFont typeface="+mj-lt"/>
              <a:buAutoNum type="arabicPeriod"/>
            </a:pPr>
            <a:r>
              <a:rPr lang="en-US" sz="2400" b="1" dirty="0"/>
              <a:t>List three real-world examples of tools, technologies or equipment that use the echolocation concept.</a:t>
            </a:r>
          </a:p>
          <a:p>
            <a:pPr marL="457200" lvl="3" indent="0" eaLnBrk="1" hangingPunct="1">
              <a:spcBef>
                <a:spcPts val="0"/>
              </a:spcBef>
              <a:spcAft>
                <a:spcPts val="600"/>
              </a:spcAft>
              <a:buSzPct val="70000"/>
              <a:buNone/>
            </a:pPr>
            <a:r>
              <a:rPr lang="en-US" sz="2400" b="1" dirty="0">
                <a:solidFill>
                  <a:srgbClr val="FF0000"/>
                </a:solidFill>
              </a:rPr>
              <a:t>Radar, sonar, ultrasound medical equipment </a:t>
            </a:r>
            <a:r>
              <a:rPr lang="en-US" b="1" dirty="0">
                <a:solidFill>
                  <a:srgbClr val="FF0000"/>
                </a:solidFill>
              </a:rPr>
              <a:t>(see more on slide 15)</a:t>
            </a:r>
          </a:p>
          <a:p>
            <a:pPr marL="457200" indent="-457200" eaLnBrk="1" hangingPunct="1">
              <a:spcBef>
                <a:spcPts val="0"/>
              </a:spcBef>
              <a:spcAft>
                <a:spcPts val="600"/>
              </a:spcAft>
              <a:buFont typeface="+mj-lt"/>
              <a:buAutoNum type="arabicPeriod"/>
            </a:pPr>
            <a:r>
              <a:rPr lang="en-US" sz="2400" b="1" dirty="0"/>
              <a:t>Provide an example “stimulus-sensor-coordinator-effector-response” framework for one of your real-world examples</a:t>
            </a:r>
          </a:p>
          <a:p>
            <a:pPr marL="457200" lvl="1" indent="0" eaLnBrk="1" hangingPunct="1">
              <a:spcBef>
                <a:spcPts val="0"/>
              </a:spcBef>
              <a:spcAft>
                <a:spcPts val="600"/>
              </a:spcAft>
              <a:buNone/>
            </a:pPr>
            <a:r>
              <a:rPr lang="en-US" b="1" i="1" dirty="0">
                <a:solidFill>
                  <a:srgbClr val="FF0000"/>
                </a:solidFill>
              </a:rPr>
              <a:t>Example</a:t>
            </a:r>
            <a:r>
              <a:rPr lang="en-US" b="1" dirty="0">
                <a:solidFill>
                  <a:srgbClr val="FF0000"/>
                </a:solidFill>
              </a:rPr>
              <a:t>: Radar on an airplane transmits sound waves into a region in the flight path &gt; sound sensor in the radar system receives reflected sound waves &gt; computer calculates the presence and location of rain, snow, clouds, storms and other planes &gt; computer sends instructions by wires to display screen showing colored map of location of weather and obstacles &gt; pilot adjusts flight path and/or elevation for safest route</a:t>
            </a:r>
            <a:endParaRPr lang="en-US" dirty="0">
              <a:solidFill>
                <a:srgbClr val="FF0000"/>
              </a:solidFill>
            </a:endParaRPr>
          </a:p>
        </p:txBody>
      </p:sp>
      <p:sp>
        <p:nvSpPr>
          <p:cNvPr id="10244"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1A1F29A-D73E-437A-83EA-54521818A99A}" type="slidenum">
              <a:rPr lang="en-US" smtClean="0"/>
              <a:pPr/>
              <a:t>13</a:t>
            </a:fld>
            <a:endParaRPr lang="en-US"/>
          </a:p>
        </p:txBody>
      </p:sp>
      <p:sp>
        <p:nvSpPr>
          <p:cNvPr id="3" name="Title 2"/>
          <p:cNvSpPr>
            <a:spLocks noGrp="1"/>
          </p:cNvSpPr>
          <p:nvPr>
            <p:ph type="title"/>
          </p:nvPr>
        </p:nvSpPr>
        <p:spPr>
          <a:xfrm>
            <a:off x="76200" y="228600"/>
            <a:ext cx="8662988" cy="868362"/>
          </a:xfrm>
        </p:spPr>
        <p:txBody>
          <a:bodyPr>
            <a:noAutofit/>
          </a:bodyPr>
          <a:lstStyle/>
          <a:p>
            <a:pPr algn="ctr"/>
            <a:r>
              <a:rPr lang="en-US" sz="3800" b="1" dirty="0">
                <a:solidFill>
                  <a:schemeClr val="accent1"/>
                </a:solidFill>
              </a:rPr>
              <a:t>Don’t Bump into Me! Post-Quiz </a:t>
            </a:r>
            <a:r>
              <a:rPr lang="en-US" sz="3800" b="1" dirty="0">
                <a:solidFill>
                  <a:srgbClr val="FF0000"/>
                </a:solidFill>
              </a:rPr>
              <a:t>Answers</a:t>
            </a:r>
            <a:endParaRPr lang="en-US" sz="3800" dirty="0">
              <a:solidFill>
                <a:srgbClr val="FF0000"/>
              </a:solidFill>
            </a:endParaRPr>
          </a:p>
        </p:txBody>
      </p:sp>
    </p:spTree>
    <p:extLst>
      <p:ext uri="{BB962C8B-B14F-4D97-AF65-F5344CB8AC3E}">
        <p14:creationId xmlns:p14="http://schemas.microsoft.com/office/powerpoint/2010/main" val="21602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 calcmode="lin" valueType="num">
                                      <p:cBhvr additive="base">
                                        <p:cTn id="7"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 calcmode="lin" valueType="num">
                                      <p:cBhvr additive="base">
                                        <p:cTn id="13"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86200"/>
            <a:ext cx="8434388" cy="2819400"/>
          </a:xfrm>
        </p:spPr>
        <p:txBody>
          <a:bodyPr/>
          <a:lstStyle/>
          <a:p>
            <a:r>
              <a:rPr lang="en-US" sz="2400" b="1" dirty="0">
                <a:solidFill>
                  <a:srgbClr val="7030A0"/>
                </a:solidFill>
              </a:rPr>
              <a:t>radar systems: </a:t>
            </a:r>
            <a:r>
              <a:rPr lang="en-US" sz="2400" b="1" dirty="0"/>
              <a:t>airplane navigation, weather and storm monitoring, polar ice formation/melting measurement</a:t>
            </a:r>
          </a:p>
          <a:p>
            <a:r>
              <a:rPr lang="en-US" sz="2400" b="1" dirty="0">
                <a:solidFill>
                  <a:srgbClr val="7030A0"/>
                </a:solidFill>
              </a:rPr>
              <a:t>sonar systems: </a:t>
            </a:r>
            <a:r>
              <a:rPr lang="en-US" sz="2400" b="1" dirty="0"/>
              <a:t>ship navigation, fishing, underwater sea floor mapping for depth, navigation dangers and marine ecosystems</a:t>
            </a:r>
          </a:p>
          <a:p>
            <a:r>
              <a:rPr lang="en-US" sz="2400" b="1" dirty="0">
                <a:solidFill>
                  <a:srgbClr val="7030A0"/>
                </a:solidFill>
              </a:rPr>
              <a:t>medical diagnostic : </a:t>
            </a:r>
            <a:r>
              <a:rPr lang="en-US" sz="2400" b="1" dirty="0"/>
              <a:t>pregnancy, internal organs, tumors</a:t>
            </a:r>
          </a:p>
          <a:p>
            <a:r>
              <a:rPr lang="en-US" sz="2400" b="1" dirty="0">
                <a:solidFill>
                  <a:srgbClr val="7030A0"/>
                </a:solidFill>
              </a:rPr>
              <a:t>measuring speed and distance: </a:t>
            </a:r>
            <a:r>
              <a:rPr lang="en-US" sz="2400" b="1" dirty="0"/>
              <a:t>radar guns, radar, sonar</a:t>
            </a:r>
          </a:p>
        </p:txBody>
      </p:sp>
      <p:sp>
        <p:nvSpPr>
          <p:cNvPr id="4" name="Slide Number Placeholder 3"/>
          <p:cNvSpPr>
            <a:spLocks noGrp="1"/>
          </p:cNvSpPr>
          <p:nvPr>
            <p:ph type="sldNum" sz="quarter" idx="11"/>
          </p:nvPr>
        </p:nvSpPr>
        <p:spPr/>
        <p:txBody>
          <a:bodyPr/>
          <a:lstStyle/>
          <a:p>
            <a:pPr>
              <a:defRPr/>
            </a:pPr>
            <a:fld id="{D6A7E213-6AC6-4909-922A-8AE9F439DB2C}" type="slidenum">
              <a:rPr lang="en-US" smtClean="0"/>
              <a:pPr>
                <a:defRPr/>
              </a:pPr>
              <a:t>14</a:t>
            </a:fld>
            <a:endParaRPr lang="en-US"/>
          </a:p>
        </p:txBody>
      </p:sp>
      <p:sp>
        <p:nvSpPr>
          <p:cNvPr id="8" name="Title 1"/>
          <p:cNvSpPr txBox="1">
            <a:spLocks/>
          </p:cNvSpPr>
          <p:nvPr/>
        </p:nvSpPr>
        <p:spPr>
          <a:xfrm>
            <a:off x="381000" y="274638"/>
            <a:ext cx="8153400" cy="71596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cap="none" dirty="0">
                <a:solidFill>
                  <a:schemeClr val="accent1"/>
                </a:solidFill>
              </a:rPr>
              <a:t>Real-World Applications</a:t>
            </a:r>
          </a:p>
        </p:txBody>
      </p:sp>
      <p:pic>
        <p:nvPicPr>
          <p:cNvPr id="1030" name="Picture 6" descr="Ultrasound in pregnancy"/>
          <p:cNvPicPr>
            <a:picLocks noChangeAspect="1" noChangeArrowheads="1"/>
          </p:cNvPicPr>
          <p:nvPr/>
        </p:nvPicPr>
        <p:blipFill rotWithShape="1">
          <a:blip r:embed="rId2">
            <a:extLst>
              <a:ext uri="{28A0092B-C50C-407E-A947-70E740481C1C}">
                <a14:useLocalDpi xmlns:a14="http://schemas.microsoft.com/office/drawing/2010/main" val="0"/>
              </a:ext>
            </a:extLst>
          </a:blip>
          <a:srcRect l="10000" t="7383" r="10000" b="10117"/>
          <a:stretch/>
        </p:blipFill>
        <p:spPr bwMode="auto">
          <a:xfrm>
            <a:off x="3034009" y="1508648"/>
            <a:ext cx="2660072" cy="2194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0.gstatic.com/images?q=tbn:ANd9GcQ-urD7EThyZOoFnYVkQmt-XZEI6tCuWBW3js1YfSrhhCC3nm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 y="1502172"/>
            <a:ext cx="219456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adar equipment in the nose of the jetliner helps detect clouds ahead of the aircraft"/>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508648"/>
            <a:ext cx="2327910" cy="2194560"/>
          </a:xfrm>
          <a:prstGeom prst="rect">
            <a:avLst/>
          </a:prstGeom>
          <a:noFill/>
          <a:ln>
            <a:noFill/>
          </a:ln>
        </p:spPr>
      </p:pic>
    </p:spTree>
    <p:extLst>
      <p:ext uri="{BB962C8B-B14F-4D97-AF65-F5344CB8AC3E}">
        <p14:creationId xmlns:p14="http://schemas.microsoft.com/office/powerpoint/2010/main" val="2627788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2"/>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4A575DD-9B48-4531-9585-6118CB94278D}" type="slidenum">
              <a:rPr lang="en-US" smtClean="0"/>
              <a:pPr/>
              <a:t>15</a:t>
            </a:fld>
            <a:endParaRPr lang="en-US"/>
          </a:p>
        </p:txBody>
      </p:sp>
      <p:sp>
        <p:nvSpPr>
          <p:cNvPr id="5" name="Title 1"/>
          <p:cNvSpPr txBox="1">
            <a:spLocks/>
          </p:cNvSpPr>
          <p:nvPr/>
        </p:nvSpPr>
        <p:spPr>
          <a:xfrm>
            <a:off x="0" y="274638"/>
            <a:ext cx="9144000" cy="71596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cap="none" dirty="0">
                <a:solidFill>
                  <a:schemeClr val="accent1"/>
                </a:solidFill>
              </a:rPr>
              <a:t>Vocabulary</a:t>
            </a:r>
          </a:p>
        </p:txBody>
      </p:sp>
      <p:sp>
        <p:nvSpPr>
          <p:cNvPr id="6" name="Rectangle 1"/>
          <p:cNvSpPr>
            <a:spLocks noChangeArrowheads="1"/>
          </p:cNvSpPr>
          <p:nvPr/>
        </p:nvSpPr>
        <p:spPr bwMode="auto">
          <a:xfrm>
            <a:off x="290513" y="1219200"/>
            <a:ext cx="8269287" cy="510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342900" indent="-342900">
              <a:spcAft>
                <a:spcPts val="600"/>
              </a:spcAft>
              <a:buFont typeface="Arial" panose="020B0604020202020204" pitchFamily="34" charset="0"/>
              <a:buChar char="•"/>
            </a:pPr>
            <a:r>
              <a:rPr lang="en-US" altLang="en-US" sz="2400" b="1" dirty="0">
                <a:solidFill>
                  <a:srgbClr val="FF0000"/>
                </a:solidFill>
                <a:latin typeface="Calibri" panose="020F0502020204030204" pitchFamily="34" charset="0"/>
                <a:cs typeface="Times New Roman" pitchFamily="18" charset="0"/>
              </a:rPr>
              <a:t>auditory</a:t>
            </a:r>
            <a:r>
              <a:rPr lang="en-US" altLang="en-US" sz="2400" b="1" dirty="0">
                <a:latin typeface="Calibri" panose="020F0502020204030204" pitchFamily="34" charset="0"/>
                <a:cs typeface="Times New Roman" pitchFamily="18" charset="0"/>
              </a:rPr>
              <a:t>: Related to hearing.</a:t>
            </a:r>
          </a:p>
          <a:p>
            <a:pPr marL="342900" indent="-342900">
              <a:spcAft>
                <a:spcPts val="600"/>
              </a:spcAft>
              <a:buFont typeface="Arial" panose="020B0604020202020204" pitchFamily="34" charset="0"/>
              <a:buChar char="•"/>
            </a:pPr>
            <a:r>
              <a:rPr lang="en-US" altLang="en-US" sz="2400" b="1" dirty="0">
                <a:solidFill>
                  <a:srgbClr val="FF0000"/>
                </a:solidFill>
                <a:latin typeface="Calibri" panose="020F0502020204030204" pitchFamily="34" charset="0"/>
                <a:cs typeface="Times New Roman" pitchFamily="18" charset="0"/>
              </a:rPr>
              <a:t>echolocation</a:t>
            </a:r>
            <a:r>
              <a:rPr lang="en-US" altLang="en-US" sz="2400" b="1" dirty="0">
                <a:latin typeface="Calibri" panose="020F0502020204030204" pitchFamily="34" charset="0"/>
                <a:cs typeface="Times New Roman" pitchFamily="18" charset="0"/>
              </a:rPr>
              <a:t>: Biological sonar used by animals such as bats and dolphins in which the animal sends out a call and uses the echo to locate and identify surrounding objects.</a:t>
            </a:r>
          </a:p>
          <a:p>
            <a:pPr marL="342900" indent="-342900">
              <a:spcAft>
                <a:spcPts val="600"/>
              </a:spcAft>
              <a:buFont typeface="Arial" panose="020B0604020202020204" pitchFamily="34" charset="0"/>
              <a:buChar char="•"/>
            </a:pPr>
            <a:r>
              <a:rPr lang="en-US" altLang="en-US" sz="2400" b="1" dirty="0">
                <a:solidFill>
                  <a:srgbClr val="FF0000"/>
                </a:solidFill>
                <a:latin typeface="Calibri" panose="020F0502020204030204" pitchFamily="34" charset="0"/>
                <a:cs typeface="Times New Roman" pitchFamily="18" charset="0"/>
              </a:rPr>
              <a:t>peripheral</a:t>
            </a:r>
            <a:r>
              <a:rPr lang="en-US" altLang="en-US" sz="2400" b="1" dirty="0">
                <a:latin typeface="Calibri" panose="020F0502020204030204" pitchFamily="34" charset="0"/>
                <a:cs typeface="Times New Roman" pitchFamily="18" charset="0"/>
              </a:rPr>
              <a:t>: Surrounding.</a:t>
            </a:r>
          </a:p>
          <a:p>
            <a:pPr marL="342900" indent="-342900">
              <a:spcAft>
                <a:spcPts val="600"/>
              </a:spcAft>
              <a:buFont typeface="Arial" panose="020B0604020202020204" pitchFamily="34" charset="0"/>
              <a:buChar char="•"/>
            </a:pPr>
            <a:r>
              <a:rPr lang="en-US" altLang="en-US" sz="2400" b="1" dirty="0">
                <a:solidFill>
                  <a:srgbClr val="FF0000"/>
                </a:solidFill>
                <a:latin typeface="Calibri" panose="020F0502020204030204" pitchFamily="34" charset="0"/>
                <a:cs typeface="Times New Roman" pitchFamily="18" charset="0"/>
              </a:rPr>
              <a:t>sensor</a:t>
            </a:r>
            <a:r>
              <a:rPr lang="en-US" altLang="en-US" sz="2400" b="1" dirty="0">
                <a:latin typeface="Calibri" panose="020F0502020204030204" pitchFamily="34" charset="0"/>
                <a:cs typeface="Times New Roman" pitchFamily="18" charset="0"/>
              </a:rPr>
              <a:t>: </a:t>
            </a:r>
            <a:r>
              <a:rPr lang="en-US" sz="2400" b="1" dirty="0">
                <a:latin typeface="Calibri" panose="020F0502020204030204" pitchFamily="34" charset="0"/>
                <a:cs typeface="Times New Roman" pitchFamily="18" charset="0"/>
              </a:rPr>
              <a:t>A device that converts one type of signal to another; for instance, the speedometer in a car collects physical data and calculates and displays the speed the car is moving.</a:t>
            </a:r>
            <a:endParaRPr lang="en-US" altLang="en-US" sz="2400" b="1" dirty="0">
              <a:latin typeface="Calibri" panose="020F0502020204030204" pitchFamily="34" charset="0"/>
              <a:cs typeface="Times New Roman" pitchFamily="18" charset="0"/>
            </a:endParaRPr>
          </a:p>
          <a:p>
            <a:pPr marL="342900" indent="-342900">
              <a:spcAft>
                <a:spcPts val="600"/>
              </a:spcAft>
              <a:buFont typeface="Arial" panose="020B0604020202020204" pitchFamily="34" charset="0"/>
              <a:buChar char="•"/>
            </a:pPr>
            <a:r>
              <a:rPr lang="en-US" altLang="en-US" sz="2400" b="1" dirty="0">
                <a:solidFill>
                  <a:srgbClr val="FF0000"/>
                </a:solidFill>
                <a:latin typeface="Calibri" panose="020F0502020204030204" pitchFamily="34" charset="0"/>
                <a:cs typeface="Times New Roman" pitchFamily="18" charset="0"/>
              </a:rPr>
              <a:t>transducer</a:t>
            </a:r>
            <a:r>
              <a:rPr lang="en-US" altLang="en-US" sz="2400" b="1" dirty="0">
                <a:latin typeface="Calibri" panose="020F0502020204030204" pitchFamily="34" charset="0"/>
                <a:cs typeface="Times New Roman" pitchFamily="18" charset="0"/>
              </a:rPr>
              <a:t>: Another term for a sensor (see above).</a:t>
            </a:r>
          </a:p>
          <a:p>
            <a:pPr marL="342900" indent="-342900">
              <a:spcAft>
                <a:spcPts val="600"/>
              </a:spcAft>
              <a:buFont typeface="Arial" panose="020B0604020202020204" pitchFamily="34" charset="0"/>
              <a:buChar char="•"/>
            </a:pPr>
            <a:r>
              <a:rPr lang="en-US" altLang="en-US" sz="2400" b="1" dirty="0">
                <a:solidFill>
                  <a:srgbClr val="FF0000"/>
                </a:solidFill>
                <a:latin typeface="Calibri" panose="020F0502020204030204" pitchFamily="34" charset="0"/>
                <a:cs typeface="Times New Roman" pitchFamily="18" charset="0"/>
              </a:rPr>
              <a:t>ultrasonic</a:t>
            </a:r>
            <a:r>
              <a:rPr lang="en-US" altLang="en-US" sz="2400" b="1" dirty="0">
                <a:latin typeface="Calibri" panose="020F0502020204030204" pitchFamily="34" charset="0"/>
                <a:cs typeface="Times New Roman" pitchFamily="18" charset="0"/>
              </a:rPr>
              <a:t>: A sound of a frequency that humans cannot hear, but dogs and bats can hear.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143000"/>
            <a:ext cx="8305800" cy="5410200"/>
          </a:xfrm>
          <a:noFill/>
        </p:spPr>
        <p:txBody>
          <a:bodyPr>
            <a:noAutofit/>
          </a:bodyPr>
          <a:lstStyle/>
          <a:p>
            <a:pPr>
              <a:buNone/>
              <a:defRPr/>
            </a:pPr>
            <a:r>
              <a:rPr lang="en-US" sz="1600" dirty="0"/>
              <a:t>Slide 1, 5: LEGO robot with ultrasonic sensor attached; source: 2006, Flickr: Robot 1 via </a:t>
            </a:r>
            <a:r>
              <a:rPr lang="en-US" sz="1600" dirty="0" err="1"/>
              <a:t>Nogwater</a:t>
            </a:r>
            <a:r>
              <a:rPr lang="en-US" sz="1600" dirty="0"/>
              <a:t> @ Wikimedia Commons </a:t>
            </a:r>
            <a:r>
              <a:rPr lang="en-US" sz="1600" dirty="0">
                <a:hlinkClick r:id="rId2"/>
              </a:rPr>
              <a:t>http://commons.wikimedia.org/wiki/File:Robot_1.jpg</a:t>
            </a:r>
            <a:r>
              <a:rPr lang="en-US" sz="1600" dirty="0"/>
              <a:t> </a:t>
            </a:r>
          </a:p>
          <a:p>
            <a:pPr>
              <a:buNone/>
              <a:defRPr/>
            </a:pPr>
            <a:r>
              <a:rPr lang="en-US" sz="1600" dirty="0">
                <a:cs typeface="Times New Roman" pitchFamily="18" charset="0"/>
              </a:rPr>
              <a:t>Slides 1, 3: clipart flying black bats; source: Microsoft® clipart: </a:t>
            </a:r>
            <a:r>
              <a:rPr lang="en-US" sz="1600" dirty="0">
                <a:cs typeface="Times New Roman" pitchFamily="18" charset="0"/>
                <a:hlinkClick r:id="rId3"/>
              </a:rPr>
              <a:t>http://office.microsoft.com/en-us/images/results.aspx?qu=bat&amp;ex=1#ai:MC900304955|</a:t>
            </a:r>
            <a:r>
              <a:rPr lang="en-US" sz="1600" dirty="0">
                <a:cs typeface="Times New Roman" pitchFamily="18" charset="0"/>
              </a:rPr>
              <a:t> </a:t>
            </a:r>
          </a:p>
          <a:p>
            <a:pPr>
              <a:buNone/>
              <a:defRPr/>
            </a:pPr>
            <a:r>
              <a:rPr lang="en-US" sz="1600" dirty="0"/>
              <a:t>Slide 4: brain; source: ADAM, Medline Plus, U.S. National Library of Medicine, National Institutes of Health: </a:t>
            </a:r>
            <a:r>
              <a:rPr lang="en-US" sz="1600" dirty="0">
                <a:hlinkClick r:id="rId4"/>
              </a:rPr>
              <a:t>http://www.nlm.nih.gov/medlineplus/braindiseases.html</a:t>
            </a:r>
            <a:r>
              <a:rPr lang="en-US" sz="1600" dirty="0"/>
              <a:t> </a:t>
            </a:r>
          </a:p>
          <a:p>
            <a:pPr>
              <a:buNone/>
              <a:defRPr/>
            </a:pPr>
            <a:r>
              <a:rPr lang="en-US" sz="1600" dirty="0"/>
              <a:t>Slide 4: eye; source: Microsoft® clipart: </a:t>
            </a:r>
            <a:r>
              <a:rPr lang="en-US" sz="1600" dirty="0">
                <a:hlinkClick r:id="rId5"/>
              </a:rPr>
              <a:t>http://office.microsoft.com/en-us/images/results.aspx?qu=eye&amp;ex=1#ai:MP900406700|mt:2|</a:t>
            </a:r>
            <a:r>
              <a:rPr lang="en-US" sz="1600" dirty="0"/>
              <a:t> </a:t>
            </a:r>
          </a:p>
          <a:p>
            <a:pPr>
              <a:buNone/>
              <a:defRPr/>
            </a:pPr>
            <a:r>
              <a:rPr lang="en-US" sz="1600" dirty="0"/>
              <a:t>Slide 4: pointing finger; source: Microsoft® clipart: </a:t>
            </a:r>
            <a:r>
              <a:rPr lang="en-US" sz="1600" dirty="0">
                <a:hlinkClick r:id="rId6"/>
              </a:rPr>
              <a:t>http://office.microsoft.com/en-us/images/results.aspx?qu=pointing+finger&amp;ex=1#ai:MC900233154|</a:t>
            </a:r>
            <a:endParaRPr lang="en-US" sz="1600" dirty="0"/>
          </a:p>
          <a:p>
            <a:pPr>
              <a:buNone/>
              <a:defRPr/>
            </a:pPr>
            <a:r>
              <a:rPr lang="en-US" sz="1600" dirty="0"/>
              <a:t>Slide 4: LEGO parts; source: LEGO MINDSTORMS EV3 User’s Guide</a:t>
            </a:r>
          </a:p>
          <a:p>
            <a:pPr>
              <a:buNone/>
              <a:defRPr/>
            </a:pPr>
            <a:r>
              <a:rPr lang="en-US" sz="1600" dirty="0"/>
              <a:t>Slides 7-11: Screen capture images by the author. </a:t>
            </a:r>
          </a:p>
          <a:p>
            <a:pPr>
              <a:buNone/>
              <a:defRPr/>
            </a:pPr>
            <a:r>
              <a:rPr lang="en-US" sz="1600" dirty="0">
                <a:cs typeface="Times New Roman" pitchFamily="18" charset="0"/>
              </a:rPr>
              <a:t>Slide 14: ultrasound medical diagnostic tool; source: MedlinePlus, U.S. National Library of Medicine, National Institutes of Health </a:t>
            </a:r>
            <a:r>
              <a:rPr lang="en-US" sz="1600" dirty="0">
                <a:cs typeface="Times New Roman" pitchFamily="18" charset="0"/>
                <a:hlinkClick r:id="rId7"/>
              </a:rPr>
              <a:t>http://www.nlm.nih.gov/medlineplus/ency/imagepages/1110.htm</a:t>
            </a:r>
            <a:r>
              <a:rPr lang="en-US" sz="1600" dirty="0">
                <a:cs typeface="Times New Roman" pitchFamily="18" charset="0"/>
              </a:rPr>
              <a:t> </a:t>
            </a:r>
          </a:p>
          <a:p>
            <a:pPr>
              <a:buNone/>
              <a:defRPr/>
            </a:pPr>
            <a:r>
              <a:rPr lang="en-US" sz="1600" dirty="0">
                <a:cs typeface="Times New Roman" pitchFamily="18" charset="0"/>
              </a:rPr>
              <a:t>Slide 14: jetliner radar drawing; source: NASA: </a:t>
            </a:r>
            <a:r>
              <a:rPr lang="en-US" sz="1600" u="sng" dirty="0">
                <a:hlinkClick r:id="rId8"/>
              </a:rPr>
              <a:t>http://virtualskies.arc.nasa.gov/communication/8.html</a:t>
            </a:r>
            <a:r>
              <a:rPr lang="en-US" sz="1600" u="sng" dirty="0"/>
              <a:t> </a:t>
            </a:r>
            <a:endParaRPr lang="en-US" sz="1600" dirty="0">
              <a:cs typeface="Times New Roman" pitchFamily="18" charset="0"/>
            </a:endParaRPr>
          </a:p>
          <a:p>
            <a:pPr>
              <a:buNone/>
              <a:defRPr/>
            </a:pPr>
            <a:r>
              <a:rPr lang="en-US" sz="1600" dirty="0">
                <a:cs typeface="Times New Roman" pitchFamily="18" charset="0"/>
              </a:rPr>
              <a:t>Slide 14: weather-storm radar; source: NOAA: </a:t>
            </a:r>
            <a:r>
              <a:rPr lang="en-US" sz="1600" dirty="0">
                <a:cs typeface="Times New Roman" pitchFamily="18" charset="0"/>
                <a:hlinkClick r:id="rId9"/>
              </a:rPr>
              <a:t>http://www.srh.noaa.gov/mlb/?n=jeanne</a:t>
            </a:r>
            <a:r>
              <a:rPr lang="en-US" sz="1600" dirty="0">
                <a:cs typeface="Times New Roman" pitchFamily="18" charset="0"/>
              </a:rPr>
              <a:t> </a:t>
            </a:r>
          </a:p>
        </p:txBody>
      </p:sp>
      <p:sp>
        <p:nvSpPr>
          <p:cNvPr id="327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fld id="{636E9875-6ECE-4FD8-AAD6-65BD13BF635D}" type="slidenum">
              <a:rPr lang="en-US" altLang="en-US" smtClean="0">
                <a:solidFill>
                  <a:srgbClr val="FFFFFF"/>
                </a:solidFill>
              </a:rPr>
              <a:pPr eaLnBrk="1" hangingPunct="1"/>
              <a:t>16</a:t>
            </a:fld>
            <a:endParaRPr lang="en-US" altLang="en-US">
              <a:solidFill>
                <a:srgbClr val="FFFFFF"/>
              </a:solidFill>
            </a:endParaRPr>
          </a:p>
        </p:txBody>
      </p:sp>
      <p:sp>
        <p:nvSpPr>
          <p:cNvPr id="6" name="Title 1"/>
          <p:cNvSpPr txBox="1">
            <a:spLocks/>
          </p:cNvSpPr>
          <p:nvPr/>
        </p:nvSpPr>
        <p:spPr>
          <a:xfrm>
            <a:off x="0" y="274638"/>
            <a:ext cx="9144000" cy="71596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cap="none" dirty="0">
                <a:solidFill>
                  <a:schemeClr val="accent1"/>
                </a:solidFill>
              </a:rPr>
              <a:t>Image Sources</a:t>
            </a:r>
          </a:p>
        </p:txBody>
      </p:sp>
    </p:spTree>
    <p:extLst>
      <p:ext uri="{BB962C8B-B14F-4D97-AF65-F5344CB8AC3E}">
        <p14:creationId xmlns:p14="http://schemas.microsoft.com/office/powerpoint/2010/main" val="194845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
          </p:nvPr>
        </p:nvSpPr>
        <p:spPr>
          <a:xfrm>
            <a:off x="457200" y="1524000"/>
            <a:ext cx="8001000" cy="4876800"/>
          </a:xfrm>
        </p:spPr>
        <p:txBody>
          <a:bodyPr/>
          <a:lstStyle/>
          <a:p>
            <a:pPr marL="457200" indent="-457200" eaLnBrk="1" hangingPunct="1">
              <a:buFont typeface="+mj-lt"/>
              <a:buAutoNum type="arabicPeriod"/>
            </a:pPr>
            <a:r>
              <a:rPr lang="en-US" sz="3200" b="1" dirty="0"/>
              <a:t>How do bats sense distance? </a:t>
            </a:r>
          </a:p>
          <a:p>
            <a:pPr marL="457200" indent="-457200" eaLnBrk="1" hangingPunct="1">
              <a:buFont typeface="+mj-lt"/>
              <a:buAutoNum type="arabicPeriod"/>
            </a:pPr>
            <a:endParaRPr lang="en-US" sz="3200" b="1" dirty="0"/>
          </a:p>
          <a:p>
            <a:pPr marL="457200" indent="-457200" eaLnBrk="1" hangingPunct="1">
              <a:buFont typeface="+mj-lt"/>
              <a:buAutoNum type="arabicPeriod"/>
            </a:pPr>
            <a:r>
              <a:rPr lang="en-US" sz="3200" b="1" dirty="0"/>
              <a:t>Describe how bats sense distance in a “stimulus-sensor-coordinator-effector-response” framework.</a:t>
            </a:r>
          </a:p>
          <a:p>
            <a:pPr eaLnBrk="1" hangingPunct="1"/>
            <a:endParaRPr lang="en-US" sz="3200" b="1" dirty="0"/>
          </a:p>
          <a:p>
            <a:pPr marL="514350" indent="-514350" eaLnBrk="1" hangingPunct="1">
              <a:buFont typeface="+mj-lt"/>
              <a:buAutoNum type="arabicPeriod" startAt="2"/>
            </a:pPr>
            <a:r>
              <a:rPr lang="en-US" sz="3200" b="1" dirty="0"/>
              <a:t>Provide an example “stimulus-sensor-coordinator-effector-response” framework using an EV3 ultrasonic sensor.</a:t>
            </a:r>
          </a:p>
        </p:txBody>
      </p:sp>
      <p:sp>
        <p:nvSpPr>
          <p:cNvPr id="10244"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1A1F29A-D73E-437A-83EA-54521818A99A}" type="slidenum">
              <a:rPr lang="en-US" smtClean="0"/>
              <a:pPr/>
              <a:t>2</a:t>
            </a:fld>
            <a:endParaRPr lang="en-US"/>
          </a:p>
        </p:txBody>
      </p:sp>
      <p:sp>
        <p:nvSpPr>
          <p:cNvPr id="3" name="Title 2"/>
          <p:cNvSpPr>
            <a:spLocks noGrp="1"/>
          </p:cNvSpPr>
          <p:nvPr>
            <p:ph type="title"/>
          </p:nvPr>
        </p:nvSpPr>
        <p:spPr>
          <a:xfrm>
            <a:off x="457200" y="381000"/>
            <a:ext cx="8001000" cy="808038"/>
          </a:xfrm>
        </p:spPr>
        <p:txBody>
          <a:bodyPr>
            <a:normAutofit/>
          </a:bodyPr>
          <a:lstStyle/>
          <a:p>
            <a:pPr algn="ctr"/>
            <a:r>
              <a:rPr lang="en-US" b="1" dirty="0">
                <a:solidFill>
                  <a:schemeClr val="accent1"/>
                </a:solidFill>
              </a:rPr>
              <a:t>Don’t Bump into Me! Pre-Quiz</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
          </p:nvPr>
        </p:nvSpPr>
        <p:spPr>
          <a:xfrm>
            <a:off x="409142" y="1325562"/>
            <a:ext cx="8125258" cy="5227638"/>
          </a:xfrm>
        </p:spPr>
        <p:txBody>
          <a:bodyPr/>
          <a:lstStyle/>
          <a:p>
            <a:pPr marL="457200" indent="-457200" eaLnBrk="1" hangingPunct="1">
              <a:spcBef>
                <a:spcPts val="0"/>
              </a:spcBef>
              <a:spcAft>
                <a:spcPts val="600"/>
              </a:spcAft>
              <a:buFont typeface="+mj-lt"/>
              <a:buAutoNum type="arabicPeriod"/>
            </a:pPr>
            <a:r>
              <a:rPr lang="en-US" sz="2400" b="1" dirty="0"/>
              <a:t>How do bats sense distance? </a:t>
            </a:r>
          </a:p>
          <a:p>
            <a:pPr marL="457200" lvl="3" indent="0" eaLnBrk="1" hangingPunct="1">
              <a:spcBef>
                <a:spcPts val="0"/>
              </a:spcBef>
              <a:spcAft>
                <a:spcPts val="600"/>
              </a:spcAft>
              <a:buSzPct val="70000"/>
              <a:buNone/>
            </a:pPr>
            <a:r>
              <a:rPr lang="en-US" b="1" dirty="0">
                <a:solidFill>
                  <a:srgbClr val="FF0000"/>
                </a:solidFill>
              </a:rPr>
              <a:t>Bats sense distance using sound. They emit sound waves and receive back reflected waves. The time it takes to receive the waves back provides them with a very good estimate of the distance. This is exactly how ultrasonic sensors estimate distance.  </a:t>
            </a:r>
          </a:p>
          <a:p>
            <a:pPr marL="457200" indent="-457200" eaLnBrk="1" hangingPunct="1">
              <a:spcBef>
                <a:spcPts val="0"/>
              </a:spcBef>
              <a:spcAft>
                <a:spcPts val="600"/>
              </a:spcAft>
              <a:buFont typeface="+mj-lt"/>
              <a:buAutoNum type="arabicPeriod"/>
            </a:pPr>
            <a:r>
              <a:rPr lang="en-US" sz="2400" b="1" dirty="0"/>
              <a:t>Describe how bats sense distance in a “stimulus-sensor-coordinator-effector-response” framework.</a:t>
            </a:r>
          </a:p>
          <a:p>
            <a:pPr marL="457200" lvl="1" indent="0" eaLnBrk="1" hangingPunct="1">
              <a:spcBef>
                <a:spcPts val="0"/>
              </a:spcBef>
              <a:spcAft>
                <a:spcPts val="600"/>
              </a:spcAft>
              <a:buNone/>
            </a:pPr>
            <a:r>
              <a:rPr lang="en-US" sz="2000" b="1" dirty="0">
                <a:solidFill>
                  <a:srgbClr val="FF0000"/>
                </a:solidFill>
              </a:rPr>
              <a:t>Calls made by mouth &gt; ears hear the reflected waves &gt; brain decides what to do &gt; wing muscles move &gt; flight path changed, as needed </a:t>
            </a:r>
          </a:p>
          <a:p>
            <a:pPr marL="457200" lvl="1" indent="0" eaLnBrk="1" hangingPunct="1">
              <a:spcBef>
                <a:spcPts val="0"/>
              </a:spcBef>
              <a:spcAft>
                <a:spcPts val="600"/>
              </a:spcAft>
              <a:buNone/>
            </a:pPr>
            <a:r>
              <a:rPr lang="en-US" sz="2000" b="1" dirty="0">
                <a:solidFill>
                  <a:srgbClr val="FF0000"/>
                </a:solidFill>
              </a:rPr>
              <a:t>Bats use this same method to catch mosquitoes, too! </a:t>
            </a:r>
          </a:p>
          <a:p>
            <a:pPr marL="457200" indent="-457200" eaLnBrk="1" hangingPunct="1">
              <a:spcBef>
                <a:spcPts val="0"/>
              </a:spcBef>
              <a:spcAft>
                <a:spcPts val="600"/>
              </a:spcAft>
              <a:buFont typeface="+mj-lt"/>
              <a:buAutoNum type="arabicPeriod" startAt="2"/>
            </a:pPr>
            <a:r>
              <a:rPr lang="en-US" sz="2400" b="1" dirty="0"/>
              <a:t>Provide an example “stimulus-sensor-coordinator-effector-response” framework for an EV3 ultrasonic sensor.</a:t>
            </a:r>
            <a:endParaRPr lang="en-US" sz="2400" b="1" dirty="0">
              <a:solidFill>
                <a:srgbClr val="FF0000"/>
              </a:solidFill>
            </a:endParaRPr>
          </a:p>
          <a:p>
            <a:pPr marL="457200" lvl="1" indent="0" eaLnBrk="1" hangingPunct="1">
              <a:spcBef>
                <a:spcPts val="0"/>
              </a:spcBef>
              <a:spcAft>
                <a:spcPts val="600"/>
              </a:spcAft>
              <a:buNone/>
            </a:pPr>
            <a:r>
              <a:rPr lang="en-US" sz="2000" b="1" dirty="0">
                <a:solidFill>
                  <a:srgbClr val="FF0000"/>
                </a:solidFill>
              </a:rPr>
              <a:t>Object in front of the ultrasonic sensor &gt; ultrasonic sensor </a:t>
            </a:r>
            <a:br>
              <a:rPr lang="en-US" sz="2000" b="1" dirty="0">
                <a:solidFill>
                  <a:srgbClr val="FF0000"/>
                </a:solidFill>
              </a:rPr>
            </a:br>
            <a:r>
              <a:rPr lang="en-US" sz="2000" b="1" dirty="0">
                <a:solidFill>
                  <a:srgbClr val="FF0000"/>
                </a:solidFill>
              </a:rPr>
              <a:t>&gt; LEGO brick/computer &gt; robot motor &gt; robot moves</a:t>
            </a:r>
            <a:endParaRPr lang="en-US" sz="2000" b="1" dirty="0"/>
          </a:p>
        </p:txBody>
      </p:sp>
      <p:sp>
        <p:nvSpPr>
          <p:cNvPr id="10244" name="Slide Number Placeholder 3"/>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A1A1F29A-D73E-437A-83EA-54521818A99A}" type="slidenum">
              <a:rPr lang="en-US" smtClean="0"/>
              <a:pPr/>
              <a:t>3</a:t>
            </a:fld>
            <a:endParaRPr lang="en-US"/>
          </a:p>
        </p:txBody>
      </p:sp>
      <p:sp>
        <p:nvSpPr>
          <p:cNvPr id="3" name="Title 2"/>
          <p:cNvSpPr>
            <a:spLocks noGrp="1"/>
          </p:cNvSpPr>
          <p:nvPr>
            <p:ph type="title"/>
          </p:nvPr>
        </p:nvSpPr>
        <p:spPr>
          <a:xfrm>
            <a:off x="76200" y="228600"/>
            <a:ext cx="8662988" cy="868362"/>
          </a:xfrm>
        </p:spPr>
        <p:txBody>
          <a:bodyPr>
            <a:noAutofit/>
          </a:bodyPr>
          <a:lstStyle/>
          <a:p>
            <a:pPr algn="ctr"/>
            <a:r>
              <a:rPr lang="en-US" sz="3800" b="1" dirty="0">
                <a:solidFill>
                  <a:schemeClr val="accent1"/>
                </a:solidFill>
              </a:rPr>
              <a:t>Don’t Bump into Me! Pre-Quiz </a:t>
            </a:r>
            <a:r>
              <a:rPr lang="en-US" sz="3800" b="1" dirty="0">
                <a:solidFill>
                  <a:srgbClr val="FF0000"/>
                </a:solidFill>
              </a:rPr>
              <a:t>Answers</a:t>
            </a:r>
            <a:endParaRPr lang="en-US" sz="3800" dirty="0">
              <a:solidFill>
                <a:srgbClr val="FF0000"/>
              </a:solidFill>
            </a:endParaRPr>
          </a:p>
        </p:txBody>
      </p:sp>
      <p:pic>
        <p:nvPicPr>
          <p:cNvPr id="5" name="Picture 4" descr="animals,bats,celebrations,Halloween,nature,special occasion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1231" b="82154" l="0" r="100000"/>
                    </a14:imgEffect>
                  </a14:imgLayer>
                </a14:imgProps>
              </a:ext>
              <a:ext uri="{28A0092B-C50C-407E-A947-70E740481C1C}">
                <a14:useLocalDpi xmlns:a14="http://schemas.microsoft.com/office/drawing/2010/main" val="0"/>
              </a:ext>
            </a:extLst>
          </a:blip>
          <a:srcRect t="20922" b="17539"/>
          <a:stretch/>
        </p:blipFill>
        <p:spPr bwMode="auto">
          <a:xfrm rot="1609564">
            <a:off x="6468707" y="1026207"/>
            <a:ext cx="2186887" cy="1345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4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 calcmode="lin" valueType="num">
                                      <p:cBhvr additive="base">
                                        <p:cTn id="7"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 calcmode="lin" valueType="num">
                                      <p:cBhvr additive="base">
                                        <p:cTn id="13"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 calcmode="lin" valueType="num">
                                      <p:cBhvr additive="base">
                                        <p:cTn id="17"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43">
                                            <p:txEl>
                                              <p:pRg st="6" end="6"/>
                                            </p:txEl>
                                          </p:spTgt>
                                        </p:tgtEl>
                                        <p:attrNameLst>
                                          <p:attrName>style.visibility</p:attrName>
                                        </p:attrNameLst>
                                      </p:cBhvr>
                                      <p:to>
                                        <p:strVal val="visible"/>
                                      </p:to>
                                    </p:set>
                                    <p:anim calcmode="lin" valueType="num">
                                      <p:cBhvr additive="base">
                                        <p:cTn id="23"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9747" y="1009017"/>
            <a:ext cx="8400853" cy="1220504"/>
          </a:xfrm>
          <a:prstGeom prst="rect">
            <a:avLst/>
          </a:prstGeom>
          <a:noFill/>
        </p:spPr>
        <p:txBody>
          <a:bodyPr wrap="square" rtlCol="0">
            <a:noAutofit/>
          </a:bodyPr>
          <a:lstStyle/>
          <a:p>
            <a:pPr>
              <a:spcAft>
                <a:spcPts val="600"/>
              </a:spcAft>
            </a:pPr>
            <a:r>
              <a:rPr lang="en-US" sz="2100" b="1" dirty="0">
                <a:latin typeface="Calibri" panose="020F0502020204030204" pitchFamily="34" charset="0"/>
                <a:cs typeface="Times New Roman" pitchFamily="18" charset="0"/>
              </a:rPr>
              <a:t>Your hand is commanded by your brain, depending in the input it receives from the senses. Similarly, the LEGO brick can move the </a:t>
            </a:r>
            <a:r>
              <a:rPr lang="en-US" sz="2100" b="1" dirty="0" err="1">
                <a:latin typeface="Calibri" panose="020F0502020204030204" pitchFamily="34" charset="0"/>
                <a:cs typeface="Times New Roman" pitchFamily="18" charset="0"/>
              </a:rPr>
              <a:t>taskbot</a:t>
            </a:r>
            <a:r>
              <a:rPr lang="en-US" sz="2100" b="1" dirty="0">
                <a:latin typeface="Calibri" panose="020F0502020204030204" pitchFamily="34" charset="0"/>
                <a:cs typeface="Times New Roman" pitchFamily="18" charset="0"/>
              </a:rPr>
              <a:t>. </a:t>
            </a:r>
          </a:p>
          <a:p>
            <a:pPr algn="r"/>
            <a:r>
              <a:rPr lang="en-US" sz="2100" b="1" dirty="0">
                <a:latin typeface="Calibri" panose="020F0502020204030204" pitchFamily="34" charset="0"/>
                <a:cs typeface="Times New Roman" pitchFamily="18" charset="0"/>
              </a:rPr>
              <a:t>Here’s a design challenge to show how this might be done. </a:t>
            </a:r>
            <a:r>
              <a:rPr lang="en-US" sz="2100" b="1" dirty="0">
                <a:latin typeface="Calibri" panose="020F0502020204030204" pitchFamily="34" charset="0"/>
                <a:cs typeface="Times New Roman" pitchFamily="18" charset="0"/>
                <a:sym typeface="Wingdings" panose="05000000000000000000" pitchFamily="2" charset="2"/>
              </a:rPr>
              <a:t></a:t>
            </a:r>
            <a:endParaRPr lang="en-US" sz="2100" b="1" dirty="0">
              <a:latin typeface="Calibri" panose="020F0502020204030204" pitchFamily="34" charset="0"/>
              <a:cs typeface="Times New Roman" pitchFamily="18" charset="0"/>
            </a:endParaRPr>
          </a:p>
        </p:txBody>
      </p:sp>
      <p:sp>
        <p:nvSpPr>
          <p:cNvPr id="15" name="Slide Number Placeholder 14"/>
          <p:cNvSpPr>
            <a:spLocks noGrp="1"/>
          </p:cNvSpPr>
          <p:nvPr>
            <p:ph type="sldNum" sz="quarter" idx="12"/>
          </p:nvPr>
        </p:nvSpPr>
        <p:spPr/>
        <p:txBody>
          <a:bodyPr/>
          <a:lstStyle/>
          <a:p>
            <a:pPr>
              <a:defRPr/>
            </a:pPr>
            <a:fld id="{2B5CD0DD-2C34-45E0-AD33-5860BBC0AD74}" type="slidenum">
              <a:rPr lang="en-US" smtClean="0"/>
              <a:pPr>
                <a:defRPr/>
              </a:pPr>
              <a:t>4</a:t>
            </a:fld>
            <a:endParaRPr lang="en-US"/>
          </a:p>
        </p:txBody>
      </p:sp>
      <p:sp>
        <p:nvSpPr>
          <p:cNvPr id="17" name="Title 1"/>
          <p:cNvSpPr txBox="1">
            <a:spLocks/>
          </p:cNvSpPr>
          <p:nvPr/>
        </p:nvSpPr>
        <p:spPr>
          <a:xfrm>
            <a:off x="127388" y="274638"/>
            <a:ext cx="8483212" cy="715962"/>
          </a:xfrm>
          <a:prstGeom prst="rect">
            <a:avLst/>
          </a:prstGeom>
        </p:spPr>
        <p:txBody>
          <a:bodyPr>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a:solidFill>
                  <a:schemeClr val="accent1"/>
                </a:solidFill>
                <a:latin typeface="Calibri" panose="020F0502020204030204" pitchFamily="34" charset="0"/>
              </a:rPr>
              <a:t>Human-Robot Similarities</a:t>
            </a:r>
          </a:p>
        </p:txBody>
      </p:sp>
      <p:sp>
        <p:nvSpPr>
          <p:cNvPr id="26" name="Freeform 15"/>
          <p:cNvSpPr>
            <a:spLocks/>
          </p:cNvSpPr>
          <p:nvPr/>
        </p:nvSpPr>
        <p:spPr bwMode="auto">
          <a:xfrm>
            <a:off x="4775132" y="3824994"/>
            <a:ext cx="1044000" cy="1999670"/>
          </a:xfrm>
          <a:custGeom>
            <a:avLst/>
            <a:gdLst/>
            <a:ahLst/>
            <a:cxnLst>
              <a:cxn ang="0">
                <a:pos x="376" y="0"/>
              </a:cxn>
              <a:cxn ang="0">
                <a:pos x="40" y="576"/>
              </a:cxn>
              <a:cxn ang="0">
                <a:pos x="616" y="1344"/>
              </a:cxn>
              <a:cxn ang="0">
                <a:pos x="520" y="1728"/>
              </a:cxn>
            </a:cxnLst>
            <a:rect l="0" t="0" r="r" b="b"/>
            <a:pathLst>
              <a:path w="696" h="1728">
                <a:moveTo>
                  <a:pt x="376" y="0"/>
                </a:moveTo>
                <a:cubicBezTo>
                  <a:pt x="188" y="176"/>
                  <a:pt x="0" y="352"/>
                  <a:pt x="40" y="576"/>
                </a:cubicBezTo>
                <a:cubicBezTo>
                  <a:pt x="80" y="800"/>
                  <a:pt x="536" y="1152"/>
                  <a:pt x="616" y="1344"/>
                </a:cubicBezTo>
                <a:cubicBezTo>
                  <a:pt x="696" y="1536"/>
                  <a:pt x="512" y="1640"/>
                  <a:pt x="520" y="1728"/>
                </a:cubicBezTo>
              </a:path>
            </a:pathLst>
          </a:custGeom>
          <a:noFill/>
          <a:ln w="50800">
            <a:solidFill>
              <a:srgbClr val="333333"/>
            </a:solidFill>
            <a:round/>
            <a:headEnd/>
            <a:tailEnd/>
          </a:ln>
          <a:effectLst/>
        </p:spPr>
        <p:txBody>
          <a:bodyPr/>
          <a:lstStyle/>
          <a:p>
            <a:endParaRPr lang="en-US" dirty="0"/>
          </a:p>
        </p:txBody>
      </p:sp>
      <p:sp>
        <p:nvSpPr>
          <p:cNvPr id="27" name="Freeform 16"/>
          <p:cNvSpPr>
            <a:spLocks/>
          </p:cNvSpPr>
          <p:nvPr/>
        </p:nvSpPr>
        <p:spPr bwMode="auto">
          <a:xfrm>
            <a:off x="6913020" y="2291604"/>
            <a:ext cx="1216568" cy="3077278"/>
          </a:xfrm>
          <a:custGeom>
            <a:avLst/>
            <a:gdLst/>
            <a:ahLst/>
            <a:cxnLst>
              <a:cxn ang="0">
                <a:pos x="0" y="368"/>
              </a:cxn>
              <a:cxn ang="0">
                <a:pos x="576" y="272"/>
              </a:cxn>
              <a:cxn ang="0">
                <a:pos x="192" y="2000"/>
              </a:cxn>
              <a:cxn ang="0">
                <a:pos x="816" y="2576"/>
              </a:cxn>
              <a:cxn ang="0">
                <a:pos x="720" y="3104"/>
              </a:cxn>
            </a:cxnLst>
            <a:rect l="0" t="0" r="r" b="b"/>
            <a:pathLst>
              <a:path w="904" h="3104">
                <a:moveTo>
                  <a:pt x="0" y="368"/>
                </a:moveTo>
                <a:cubicBezTo>
                  <a:pt x="272" y="184"/>
                  <a:pt x="544" y="0"/>
                  <a:pt x="576" y="272"/>
                </a:cubicBezTo>
                <a:cubicBezTo>
                  <a:pt x="608" y="544"/>
                  <a:pt x="152" y="1616"/>
                  <a:pt x="192" y="2000"/>
                </a:cubicBezTo>
                <a:cubicBezTo>
                  <a:pt x="232" y="2384"/>
                  <a:pt x="728" y="2392"/>
                  <a:pt x="816" y="2576"/>
                </a:cubicBezTo>
                <a:cubicBezTo>
                  <a:pt x="904" y="2760"/>
                  <a:pt x="712" y="3016"/>
                  <a:pt x="720" y="3104"/>
                </a:cubicBezTo>
              </a:path>
            </a:pathLst>
          </a:custGeom>
          <a:noFill/>
          <a:ln w="50800">
            <a:solidFill>
              <a:srgbClr val="333333"/>
            </a:solidFill>
            <a:round/>
            <a:headEnd/>
            <a:tailEnd/>
          </a:ln>
          <a:effectLst/>
        </p:spPr>
        <p:txBody>
          <a:bodyPr/>
          <a:lstStyle/>
          <a:p>
            <a:endParaRPr lang="en-US" dirty="0"/>
          </a:p>
        </p:txBody>
      </p:sp>
      <p:grpSp>
        <p:nvGrpSpPr>
          <p:cNvPr id="20" name="Group 19"/>
          <p:cNvGrpSpPr/>
          <p:nvPr/>
        </p:nvGrpSpPr>
        <p:grpSpPr>
          <a:xfrm>
            <a:off x="774198" y="2541405"/>
            <a:ext cx="2827003" cy="3861579"/>
            <a:chOff x="793234" y="2560974"/>
            <a:chExt cx="2827003" cy="3861579"/>
          </a:xfrm>
        </p:grpSpPr>
        <p:grpSp>
          <p:nvGrpSpPr>
            <p:cNvPr id="24" name="Group 23"/>
            <p:cNvGrpSpPr/>
            <p:nvPr/>
          </p:nvGrpSpPr>
          <p:grpSpPr>
            <a:xfrm>
              <a:off x="1057289" y="2560974"/>
              <a:ext cx="2389194" cy="1832164"/>
              <a:chOff x="719508" y="1994866"/>
              <a:chExt cx="2389194" cy="1832164"/>
            </a:xfrm>
          </p:grpSpPr>
          <p:pic>
            <p:nvPicPr>
              <p:cNvPr id="35" name="Picture 4" descr="Illustration of the 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08" y="1994866"/>
                <a:ext cx="2190750" cy="17526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2337090" y="3330764"/>
                <a:ext cx="771612" cy="496266"/>
              </a:xfrm>
              <a:prstGeom prst="rect">
                <a:avLst/>
              </a:prstGeom>
              <a:solidFill>
                <a:schemeClr val="bg1"/>
              </a:solidFill>
            </p:spPr>
            <p:txBody>
              <a:bodyPr wrap="square" rtlCol="0">
                <a:noAutofit/>
              </a:bodyPr>
              <a:lstStyle/>
              <a:p>
                <a:endParaRPr lang="en-US" sz="2400" b="1" dirty="0">
                  <a:latin typeface="Calibri" panose="020F0502020204030204" pitchFamily="34" charset="0"/>
                  <a:cs typeface="Times New Roman" pitchFamily="18" charset="0"/>
                </a:endParaRPr>
              </a:p>
            </p:txBody>
          </p:sp>
        </p:grpSp>
        <p:pic>
          <p:nvPicPr>
            <p:cNvPr id="28" name="Picture 2" descr="body parts,gestures,hands,pointing,fingers,communic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08129">
              <a:off x="2476611" y="5204571"/>
              <a:ext cx="1143626" cy="1143626"/>
            </a:xfrm>
            <a:prstGeom prst="rect">
              <a:avLst/>
            </a:prstGeom>
            <a:noFill/>
            <a:extLst>
              <a:ext uri="{909E8E84-426E-40DD-AFC4-6F175D3DCCD1}">
                <a14:hiddenFill xmlns:a14="http://schemas.microsoft.com/office/drawing/2010/main">
                  <a:solidFill>
                    <a:srgbClr val="FFFFFF"/>
                  </a:solidFill>
                </a14:hiddenFill>
              </a:ext>
            </a:extLst>
          </p:spPr>
        </p:pic>
        <p:sp>
          <p:nvSpPr>
            <p:cNvPr id="29" name="Freeform 28"/>
            <p:cNvSpPr/>
            <p:nvPr/>
          </p:nvSpPr>
          <p:spPr>
            <a:xfrm rot="19835959" flipH="1">
              <a:off x="1882736" y="4218949"/>
              <a:ext cx="444746" cy="1484534"/>
            </a:xfrm>
            <a:custGeom>
              <a:avLst/>
              <a:gdLst>
                <a:gd name="connsiteX0" fmla="*/ 0 w 1059872"/>
                <a:gd name="connsiteY0" fmla="*/ 0 h 2234045"/>
                <a:gd name="connsiteX1" fmla="*/ 935181 w 1059872"/>
                <a:gd name="connsiteY1" fmla="*/ 1049482 h 2234045"/>
                <a:gd name="connsiteX2" fmla="*/ 748145 w 1059872"/>
                <a:gd name="connsiteY2" fmla="*/ 2234045 h 2234045"/>
                <a:gd name="connsiteX3" fmla="*/ 748145 w 1059872"/>
                <a:gd name="connsiteY3" fmla="*/ 2234045 h 2234045"/>
              </a:gdLst>
              <a:ahLst/>
              <a:cxnLst>
                <a:cxn ang="0">
                  <a:pos x="connsiteX0" y="connsiteY0"/>
                </a:cxn>
                <a:cxn ang="0">
                  <a:pos x="connsiteX1" y="connsiteY1"/>
                </a:cxn>
                <a:cxn ang="0">
                  <a:pos x="connsiteX2" y="connsiteY2"/>
                </a:cxn>
                <a:cxn ang="0">
                  <a:pos x="connsiteX3" y="connsiteY3"/>
                </a:cxn>
              </a:cxnLst>
              <a:rect l="l" t="t" r="r" b="b"/>
              <a:pathLst>
                <a:path w="1059872" h="2234045">
                  <a:moveTo>
                    <a:pt x="0" y="0"/>
                  </a:moveTo>
                  <a:cubicBezTo>
                    <a:pt x="405245" y="338570"/>
                    <a:pt x="810490" y="677141"/>
                    <a:pt x="935181" y="1049482"/>
                  </a:cubicBezTo>
                  <a:cubicBezTo>
                    <a:pt x="1059872" y="1421823"/>
                    <a:pt x="748145" y="2234045"/>
                    <a:pt x="748145" y="2234045"/>
                  </a:cubicBezTo>
                  <a:lnTo>
                    <a:pt x="748145" y="2234045"/>
                  </a:ln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rot="10055941">
              <a:off x="1211794" y="4291797"/>
              <a:ext cx="763731" cy="1674668"/>
            </a:xfrm>
            <a:custGeom>
              <a:avLst/>
              <a:gdLst>
                <a:gd name="connsiteX0" fmla="*/ 0 w 1103167"/>
                <a:gd name="connsiteY0" fmla="*/ 1674668 h 1674668"/>
                <a:gd name="connsiteX1" fmla="*/ 935181 w 1103167"/>
                <a:gd name="connsiteY1" fmla="*/ 1113559 h 1674668"/>
                <a:gd name="connsiteX2" fmla="*/ 1007918 w 1103167"/>
                <a:gd name="connsiteY2" fmla="*/ 157595 h 1674668"/>
                <a:gd name="connsiteX3" fmla="*/ 1007918 w 1103167"/>
                <a:gd name="connsiteY3" fmla="*/ 167986 h 1674668"/>
                <a:gd name="connsiteX4" fmla="*/ 1007918 w 1103167"/>
                <a:gd name="connsiteY4" fmla="*/ 167986 h 1674668"/>
                <a:gd name="connsiteX5" fmla="*/ 1007918 w 1103167"/>
                <a:gd name="connsiteY5" fmla="*/ 167986 h 16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167" h="1674668">
                  <a:moveTo>
                    <a:pt x="0" y="1674668"/>
                  </a:moveTo>
                  <a:cubicBezTo>
                    <a:pt x="383597" y="1520536"/>
                    <a:pt x="767195" y="1366404"/>
                    <a:pt x="935181" y="1113559"/>
                  </a:cubicBezTo>
                  <a:cubicBezTo>
                    <a:pt x="1103167" y="860714"/>
                    <a:pt x="995795" y="315190"/>
                    <a:pt x="1007918" y="157595"/>
                  </a:cubicBezTo>
                  <a:cubicBezTo>
                    <a:pt x="1020041" y="0"/>
                    <a:pt x="1007918" y="167986"/>
                    <a:pt x="1007918" y="167986"/>
                  </a:cubicBezTo>
                  <a:lnTo>
                    <a:pt x="1007918" y="167986"/>
                  </a:lnTo>
                  <a:lnTo>
                    <a:pt x="1007918" y="167986"/>
                  </a:lnTo>
                </a:path>
              </a:pathLst>
            </a:custGeom>
            <a:ln w="38100">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4" name="Picture 2" descr="corneas,eyelashes,eyes,healthcare,irises,lenses,optometry,people,pupils,visions"/>
            <p:cNvPicPr>
              <a:picLocks noChangeAspect="1" noChangeArrowheads="1"/>
            </p:cNvPicPr>
            <p:nvPr/>
          </p:nvPicPr>
          <p:blipFill rotWithShape="1">
            <a:blip r:embed="rId5">
              <a:extLst>
                <a:ext uri="{28A0092B-C50C-407E-A947-70E740481C1C}">
                  <a14:useLocalDpi xmlns:a14="http://schemas.microsoft.com/office/drawing/2010/main" val="0"/>
                </a:ext>
              </a:extLst>
            </a:blip>
            <a:srcRect t="16000" b="17538"/>
            <a:stretch/>
          </p:blipFill>
          <p:spPr bwMode="auto">
            <a:xfrm>
              <a:off x="793234" y="5645785"/>
              <a:ext cx="1168748" cy="776768"/>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6"/>
          <a:stretch>
            <a:fillRect/>
          </a:stretch>
        </p:blipFill>
        <p:spPr>
          <a:xfrm flipH="1">
            <a:off x="4861976" y="2291604"/>
            <a:ext cx="2249488" cy="1981200"/>
          </a:xfrm>
          <a:prstGeom prst="rect">
            <a:avLst/>
          </a:prstGeom>
        </p:spPr>
      </p:pic>
      <p:pic>
        <p:nvPicPr>
          <p:cNvPr id="4" name="Picture 3"/>
          <p:cNvPicPr>
            <a:picLocks noChangeAspect="1"/>
          </p:cNvPicPr>
          <p:nvPr/>
        </p:nvPicPr>
        <p:blipFill rotWithShape="1">
          <a:blip r:embed="rId7"/>
          <a:srcRect l="27611" t="36022" r="27200" b="36378"/>
          <a:stretch/>
        </p:blipFill>
        <p:spPr>
          <a:xfrm>
            <a:off x="4593882" y="5520816"/>
            <a:ext cx="1550779" cy="947167"/>
          </a:xfrm>
          <a:prstGeom prst="rect">
            <a:avLst/>
          </a:prstGeom>
        </p:spPr>
      </p:pic>
      <p:pic>
        <p:nvPicPr>
          <p:cNvPr id="5" name="Picture 4"/>
          <p:cNvPicPr>
            <a:picLocks noChangeAspect="1"/>
          </p:cNvPicPr>
          <p:nvPr/>
        </p:nvPicPr>
        <p:blipFill>
          <a:blip r:embed="rId8"/>
          <a:stretch>
            <a:fillRect/>
          </a:stretch>
        </p:blipFill>
        <p:spPr>
          <a:xfrm>
            <a:off x="6735947" y="5044120"/>
            <a:ext cx="1570713" cy="11780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D6A7E213-6AC6-4909-922A-8AE9F439DB2C}" type="slidenum">
              <a:rPr lang="en-US" smtClean="0"/>
              <a:pPr>
                <a:defRPr/>
              </a:pPr>
              <a:t>5</a:t>
            </a:fld>
            <a:endParaRPr lang="en-US"/>
          </a:p>
        </p:txBody>
      </p:sp>
      <p:sp>
        <p:nvSpPr>
          <p:cNvPr id="8" name="Title 1"/>
          <p:cNvSpPr txBox="1">
            <a:spLocks/>
          </p:cNvSpPr>
          <p:nvPr/>
        </p:nvSpPr>
        <p:spPr>
          <a:xfrm>
            <a:off x="78475" y="228600"/>
            <a:ext cx="8662988" cy="715962"/>
          </a:xfrm>
          <a:prstGeom prst="rect">
            <a:avLst/>
          </a:prstGeom>
        </p:spPr>
        <p:txBody>
          <a:bodyPr>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a:solidFill>
                  <a:schemeClr val="accent1"/>
                </a:solidFill>
                <a:latin typeface="Calibri" panose="020F0502020204030204" pitchFamily="34" charset="0"/>
              </a:rPr>
              <a:t>Don’t Bump into Me! Activity</a:t>
            </a:r>
          </a:p>
        </p:txBody>
      </p:sp>
      <p:sp>
        <p:nvSpPr>
          <p:cNvPr id="6" name="Content Placeholder 2"/>
          <p:cNvSpPr txBox="1">
            <a:spLocks/>
          </p:cNvSpPr>
          <p:nvPr/>
        </p:nvSpPr>
        <p:spPr bwMode="auto">
          <a:xfrm>
            <a:off x="228600" y="1213648"/>
            <a:ext cx="5638800" cy="3891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0000"/>
              <a:buFont typeface="Wingdings" charset="2"/>
              <a:buChar char=""/>
              <a:defRPr sz="28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4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sz="2000"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sz="2000"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8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914400">
              <a:spcBef>
                <a:spcPts val="0"/>
              </a:spcBef>
              <a:spcAft>
                <a:spcPts val="0"/>
              </a:spcAft>
              <a:buFont typeface="Wingdings" charset="2"/>
              <a:buNone/>
            </a:pPr>
            <a:r>
              <a:rPr lang="en-US" sz="3200" b="1" dirty="0">
                <a:solidFill>
                  <a:srgbClr val="7030A0"/>
                </a:solidFill>
                <a:cs typeface="Times New Roman" pitchFamily="18" charset="0"/>
              </a:rPr>
              <a:t>Let’s get started:</a:t>
            </a:r>
          </a:p>
          <a:p>
            <a:pPr marL="457200" indent="-457200" defTabSz="914400">
              <a:spcBef>
                <a:spcPts val="0"/>
              </a:spcBef>
              <a:spcAft>
                <a:spcPts val="600"/>
              </a:spcAft>
            </a:pPr>
            <a:r>
              <a:rPr lang="en-US" sz="2400" b="1" dirty="0">
                <a:cs typeface="Times New Roman" pitchFamily="18" charset="0"/>
              </a:rPr>
              <a:t>Divide the class into groups of three students each.</a:t>
            </a:r>
          </a:p>
          <a:p>
            <a:pPr marL="457200" indent="-457200" defTabSz="914400">
              <a:spcBef>
                <a:spcPts val="0"/>
              </a:spcBef>
              <a:spcAft>
                <a:spcPts val="600"/>
              </a:spcAft>
            </a:pPr>
            <a:r>
              <a:rPr lang="en-US" sz="2400" b="1" dirty="0">
                <a:cs typeface="Times New Roman" pitchFamily="18" charset="0"/>
              </a:rPr>
              <a:t>Distribute the LEGO </a:t>
            </a:r>
            <a:r>
              <a:rPr lang="en-US" sz="2400" b="1" dirty="0" err="1">
                <a:cs typeface="Times New Roman" pitchFamily="18" charset="0"/>
              </a:rPr>
              <a:t>taskbots</a:t>
            </a:r>
            <a:r>
              <a:rPr lang="en-US" sz="2400" b="1" dirty="0">
                <a:cs typeface="Times New Roman" pitchFamily="18" charset="0"/>
              </a:rPr>
              <a:t> and the parts necessary to attach the ultrasonic sensor.</a:t>
            </a:r>
          </a:p>
          <a:p>
            <a:pPr marL="457200" indent="-457200" defTabSz="914400">
              <a:spcBef>
                <a:spcPts val="0"/>
              </a:spcBef>
              <a:spcAft>
                <a:spcPts val="600"/>
              </a:spcAft>
            </a:pPr>
            <a:r>
              <a:rPr lang="en-US" sz="2400" b="1" dirty="0">
                <a:cs typeface="Times New Roman" pitchFamily="18" charset="0"/>
              </a:rPr>
              <a:t>Have each group attach an ultrasonic sensor to its </a:t>
            </a:r>
            <a:r>
              <a:rPr lang="en-US" sz="2400" b="1" dirty="0" err="1">
                <a:cs typeface="Times New Roman" pitchFamily="18" charset="0"/>
              </a:rPr>
              <a:t>taskbot</a:t>
            </a:r>
            <a:r>
              <a:rPr lang="en-US" sz="2400" b="1" dirty="0">
                <a:cs typeface="Times New Roman" pitchFamily="18" charset="0"/>
              </a:rPr>
              <a:t> following the instructions in the LEGO base set.</a:t>
            </a:r>
          </a:p>
        </p:txBody>
      </p:sp>
      <p:sp>
        <p:nvSpPr>
          <p:cNvPr id="9" name="TextBox 8"/>
          <p:cNvSpPr txBox="1"/>
          <p:nvPr/>
        </p:nvSpPr>
        <p:spPr>
          <a:xfrm>
            <a:off x="381000" y="5410201"/>
            <a:ext cx="6123709" cy="1295399"/>
          </a:xfrm>
          <a:prstGeom prst="rect">
            <a:avLst/>
          </a:prstGeom>
          <a:noFill/>
        </p:spPr>
        <p:txBody>
          <a:bodyPr wrap="square" rtlCol="0">
            <a:noAutofit/>
          </a:bodyPr>
          <a:lstStyle/>
          <a:p>
            <a:r>
              <a:rPr lang="en-US" sz="2400" b="1" dirty="0">
                <a:solidFill>
                  <a:srgbClr val="7030A0"/>
                </a:solidFill>
                <a:latin typeface="Calibri" panose="020F0502020204030204" pitchFamily="34" charset="0"/>
                <a:cs typeface="Times New Roman" pitchFamily="18" charset="0"/>
              </a:rPr>
              <a:t>Discuss as a group the logic of the program. </a:t>
            </a:r>
          </a:p>
          <a:p>
            <a:r>
              <a:rPr lang="en-US" sz="2400" b="1" dirty="0">
                <a:solidFill>
                  <a:srgbClr val="7030A0"/>
                </a:solidFill>
                <a:latin typeface="Calibri" panose="020F0502020204030204" pitchFamily="34" charset="0"/>
                <a:cs typeface="Times New Roman" pitchFamily="18" charset="0"/>
              </a:rPr>
              <a:t>Write down your programming design. </a:t>
            </a:r>
          </a:p>
          <a:p>
            <a:r>
              <a:rPr lang="en-US" sz="2400" b="1" dirty="0">
                <a:solidFill>
                  <a:srgbClr val="7030A0"/>
                </a:solidFill>
                <a:latin typeface="Calibri" panose="020F0502020204030204" pitchFamily="34" charset="0"/>
                <a:cs typeface="Times New Roman" pitchFamily="18" charset="0"/>
              </a:rPr>
              <a:t>Create, test and debug your program.</a:t>
            </a:r>
          </a:p>
        </p:txBody>
      </p:sp>
      <p:pic>
        <p:nvPicPr>
          <p:cNvPr id="10" name="Picture 9"/>
          <p:cNvPicPr>
            <a:picLocks noChangeAspect="1"/>
          </p:cNvPicPr>
          <p:nvPr/>
        </p:nvPicPr>
        <p:blipFill rotWithShape="1">
          <a:blip r:embed="rId3"/>
          <a:srcRect t="6114" r="-533"/>
          <a:stretch/>
        </p:blipFill>
        <p:spPr>
          <a:xfrm>
            <a:off x="6019800" y="2094017"/>
            <a:ext cx="2508723" cy="30113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32408"/>
            <a:ext cx="8153400" cy="5073191"/>
          </a:xfrm>
        </p:spPr>
        <p:txBody>
          <a:bodyPr>
            <a:noAutofit/>
          </a:bodyPr>
          <a:lstStyle/>
          <a:p>
            <a:pPr marL="0" indent="0">
              <a:buNone/>
            </a:pPr>
            <a:r>
              <a:rPr lang="en-US" b="1" dirty="0">
                <a:solidFill>
                  <a:srgbClr val="FF0000"/>
                </a:solidFill>
                <a:cs typeface="Times New Roman" pitchFamily="18" charset="0"/>
              </a:rPr>
              <a:t>Program Objective:</a:t>
            </a:r>
            <a:r>
              <a:rPr lang="en-US" b="1" dirty="0">
                <a:cs typeface="Times New Roman" pitchFamily="18" charset="0"/>
              </a:rPr>
              <a:t> </a:t>
            </a:r>
          </a:p>
          <a:p>
            <a:pPr marL="0" indent="0">
              <a:spcBef>
                <a:spcPts val="0"/>
              </a:spcBef>
              <a:spcAft>
                <a:spcPts val="600"/>
              </a:spcAft>
              <a:buNone/>
            </a:pPr>
            <a:r>
              <a:rPr lang="en-US" b="1" dirty="0">
                <a:cs typeface="Times New Roman" pitchFamily="18" charset="0"/>
              </a:rPr>
              <a:t>Control the </a:t>
            </a:r>
            <a:r>
              <a:rPr lang="en-US" b="1" dirty="0" err="1">
                <a:cs typeface="Times New Roman" pitchFamily="18" charset="0"/>
              </a:rPr>
              <a:t>taskbot</a:t>
            </a:r>
            <a:r>
              <a:rPr lang="en-US" b="1" dirty="0">
                <a:cs typeface="Times New Roman" pitchFamily="18" charset="0"/>
              </a:rPr>
              <a:t> using the ultrasonic sensor, so that it does not bump into any toy LEGO people.</a:t>
            </a:r>
          </a:p>
          <a:p>
            <a:pPr marL="0" indent="0">
              <a:buNone/>
            </a:pPr>
            <a:r>
              <a:rPr lang="en-US" b="1" dirty="0">
                <a:solidFill>
                  <a:srgbClr val="FF0000"/>
                </a:solidFill>
                <a:cs typeface="Times New Roman" pitchFamily="18" charset="0"/>
              </a:rPr>
              <a:t>Program Description:</a:t>
            </a:r>
          </a:p>
          <a:p>
            <a:pPr marL="0" indent="0">
              <a:spcBef>
                <a:spcPts val="0"/>
              </a:spcBef>
              <a:spcAft>
                <a:spcPts val="600"/>
              </a:spcAft>
              <a:buNone/>
            </a:pPr>
            <a:r>
              <a:rPr lang="en-US" b="1" dirty="0">
                <a:cs typeface="Times New Roman" pitchFamily="18" charset="0"/>
              </a:rPr>
              <a:t>Design the program to cause the robot to move forward until it detects a LEGO person within 10 inches in front of  it. </a:t>
            </a:r>
          </a:p>
          <a:p>
            <a:pPr marL="0" indent="0">
              <a:spcBef>
                <a:spcPts val="0"/>
              </a:spcBef>
              <a:spcAft>
                <a:spcPts val="600"/>
              </a:spcAft>
              <a:buNone/>
            </a:pPr>
            <a:r>
              <a:rPr lang="en-US" b="1" dirty="0">
                <a:cs typeface="Times New Roman" pitchFamily="18" charset="0"/>
              </a:rPr>
              <a:t>Once this occurs, have the robot back up by 5 wheel rotations, turn to the right, and then continue on its way until it sees a another LEGO person, at which time it makes a right turn and stops.</a:t>
            </a:r>
            <a:endParaRPr lang="en-US" b="1" u="sng" dirty="0">
              <a:cs typeface="Times New Roman" pitchFamily="18" charset="0"/>
            </a:endParaRPr>
          </a:p>
        </p:txBody>
      </p:sp>
      <p:sp>
        <p:nvSpPr>
          <p:cNvPr id="7" name="Slide Number Placeholder 6"/>
          <p:cNvSpPr>
            <a:spLocks noGrp="1"/>
          </p:cNvSpPr>
          <p:nvPr>
            <p:ph type="sldNum" sz="quarter" idx="11"/>
          </p:nvPr>
        </p:nvSpPr>
        <p:spPr/>
        <p:txBody>
          <a:bodyPr/>
          <a:lstStyle/>
          <a:p>
            <a:pPr>
              <a:defRPr/>
            </a:pPr>
            <a:fld id="{D6A7E213-6AC6-4909-922A-8AE9F439DB2C}" type="slidenum">
              <a:rPr lang="en-US" smtClean="0"/>
              <a:pPr>
                <a:defRPr/>
              </a:pPr>
              <a:t>6</a:t>
            </a:fld>
            <a:endParaRPr lang="en-US"/>
          </a:p>
        </p:txBody>
      </p:sp>
      <p:sp>
        <p:nvSpPr>
          <p:cNvPr id="8" name="Title 1"/>
          <p:cNvSpPr txBox="1">
            <a:spLocks/>
          </p:cNvSpPr>
          <p:nvPr/>
        </p:nvSpPr>
        <p:spPr>
          <a:xfrm>
            <a:off x="78475" y="152400"/>
            <a:ext cx="8662988" cy="715962"/>
          </a:xfrm>
          <a:prstGeom prst="rect">
            <a:avLst/>
          </a:prstGeom>
        </p:spPr>
        <p:txBody>
          <a:bodyPr>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4400" b="1" dirty="0">
                <a:solidFill>
                  <a:schemeClr val="accent1"/>
                </a:solidFill>
                <a:latin typeface="Calibri" panose="020F0502020204030204" pitchFamily="34" charset="0"/>
              </a:rPr>
              <a:t>Don’t Bump into Me! Activity</a:t>
            </a:r>
          </a:p>
        </p:txBody>
      </p:sp>
      <p:sp>
        <p:nvSpPr>
          <p:cNvPr id="5" name="Title 1"/>
          <p:cNvSpPr txBox="1">
            <a:spLocks/>
          </p:cNvSpPr>
          <p:nvPr/>
        </p:nvSpPr>
        <p:spPr>
          <a:xfrm>
            <a:off x="152400" y="914400"/>
            <a:ext cx="8662988" cy="533400"/>
          </a:xfrm>
          <a:prstGeom prst="rect">
            <a:avLst/>
          </a:prstGeom>
        </p:spPr>
        <p:txBody>
          <a:bodyPr>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3200" b="1" dirty="0">
                <a:solidFill>
                  <a:srgbClr val="7030A0"/>
                </a:solidFill>
                <a:latin typeface="Calibri" panose="020F0502020204030204" pitchFamily="34" charset="0"/>
              </a:rPr>
              <a:t>Engineering Design Challenge</a:t>
            </a:r>
          </a:p>
        </p:txBody>
      </p:sp>
      <p:sp>
        <p:nvSpPr>
          <p:cNvPr id="6" name="Title 1"/>
          <p:cNvSpPr txBox="1">
            <a:spLocks/>
          </p:cNvSpPr>
          <p:nvPr/>
        </p:nvSpPr>
        <p:spPr>
          <a:xfrm>
            <a:off x="5603082" y="6194089"/>
            <a:ext cx="3033712" cy="490537"/>
          </a:xfrm>
          <a:prstGeom prst="rect">
            <a:avLst/>
          </a:prstGeom>
        </p:spPr>
        <p:txBody>
          <a:bodyPr>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2000" dirty="0">
                <a:solidFill>
                  <a:schemeClr val="bg1">
                    <a:lumMod val="50000"/>
                  </a:schemeClr>
                </a:solidFill>
                <a:latin typeface="Calibri" panose="020F0502020204030204" pitchFamily="34" charset="0"/>
              </a:rPr>
              <a:t>Answer on slides 7-11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bwMode="auto">
          <a:noFill/>
          <a:ln>
            <a:miter lim="800000"/>
            <a:headEnd/>
            <a:tailEnd/>
          </a:ln>
        </p:spPr>
        <p:txBody>
          <a:bodyPr wrap="square" lIns="91440" tIns="45720" rIns="91440" bIns="45720" numCol="1" anchorCtr="0" compatLnSpc="1">
            <a:prstTxWarp prst="textNoShape">
              <a:avLst/>
            </a:prstTxWarp>
          </a:bodyPr>
          <a:lstStyle/>
          <a:p>
            <a:fld id="{03D59E93-9622-480A-8EDB-A57962D13EBF}" type="slidenum">
              <a:rPr lang="en-US" smtClean="0"/>
              <a:pPr/>
              <a:t>7</a:t>
            </a:fld>
            <a:endParaRPr lang="en-US"/>
          </a:p>
        </p:txBody>
      </p:sp>
      <p:sp>
        <p:nvSpPr>
          <p:cNvPr id="5" name="Title 1"/>
          <p:cNvSpPr txBox="1">
            <a:spLocks/>
          </p:cNvSpPr>
          <p:nvPr/>
        </p:nvSpPr>
        <p:spPr>
          <a:xfrm>
            <a:off x="98946" y="-11919"/>
            <a:ext cx="8662988" cy="715962"/>
          </a:xfrm>
          <a:prstGeom prst="rect">
            <a:avLst/>
          </a:prstGeom>
        </p:spPr>
        <p:txBody>
          <a:bodyPr>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3600" b="1" dirty="0">
                <a:solidFill>
                  <a:schemeClr val="accent1"/>
                </a:solidFill>
                <a:latin typeface="Calibri" panose="020F0502020204030204" pitchFamily="34" charset="0"/>
              </a:rPr>
              <a:t>Ultrasonic Sensor Activity </a:t>
            </a:r>
            <a:r>
              <a:rPr lang="en-US" sz="3600" b="1" dirty="0">
                <a:solidFill>
                  <a:srgbClr val="FF0000"/>
                </a:solidFill>
                <a:latin typeface="Calibri" panose="020F0502020204030204" pitchFamily="34" charset="0"/>
              </a:rPr>
              <a:t>Answers</a:t>
            </a:r>
          </a:p>
        </p:txBody>
      </p:sp>
      <p:sp>
        <p:nvSpPr>
          <p:cNvPr id="6" name="TextBox 5"/>
          <p:cNvSpPr txBox="1"/>
          <p:nvPr/>
        </p:nvSpPr>
        <p:spPr>
          <a:xfrm>
            <a:off x="515587" y="850478"/>
            <a:ext cx="7649768" cy="3693319"/>
          </a:xfrm>
          <a:prstGeom prst="rect">
            <a:avLst/>
          </a:prstGeom>
          <a:noFill/>
        </p:spPr>
        <p:txBody>
          <a:bodyPr wrap="square" rtlCol="0">
            <a:spAutoFit/>
          </a:bodyPr>
          <a:lstStyle/>
          <a:p>
            <a:pPr marL="257175" indent="-257175">
              <a:buAutoNum type="arabicPeriod"/>
            </a:pPr>
            <a:r>
              <a:rPr lang="en-US" dirty="0"/>
              <a:t>Click the “Loop” icon (orange tab, third from left) and drag and drop the loop command onto the workspace. </a:t>
            </a:r>
          </a:p>
          <a:p>
            <a:pPr marL="257175" indent="-257175">
              <a:buAutoNum type="arabicPeriod"/>
            </a:pPr>
            <a:endParaRPr lang="en-US" dirty="0"/>
          </a:p>
          <a:p>
            <a:pPr marL="257175" indent="-257175">
              <a:buAutoNum type="arabicPeriod"/>
            </a:pPr>
            <a:endParaRPr lang="en-US" dirty="0"/>
          </a:p>
          <a:p>
            <a:pPr marL="257175" indent="-257175">
              <a:buAutoNum type="arabicPeriod"/>
            </a:pPr>
            <a:endParaRPr lang="en-US" dirty="0"/>
          </a:p>
          <a:p>
            <a:pPr marL="257175" indent="-257175">
              <a:buAutoNum type="arabicPeriod"/>
            </a:pPr>
            <a:endParaRPr lang="en-US" dirty="0"/>
          </a:p>
          <a:p>
            <a:pPr marL="257175" indent="-257175">
              <a:buAutoNum type="arabicPeriod"/>
            </a:pPr>
            <a:endParaRPr lang="en-US" dirty="0"/>
          </a:p>
          <a:p>
            <a:pPr marL="257175" indent="-257175">
              <a:buAutoNum type="arabicPeriod"/>
            </a:pPr>
            <a:r>
              <a:rPr lang="en-US" dirty="0"/>
              <a:t>Click on the Infinity sign on the loop command and select U=ultrasonic sensor then select proximity.  Then verify  the sensor settings :</a:t>
            </a:r>
          </a:p>
          <a:p>
            <a:r>
              <a:rPr lang="en-US" dirty="0"/>
              <a:t>			a. Select distance in inches</a:t>
            </a:r>
          </a:p>
          <a:p>
            <a:r>
              <a:rPr lang="en-US" dirty="0"/>
              <a:t>			b. Compare Type&lt;4</a:t>
            </a:r>
          </a:p>
          <a:p>
            <a:r>
              <a:rPr lang="en-US" dirty="0"/>
              <a:t>			c. Threshold value =50</a:t>
            </a:r>
          </a:p>
          <a:p>
            <a:endParaRPr lang="en-US" dirty="0"/>
          </a:p>
        </p:txBody>
      </p:sp>
      <p:pic>
        <p:nvPicPr>
          <p:cNvPr id="7" name="Picture 6"/>
          <p:cNvPicPr>
            <a:picLocks noChangeAspect="1"/>
          </p:cNvPicPr>
          <p:nvPr/>
        </p:nvPicPr>
        <p:blipFill>
          <a:blip r:embed="rId3"/>
          <a:stretch>
            <a:fillRect/>
          </a:stretch>
        </p:blipFill>
        <p:spPr>
          <a:xfrm>
            <a:off x="639884" y="4298528"/>
            <a:ext cx="4731829" cy="1492672"/>
          </a:xfrm>
          <a:prstGeom prst="rect">
            <a:avLst/>
          </a:prstGeom>
        </p:spPr>
      </p:pic>
      <p:pic>
        <p:nvPicPr>
          <p:cNvPr id="8" name="Picture 7"/>
          <p:cNvPicPr>
            <a:picLocks noChangeAspect="1"/>
          </p:cNvPicPr>
          <p:nvPr/>
        </p:nvPicPr>
        <p:blipFill>
          <a:blip r:embed="rId4"/>
          <a:stretch>
            <a:fillRect/>
          </a:stretch>
        </p:blipFill>
        <p:spPr>
          <a:xfrm>
            <a:off x="639884" y="1600200"/>
            <a:ext cx="3003998" cy="9472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8001000" cy="4801314"/>
          </a:xfrm>
          <a:prstGeom prst="rect">
            <a:avLst/>
          </a:prstGeom>
          <a:noFill/>
        </p:spPr>
        <p:txBody>
          <a:bodyPr wrap="square" rtlCol="0">
            <a:spAutoFit/>
          </a:bodyPr>
          <a:lstStyle/>
          <a:p>
            <a:r>
              <a:rPr lang="en-US" dirty="0"/>
              <a:t>3. Select the “move tank” option under the green tab and drag into the loop. </a:t>
            </a:r>
          </a:p>
          <a:p>
            <a:r>
              <a:rPr lang="en-US" dirty="0"/>
              <a:t>	a. Make sure tank movement is set to 	rotations</a:t>
            </a:r>
          </a:p>
          <a:p>
            <a:r>
              <a:rPr lang="en-US" dirty="0"/>
              <a:t>	b. Select the Left and Right power to be 30</a:t>
            </a:r>
          </a:p>
          <a:p>
            <a:r>
              <a:rPr lang="en-US" dirty="0"/>
              <a:t>	c.  Set rotations to .5</a:t>
            </a:r>
          </a:p>
          <a:p>
            <a:r>
              <a:rPr lang="en-US" dirty="0"/>
              <a:t>	d. Make sure that Break at end is set to 	coast/false.</a:t>
            </a:r>
          </a:p>
          <a:p>
            <a:endParaRPr lang="en-US" dirty="0"/>
          </a:p>
          <a:p>
            <a:endParaRPr lang="en-US" dirty="0"/>
          </a:p>
          <a:p>
            <a:endParaRPr lang="en-US" dirty="0"/>
          </a:p>
          <a:p>
            <a:endParaRPr lang="en-US" dirty="0"/>
          </a:p>
          <a:p>
            <a:endParaRPr lang="en-US" dirty="0"/>
          </a:p>
          <a:p>
            <a:endParaRPr lang="en-US" dirty="0"/>
          </a:p>
          <a:p>
            <a:r>
              <a:rPr lang="en-US" dirty="0"/>
              <a:t>4. Select “move tank” option and place outside of loop. </a:t>
            </a:r>
          </a:p>
          <a:p>
            <a:r>
              <a:rPr lang="en-US" dirty="0"/>
              <a:t>	a. Make sure tank movement is set to 	rotations</a:t>
            </a:r>
          </a:p>
          <a:p>
            <a:r>
              <a:rPr lang="en-US" dirty="0"/>
              <a:t>	</a:t>
            </a:r>
            <a:r>
              <a:rPr lang="en-US" dirty="0" err="1"/>
              <a:t>b.Select</a:t>
            </a:r>
            <a:r>
              <a:rPr lang="en-US" dirty="0"/>
              <a:t> the Left and Right power to be 30</a:t>
            </a:r>
          </a:p>
          <a:p>
            <a:r>
              <a:rPr lang="en-US" dirty="0"/>
              <a:t>	</a:t>
            </a:r>
            <a:r>
              <a:rPr lang="en-US" dirty="0" err="1"/>
              <a:t>c.Set</a:t>
            </a:r>
            <a:r>
              <a:rPr lang="en-US" dirty="0"/>
              <a:t> rotations to .5</a:t>
            </a:r>
          </a:p>
          <a:p>
            <a:r>
              <a:rPr lang="en-US" dirty="0"/>
              <a:t>	d. Make sure that Break at end is set to 	break/true.</a:t>
            </a:r>
          </a:p>
          <a:p>
            <a:endParaRPr lang="en-US" dirty="0"/>
          </a:p>
        </p:txBody>
      </p:sp>
      <p:pic>
        <p:nvPicPr>
          <p:cNvPr id="2" name="Picture 1"/>
          <p:cNvPicPr>
            <a:picLocks noChangeAspect="1"/>
          </p:cNvPicPr>
          <p:nvPr/>
        </p:nvPicPr>
        <p:blipFill>
          <a:blip r:embed="rId2"/>
          <a:stretch>
            <a:fillRect/>
          </a:stretch>
        </p:blipFill>
        <p:spPr>
          <a:xfrm>
            <a:off x="838200" y="1905000"/>
            <a:ext cx="4953000" cy="1387295"/>
          </a:xfrm>
          <a:prstGeom prst="rect">
            <a:avLst/>
          </a:prstGeom>
        </p:spPr>
      </p:pic>
      <p:pic>
        <p:nvPicPr>
          <p:cNvPr id="3" name="Picture 2"/>
          <p:cNvPicPr>
            <a:picLocks noChangeAspect="1"/>
          </p:cNvPicPr>
          <p:nvPr/>
        </p:nvPicPr>
        <p:blipFill>
          <a:blip r:embed="rId3"/>
          <a:stretch>
            <a:fillRect/>
          </a:stretch>
        </p:blipFill>
        <p:spPr>
          <a:xfrm>
            <a:off x="914400" y="4906491"/>
            <a:ext cx="3773155" cy="1404785"/>
          </a:xfrm>
          <a:prstGeom prst="rect">
            <a:avLst/>
          </a:prstGeom>
        </p:spPr>
      </p:pic>
      <p:sp>
        <p:nvSpPr>
          <p:cNvPr id="5" name="Title 1"/>
          <p:cNvSpPr txBox="1">
            <a:spLocks/>
          </p:cNvSpPr>
          <p:nvPr/>
        </p:nvSpPr>
        <p:spPr>
          <a:xfrm rot="16200000">
            <a:off x="-2865278" y="3048159"/>
            <a:ext cx="6751320" cy="715962"/>
          </a:xfrm>
          <a:prstGeom prst="rect">
            <a:avLst/>
          </a:prstGeom>
        </p:spPr>
        <p:txBody>
          <a:bodyPr>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3200" b="1" dirty="0">
                <a:solidFill>
                  <a:schemeClr val="accent1"/>
                </a:solidFill>
                <a:latin typeface="Calibri" panose="020F0502020204030204" pitchFamily="34" charset="0"/>
              </a:rPr>
              <a:t>Ultrasonic Sensor Activity </a:t>
            </a:r>
            <a:r>
              <a:rPr lang="en-US" sz="3200" b="1" dirty="0">
                <a:solidFill>
                  <a:srgbClr val="FF0000"/>
                </a:solidFill>
                <a:latin typeface="Calibri" panose="020F0502020204030204" pitchFamily="34" charset="0"/>
              </a:rPr>
              <a:t>Answers</a:t>
            </a:r>
          </a:p>
        </p:txBody>
      </p:sp>
    </p:spTree>
    <p:extLst>
      <p:ext uri="{BB962C8B-B14F-4D97-AF65-F5344CB8AC3E}">
        <p14:creationId xmlns:p14="http://schemas.microsoft.com/office/powerpoint/2010/main" val="314134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0"/>
            <a:ext cx="8077200" cy="7571303"/>
          </a:xfrm>
          <a:prstGeom prst="rect">
            <a:avLst/>
          </a:prstGeom>
          <a:noFill/>
        </p:spPr>
        <p:txBody>
          <a:bodyPr wrap="square" rtlCol="0">
            <a:spAutoFit/>
          </a:bodyPr>
          <a:lstStyle/>
          <a:p>
            <a:r>
              <a:rPr lang="en-US" dirty="0"/>
              <a:t>5.  Select the “move tank” option under the green tab and drag into the loop. </a:t>
            </a:r>
          </a:p>
          <a:p>
            <a:r>
              <a:rPr lang="en-US" dirty="0"/>
              <a:t>	a.  Make sure tank movement is set to 	rotations</a:t>
            </a:r>
          </a:p>
          <a:p>
            <a:r>
              <a:rPr lang="en-US" dirty="0"/>
              <a:t>	b. Select the Left to 50 and Right power to be -50</a:t>
            </a:r>
          </a:p>
          <a:p>
            <a:r>
              <a:rPr lang="en-US" dirty="0"/>
              <a:t>	c. Set rotations to .5</a:t>
            </a:r>
          </a:p>
          <a:p>
            <a:r>
              <a:rPr lang="en-US" dirty="0"/>
              <a:t>	d. Make sure that Break at end is set to 	brake/true.</a:t>
            </a:r>
          </a:p>
          <a:p>
            <a:endParaRPr lang="en-US" dirty="0"/>
          </a:p>
          <a:p>
            <a:endParaRPr lang="en-US" dirty="0"/>
          </a:p>
          <a:p>
            <a:endParaRPr lang="en-US" dirty="0"/>
          </a:p>
          <a:p>
            <a:endParaRPr lang="en-US" dirty="0"/>
          </a:p>
          <a:p>
            <a:r>
              <a:rPr lang="en-US" dirty="0"/>
              <a:t>6. Click the “Loop” icon (orange tab, third from left) and drag and drop the loop command onto the workspace. </a:t>
            </a:r>
          </a:p>
          <a:p>
            <a:r>
              <a:rPr lang="en-US" dirty="0"/>
              <a:t>7. Click on the Infinity sign on the loop command and select </a:t>
            </a:r>
            <a:r>
              <a:rPr lang="en-US" dirty="0" err="1"/>
              <a:t>infared</a:t>
            </a:r>
            <a:r>
              <a:rPr lang="en-US" dirty="0"/>
              <a:t> sensor then select proximity.  Then verify  the sensor settings :</a:t>
            </a:r>
          </a:p>
          <a:p>
            <a:r>
              <a:rPr lang="en-US" dirty="0"/>
              <a:t>			a. Select distance in inches</a:t>
            </a:r>
          </a:p>
          <a:p>
            <a:r>
              <a:rPr lang="en-US" dirty="0"/>
              <a:t>			b. Compare Type&lt;4</a:t>
            </a:r>
          </a:p>
          <a:p>
            <a:r>
              <a:rPr lang="en-US" dirty="0"/>
              <a:t>			c. Threshold value =50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2" name="Picture 1"/>
          <p:cNvPicPr>
            <a:picLocks noChangeAspect="1"/>
          </p:cNvPicPr>
          <p:nvPr/>
        </p:nvPicPr>
        <p:blipFill>
          <a:blip r:embed="rId2"/>
          <a:stretch>
            <a:fillRect/>
          </a:stretch>
        </p:blipFill>
        <p:spPr>
          <a:xfrm>
            <a:off x="888580" y="1447800"/>
            <a:ext cx="5181600" cy="1066800"/>
          </a:xfrm>
          <a:prstGeom prst="rect">
            <a:avLst/>
          </a:prstGeom>
        </p:spPr>
      </p:pic>
      <p:pic>
        <p:nvPicPr>
          <p:cNvPr id="8" name="Picture 7"/>
          <p:cNvPicPr>
            <a:picLocks noChangeAspect="1"/>
          </p:cNvPicPr>
          <p:nvPr/>
        </p:nvPicPr>
        <p:blipFill>
          <a:blip r:embed="rId3"/>
          <a:stretch>
            <a:fillRect/>
          </a:stretch>
        </p:blipFill>
        <p:spPr>
          <a:xfrm>
            <a:off x="1002880" y="4572000"/>
            <a:ext cx="5626520" cy="2211110"/>
          </a:xfrm>
          <a:prstGeom prst="rect">
            <a:avLst/>
          </a:prstGeom>
        </p:spPr>
      </p:pic>
      <p:sp>
        <p:nvSpPr>
          <p:cNvPr id="7" name="Title 1"/>
          <p:cNvSpPr txBox="1">
            <a:spLocks/>
          </p:cNvSpPr>
          <p:nvPr/>
        </p:nvSpPr>
        <p:spPr>
          <a:xfrm rot="16200000">
            <a:off x="-2865278" y="3048159"/>
            <a:ext cx="6751320" cy="715962"/>
          </a:xfrm>
          <a:prstGeom prst="rect">
            <a:avLst/>
          </a:prstGeom>
        </p:spPr>
        <p:txBody>
          <a:bodyPr>
            <a:noAutofit/>
          </a:bodyPr>
          <a:lstStyle>
            <a:lvl1pPr algn="l" rtl="0" eaLnBrk="0" fontAlgn="base" hangingPunct="0">
              <a:spcBef>
                <a:spcPct val="0"/>
              </a:spcBef>
              <a:spcAft>
                <a:spcPct val="0"/>
              </a:spcAft>
              <a:defRPr sz="3000" kern="1200" cap="none" baseline="0">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fontAlgn="auto" hangingPunct="1">
              <a:spcAft>
                <a:spcPts val="0"/>
              </a:spcAft>
              <a:defRPr/>
            </a:pPr>
            <a:r>
              <a:rPr lang="en-US" sz="3200" b="1" dirty="0">
                <a:solidFill>
                  <a:schemeClr val="accent1"/>
                </a:solidFill>
                <a:latin typeface="Calibri" panose="020F0502020204030204" pitchFamily="34" charset="0"/>
              </a:rPr>
              <a:t>Ultrasonic Sensor Activity </a:t>
            </a:r>
            <a:r>
              <a:rPr lang="en-US" sz="3200" b="1" dirty="0">
                <a:solidFill>
                  <a:srgbClr val="FF0000"/>
                </a:solidFill>
                <a:latin typeface="Calibri" panose="020F0502020204030204" pitchFamily="34" charset="0"/>
              </a:rPr>
              <a:t>Answers</a:t>
            </a:r>
          </a:p>
        </p:txBody>
      </p:sp>
    </p:spTree>
    <p:extLst>
      <p:ext uri="{BB962C8B-B14F-4D97-AF65-F5344CB8AC3E}">
        <p14:creationId xmlns:p14="http://schemas.microsoft.com/office/powerpoint/2010/main" val="3757541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DC6C7C970CF74098EBEB19971451B8" ma:contentTypeVersion="0" ma:contentTypeDescription="Create a new document." ma:contentTypeScope="" ma:versionID="3168824a88ae461178c9d64f7fa8e8d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249DCB-6237-4933-98EC-F090EE5C3D4F}">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006A26F-938A-407F-B8FF-135371B2E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5D99245-70F6-482E-87C4-C4C2344A73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TotalTime>3492</TotalTime>
  <Words>1214</Words>
  <Application>Microsoft Office PowerPoint</Application>
  <PresentationFormat>On-screen Show (4:3)</PresentationFormat>
  <Paragraphs>173</Paragraphs>
  <Slides>16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Schoolbook</vt:lpstr>
      <vt:lpstr>Times New Roman</vt:lpstr>
      <vt:lpstr>Wingdings</vt:lpstr>
      <vt:lpstr>Wingdings 2</vt:lpstr>
      <vt:lpstr>Oriel</vt:lpstr>
      <vt:lpstr>PowerPoint Presentation</vt:lpstr>
      <vt:lpstr>Don’t Bump into Me! Pre-Quiz</vt:lpstr>
      <vt:lpstr>Don’t Bump into Me! Pre-Quiz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Bump into Me! Post-Quiz</vt:lpstr>
      <vt:lpstr>Don’t Bump into Me! Post-Quiz Answers</vt:lpstr>
      <vt:lpstr>PowerPoint Presentation</vt:lpstr>
      <vt:lpstr>PowerPoint Presentation</vt:lpstr>
      <vt:lpstr>PowerPoint Presentation</vt:lpstr>
    </vt:vector>
  </TitlesOfParts>
  <Company>Carnegie Mellon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Human Sensors Work?</dc:title>
  <dc:creator>Ajay Nair</dc:creator>
  <cp:lastModifiedBy>anonymous</cp:lastModifiedBy>
  <cp:revision>437</cp:revision>
  <dcterms:created xsi:type="dcterms:W3CDTF">2009-07-19T21:20:08Z</dcterms:created>
  <dcterms:modified xsi:type="dcterms:W3CDTF">2017-01-27T02:08:32Z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0x010100A8DC6C7C970CF74098EBEB19971451B8</vt:lpwstr>
  </property>
</Properties>
</file>