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4"/>
  </p:notesMasterIdLst>
  <p:handoutMasterIdLst>
    <p:handoutMasterId r:id="rId15"/>
  </p:handoutMasterIdLst>
  <p:sldIdLst>
    <p:sldId id="325" r:id="rId5"/>
    <p:sldId id="331" r:id="rId6"/>
    <p:sldId id="376" r:id="rId7"/>
    <p:sldId id="373" r:id="rId8"/>
    <p:sldId id="334" r:id="rId9"/>
    <p:sldId id="372" r:id="rId10"/>
    <p:sldId id="374" r:id="rId11"/>
    <p:sldId id="367" r:id="rId12"/>
    <p:sldId id="37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4682" autoAdjust="0"/>
  </p:normalViewPr>
  <p:slideViewPr>
    <p:cSldViewPr snapToObjects="1">
      <p:cViewPr varScale="1">
        <p:scale>
          <a:sx n="66" d="100"/>
          <a:sy n="66" d="100"/>
        </p:scale>
        <p:origin x="128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F19CA33-F978-4EF8-BD02-78F91F7E8DB5}" type="datetimeFigureOut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FEB8C-DF3C-46DF-BF25-A9B3AEC9A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92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BB6B477-F0C1-410C-A726-0D020326E3E0}" type="datetimeFigureOut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E22B40-59A6-485B-A308-5B6659BBE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Master Driver </a:t>
            </a:r>
            <a:r>
              <a:rPr lang="en-US" altLang="en-US" baseline="0" dirty="0"/>
              <a:t>Presentation &gt; TeachEngineering.org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3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 the activity to take</a:t>
            </a:r>
            <a:r>
              <a:rPr lang="en-US" baseline="0" dirty="0"/>
              <a:t> 50 minutes with students working in groups of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7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constraint is 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 limitation or restriction. For engineers, constraints are the limitations and requirements that must be considered when designing a workable solution to a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Distance should be 60 cm to the finish line where the people stand, but do not provide this distance</a:t>
            </a:r>
            <a:r>
              <a:rPr lang="en-US" baseline="0" dirty="0"/>
              <a:t> measurement to the students until they complete part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22B40-59A6-485B-A308-5B6659BBEB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5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44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01C6-9700-4391-A1D9-9AE0C6ADF79F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CF10468-262E-420E-B76A-160523E59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9B3B3-F36F-4781-894E-3E194057BEF5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3863-DA60-434B-9C83-6C028E247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31C0-A2D4-43A5-9EFC-D674D24085CD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C0C64-E466-4DEA-81E6-C750D34482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B80A81-A6C5-403E-A8B5-408393B6C90E}" type="datetime1">
              <a:rPr lang="en-US" smtClean="0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A7277B-8907-4AF0-AAEE-8CBD9DDDB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7EFB-0162-425F-A07A-E5E46B802688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45C645A-FCAD-446E-B107-86F1ACD45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94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9DFB-9A12-47BF-B66D-91AE162C7676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35B-2131-4079-8181-7DB5B5F55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443D-7946-40E6-9A54-E13844CA052D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AEB0C-B0E2-4E4A-9197-82D9348FF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7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51B7-BA6D-4FFC-8BA1-DDE4F61AFA6B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CBAAF-EF1A-4189-AC68-FDC0B5E88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AB09-4AD8-49B6-98A0-02223DBE2533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2D5-83DA-4A04-AAAF-B648233EE8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54B1-3494-4FC7-B071-7A42C8952CC7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DDBDDE-0E19-4833-9E41-248988B51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AB40-002F-427C-BE1C-5AFE0395AEA9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3F7B8-052E-4BF0-BECC-3A9203608F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2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A7CD886-1484-46EE-93E5-2069A7616884}" type="datetime1">
              <a:rPr lang="en-US"/>
              <a:pPr>
                <a:defRPr/>
              </a:pPr>
              <a:t>11/4/2016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368ED765-7717-4ED3-A53B-509768C426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0" r:id="rId1"/>
    <p:sldLayoutId id="2147485001" r:id="rId2"/>
    <p:sldLayoutId id="2147485002" r:id="rId3"/>
    <p:sldLayoutId id="2147485003" r:id="rId4"/>
    <p:sldLayoutId id="2147484996" r:id="rId5"/>
    <p:sldLayoutId id="2147485004" r:id="rId6"/>
    <p:sldLayoutId id="2147484997" r:id="rId7"/>
    <p:sldLayoutId id="2147485005" r:id="rId8"/>
    <p:sldLayoutId id="2147485006" r:id="rId9"/>
    <p:sldLayoutId id="2147484998" r:id="rId10"/>
    <p:sldLayoutId id="214748499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 cap="none" baseline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checkered+flag&amp;ex=1#ai:MC900229925|" TargetMode="External"/><Relationship Id="rId7" Type="http://schemas.openxmlformats.org/officeDocument/2006/relationships/hyperlink" Target="http://office.microsoft.com/en-us/images/results.aspx?qu=winner&amp;ex=1#ai:MC900139591|" TargetMode="External"/><Relationship Id="rId2" Type="http://schemas.openxmlformats.org/officeDocument/2006/relationships/hyperlink" Target="https://education.lego.com/en-us/products/ev3-large-servo-motor/455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fernando/5224676727/sizes/o/" TargetMode="External"/><Relationship Id="rId5" Type="http://schemas.openxmlformats.org/officeDocument/2006/relationships/hyperlink" Target="http://www.nasa.gov/audience/foreducators/plantgrowth/reference/Eng_Design_5-12.html" TargetMode="External"/><Relationship Id="rId4" Type="http://schemas.openxmlformats.org/officeDocument/2006/relationships/hyperlink" Target="http://office.microsoft.com/en-us/images/results.aspx?qu=winner&amp;ex=1#ai:MC900199250|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81400" y="1028700"/>
            <a:ext cx="5091112" cy="11811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dirty="0">
                <a:solidFill>
                  <a:schemeClr val="accent1"/>
                </a:solidFill>
                <a:ea typeface="ＭＳ Ｐゴシック" pitchFamily="34" charset="-128"/>
                <a:cs typeface="Times New Roman" pitchFamily="18" charset="0"/>
              </a:rPr>
              <a:t>Master Driver</a:t>
            </a:r>
            <a:endParaRPr lang="en-US" sz="6000" dirty="0">
              <a:solidFill>
                <a:schemeClr val="accent1"/>
              </a:solidFill>
              <a:ea typeface="+mj-ea"/>
              <a:cs typeface="Times New Roman" pitchFamily="18" charset="0"/>
            </a:endParaRPr>
          </a:p>
        </p:txBody>
      </p:sp>
      <p:pic>
        <p:nvPicPr>
          <p:cNvPr id="2056" name="Picture 8" descr="auto races,checkered flags,flags,leisure,persons,racing,spo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09775"/>
            <a:ext cx="484822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876" y="1619250"/>
            <a:ext cx="2285524" cy="17141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662988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1"/>
                </a:solidFill>
                <a:ea typeface="+mj-ea"/>
                <a:cs typeface="Times New Roman" pitchFamily="18" charset="0"/>
              </a:rPr>
              <a:t>Master Driver Activity</a:t>
            </a:r>
            <a:endParaRPr lang="en-US" sz="4000" b="1" dirty="0">
              <a:solidFill>
                <a:schemeClr val="bg1">
                  <a:lumMod val="50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5562600" cy="3200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b="1" i="1" dirty="0">
                <a:solidFill>
                  <a:srgbClr val="7030A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Your Engineering Challenge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Make your robot move in a straight line from the start position, and make it stop accurately, as close to the finish line as possible, without hitting any people or crossing the finish line.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FF0000"/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5E72F7-16A0-491F-B1CC-1085A1D2F34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3074" name="Picture 2" descr="achievements,awards,honors,prizes,special occasions,competitions,sports,trophies,winn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16" t="7385" r="16462" b="16308"/>
          <a:stretch/>
        </p:blipFill>
        <p:spPr bwMode="auto">
          <a:xfrm>
            <a:off x="6172200" y="3371849"/>
            <a:ext cx="213360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0"/>
          <p:cNvSpPr>
            <a:spLocks noGrp="1"/>
          </p:cNvSpPr>
          <p:nvPr>
            <p:ph type="sldNum" sz="quarter" idx="11"/>
          </p:nvPr>
        </p:nvSpPr>
        <p:spPr bwMode="auto">
          <a:xfrm>
            <a:off x="7750818" y="5734049"/>
            <a:ext cx="988370" cy="639401"/>
          </a:xfrm>
          <a:solidFill>
            <a:schemeClr val="bg1"/>
          </a:solidFill>
          <a:extLst/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7CD183-070B-40F0-87DA-D0D5A68C6DB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320675" y="1143000"/>
            <a:ext cx="83820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ts val="1200"/>
              </a:spcBef>
              <a:buClr>
                <a:srgbClr val="FE8637"/>
              </a:buClr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is the engineering design process?</a:t>
            </a:r>
          </a:p>
          <a:p>
            <a:pPr defTabSz="914400">
              <a:buClr>
                <a:srgbClr val="FE8637"/>
              </a:buClr>
              <a:buNone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series of steps used by engineering teams to guide them </a:t>
            </a:r>
            <a:b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as they develop new solutions, products or systems. </a:t>
            </a:r>
            <a:endParaRPr lang="en-US" altLang="en-US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buClr>
                <a:srgbClr val="FE8637"/>
              </a:buClr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Steps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Define the problem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constraints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Brainstorm possible solutions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Generate ideas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Explore possibilities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Select an approach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Build a prototype to test</a:t>
            </a:r>
          </a:p>
          <a:p>
            <a:pPr marL="457200" indent="-457200" defTabSz="914400">
              <a:spcBef>
                <a:spcPts val="0"/>
              </a:spcBef>
              <a:spcAft>
                <a:spcPts val="300"/>
              </a:spcAft>
              <a:buClr>
                <a:srgbClr val="FE8637"/>
              </a:buClr>
              <a:buFont typeface="+mj-lt"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Refine the 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Engineering Design Process</a:t>
            </a:r>
          </a:p>
        </p:txBody>
      </p:sp>
      <p:pic>
        <p:nvPicPr>
          <p:cNvPr id="1026" name="Picture 2" descr="A circular diagram shows the steps of the engineering design process: 1) identify the problem, 2) identify criteria and constraints, 3) brainstorm possible solutions, 4) generate ideas, 5) explore possibilities, 6) select an approach, 7) build a model or prototype, 8) refine the design. After step 8, the cycle continues to step 1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3994150" cy="399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15852" y="5615349"/>
            <a:ext cx="4279437" cy="101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buClr>
                <a:srgbClr val="FE8637"/>
              </a:buClr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process is </a:t>
            </a:r>
            <a:r>
              <a:rPr lang="en-US" altLang="en-US" sz="18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cyclical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— it is usually necessary to test and modify many times to improve your design and get it right! 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7750818" y="5662251"/>
            <a:ext cx="98837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buClr>
                <a:srgbClr val="FE8637"/>
              </a:buClr>
              <a:buNone/>
            </a:pP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7CD183-070B-40F0-87DA-D0D5A68C6DB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152400" y="938212"/>
            <a:ext cx="8550275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ts val="1200"/>
              </a:spcBef>
              <a:buClr>
                <a:srgbClr val="FE8637"/>
              </a:buClr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1: Testing &amp; Calibration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Find the relationship between the number of rotations and the distance the robot travels.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To do this, try out different number of rotations in the program, and then let the robot move. Then measure the distance the robot traveled each time. Record findings on your worksheet.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Use the start line and a tape measure (or ruler) </a:t>
            </a:r>
            <a:b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to help with testing and calibration.</a:t>
            </a:r>
          </a:p>
          <a:p>
            <a:pPr defTabSz="914400">
              <a:buClr>
                <a:srgbClr val="FE8637"/>
              </a:buClr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2: Programming &amp; Accuracy Competition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Line up the people (action figures or LEGO people) </a:t>
            </a:r>
            <a:b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on the finish line. 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Program your robot to move from the start line </a:t>
            </a:r>
            <a:b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to the finish line without crossing the line or hitting any figures. 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One by one, groups test their programs.</a:t>
            </a:r>
          </a:p>
          <a:p>
            <a:pPr marL="342900" indent="-342900" defTabSz="914400">
              <a:buClr>
                <a:srgbClr val="FE8637"/>
              </a:buClr>
            </a:pPr>
            <a:r>
              <a:rPr lang="en-US" alt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Record how close each robot comes to the people and the finish line.</a:t>
            </a:r>
          </a:p>
          <a:p>
            <a:pPr algn="ctr" defTabSz="914400">
              <a:buClr>
                <a:srgbClr val="FE8637"/>
              </a:buClr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group with the robot that comes closest without touching </a:t>
            </a:r>
            <a:b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people has the winning *best* design.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Master Driver Activity </a:t>
            </a:r>
            <a:r>
              <a:rPr lang="en-US" sz="3600" b="1" dirty="0">
                <a:solidFill>
                  <a:schemeClr val="accent1"/>
                </a:solidFill>
              </a:rPr>
              <a:t>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://farm6.staticflickr.com/5043/5224676727_2d8b6eb838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532" y="275510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9CDE6A-4A50-44B1-9409-4B5C5555FC5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407988" y="1600200"/>
            <a:ext cx="5961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1: Testing &amp; Calibration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(without people)</a:t>
            </a:r>
            <a:endParaRPr lang="en-US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2400" y="274638"/>
            <a:ext cx="8586788" cy="7858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/>
            <a:r>
              <a:rPr lang="en-US" b="1" dirty="0">
                <a:solidFill>
                  <a:schemeClr val="accent1"/>
                </a:solidFill>
              </a:rPr>
              <a:t>Track Setup and Constraints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20201" y="3281696"/>
            <a:ext cx="6172070" cy="1512332"/>
            <a:chOff x="800165" y="2971800"/>
            <a:chExt cx="6172070" cy="1512332"/>
          </a:xfrm>
        </p:grpSpPr>
        <p:cxnSp>
          <p:nvCxnSpPr>
            <p:cNvPr id="12295" name="Straight Arrow Connector 2"/>
            <p:cNvCxnSpPr>
              <a:cxnSpLocks noChangeShapeType="1"/>
            </p:cNvCxnSpPr>
            <p:nvPr/>
          </p:nvCxnSpPr>
          <p:spPr bwMode="auto">
            <a:xfrm>
              <a:off x="1600200" y="3200400"/>
              <a:ext cx="4572000" cy="0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Straight Connector 4"/>
            <p:cNvCxnSpPr>
              <a:cxnSpLocks noChangeShapeType="1"/>
            </p:cNvCxnSpPr>
            <p:nvPr/>
          </p:nvCxnSpPr>
          <p:spPr bwMode="auto">
            <a:xfrm>
              <a:off x="1600200" y="2971800"/>
              <a:ext cx="0" cy="457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Group 8"/>
            <p:cNvGrpSpPr/>
            <p:nvPr/>
          </p:nvGrpSpPr>
          <p:grpSpPr>
            <a:xfrm>
              <a:off x="800165" y="3657600"/>
              <a:ext cx="1600070" cy="826532"/>
              <a:chOff x="800165" y="3657600"/>
              <a:chExt cx="1600070" cy="826532"/>
            </a:xfrm>
          </p:grpSpPr>
          <p:cxnSp>
            <p:nvCxnSpPr>
              <p:cNvPr id="12301" name="Straight Arrow Connector 6"/>
              <p:cNvCxnSpPr>
                <a:cxnSpLocks noChangeShapeType="1"/>
              </p:cNvCxnSpPr>
              <p:nvPr/>
            </p:nvCxnSpPr>
            <p:spPr bwMode="auto">
              <a:xfrm flipV="1">
                <a:off x="1600200" y="3657600"/>
                <a:ext cx="0" cy="4572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5000" dir="5400000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02" name="TextBox 8"/>
              <p:cNvSpPr txBox="1">
                <a:spLocks noChangeArrowheads="1"/>
              </p:cNvSpPr>
              <p:nvPr/>
            </p:nvSpPr>
            <p:spPr bwMode="auto">
              <a:xfrm>
                <a:off x="800165" y="4114800"/>
                <a:ext cx="16000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>
                    <a:latin typeface="Calibri" panose="020F0502020204030204" pitchFamily="34" charset="0"/>
                  </a:rPr>
                  <a:t>starting point</a:t>
                </a:r>
              </a:p>
            </p:txBody>
          </p:sp>
        </p:grpSp>
        <p:cxnSp>
          <p:nvCxnSpPr>
            <p:cNvPr id="12299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3650869" y="3379580"/>
              <a:ext cx="455367" cy="36576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0" name="TextBox 19"/>
            <p:cNvSpPr txBox="1">
              <a:spLocks noChangeArrowheads="1"/>
            </p:cNvSpPr>
            <p:nvPr/>
          </p:nvSpPr>
          <p:spPr bwMode="auto">
            <a:xfrm>
              <a:off x="3167475" y="3745340"/>
              <a:ext cx="1981039" cy="369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measuring tape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72165" y="3580662"/>
              <a:ext cx="1600070" cy="826532"/>
              <a:chOff x="800165" y="3657600"/>
              <a:chExt cx="1600070" cy="826532"/>
            </a:xfrm>
          </p:grpSpPr>
          <p:cxnSp>
            <p:nvCxnSpPr>
              <p:cNvPr id="25" name="Straight Arrow Connector 6"/>
              <p:cNvCxnSpPr>
                <a:cxnSpLocks noChangeShapeType="1"/>
              </p:cNvCxnSpPr>
              <p:nvPr/>
            </p:nvCxnSpPr>
            <p:spPr bwMode="auto">
              <a:xfrm flipV="1">
                <a:off x="1600200" y="3657600"/>
                <a:ext cx="0" cy="4572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5000" dir="5400000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Box 8"/>
              <p:cNvSpPr txBox="1">
                <a:spLocks noChangeArrowheads="1"/>
              </p:cNvSpPr>
              <p:nvPr/>
            </p:nvSpPr>
            <p:spPr bwMode="auto">
              <a:xfrm>
                <a:off x="800165" y="4114800"/>
                <a:ext cx="16000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>
                    <a:latin typeface="Calibri" panose="020F0502020204030204" pitchFamily="34" charset="0"/>
                  </a:rPr>
                  <a:t>finish line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528861-AF1C-497C-9837-0768E2828676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418698"/>
                  </p:ext>
                </p:extLst>
              </p:nvPr>
            </p:nvGraphicFramePr>
            <p:xfrm>
              <a:off x="914400" y="3124200"/>
              <a:ext cx="7010400" cy="3236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368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3368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33680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6400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Number of Rotations</a:t>
                          </a: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Distance (inches)</a:t>
                          </a: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Ratio=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𝑫𝒊𝒔𝒕𝒂𝒏𝒄𝒆</m:t>
                                  </m:r>
                                </m:num>
                                <m:den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# 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𝒐𝒇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kumimoji="0" lang="en-US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𝑹𝒐𝒕𝒂𝒕𝒊𝒐𝒏𝒔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6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</a:rPr>
                            <a:t>7</a:t>
                          </a: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9418698"/>
                  </p:ext>
                </p:extLst>
              </p:nvPr>
            </p:nvGraphicFramePr>
            <p:xfrm>
              <a:off x="914400" y="3124200"/>
              <a:ext cx="7010400" cy="32362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36800"/>
                    <a:gridCol w="2336800"/>
                    <a:gridCol w="2336800"/>
                  </a:tblGrid>
                  <a:tr h="6400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Number of Rotations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</a:rPr>
                            <a:t>Distance (inches)</a:t>
                          </a:r>
                          <a:endParaRPr lang="en-US" sz="1800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7030A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5" marB="45725" anchor="ctr">
                        <a:blipFill rotWithShape="0">
                          <a:blip r:embed="rId2"/>
                          <a:stretch>
                            <a:fillRect l="-200783" t="-952" r="-1305" b="-420952"/>
                          </a:stretch>
                        </a:blip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4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5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6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chemeClr val="bg1"/>
                        </a:solidFill>
                      </a:tcPr>
                    </a:tc>
                  </a:tr>
                  <a:tr h="370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Calibri" panose="020F0502020204030204" pitchFamily="34" charset="0"/>
                            </a:rPr>
                            <a:t>7</a:t>
                          </a:r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Calibri" panose="020F0502020204030204" pitchFamily="34" charset="0"/>
                          </a:endParaRPr>
                        </a:p>
                      </a:txBody>
                      <a:tcPr marT="45725" marB="45725" anchor="ctr">
                        <a:solidFill>
                          <a:srgbClr val="E4D2F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390525" y="1060450"/>
            <a:ext cx="8120063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marL="285750" indent="-285750"/>
            <a:r>
              <a:rPr lang="en-US" sz="1800" b="1" dirty="0">
                <a:solidFill>
                  <a:srgbClr val="7030A0"/>
                </a:solidFill>
                <a:latin typeface="Calibri" panose="020F0502020204030204" pitchFamily="34" charset="0"/>
              </a:rPr>
              <a:t>Part 1: </a:t>
            </a:r>
            <a:r>
              <a:rPr lang="en-US" sz="1800" b="1" dirty="0">
                <a:latin typeface="Calibri" panose="020F0502020204030204" pitchFamily="34" charset="0"/>
              </a:rPr>
              <a:t>Use this chart to help you find a pattern between the number of rotations and the distance the EV3 moves.</a:t>
            </a:r>
          </a:p>
          <a:p>
            <a:pPr marL="285750" indent="-285750"/>
            <a:r>
              <a:rPr lang="en-US" sz="1800" b="1" dirty="0">
                <a:latin typeface="Calibri" panose="020F0502020204030204" pitchFamily="34" charset="0"/>
              </a:rPr>
              <a:t>Calculate the </a:t>
            </a:r>
            <a:r>
              <a:rPr lang="en-US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ratio of distance to the number of rotations </a:t>
            </a:r>
            <a:r>
              <a:rPr lang="en-US" sz="1800" b="1" dirty="0">
                <a:latin typeface="Calibri" panose="020F0502020204030204" pitchFamily="34" charset="0"/>
              </a:rPr>
              <a:t>for each trial. </a:t>
            </a:r>
            <a:br>
              <a:rPr lang="en-US" sz="1800" b="1" dirty="0">
                <a:latin typeface="Calibri" panose="020F0502020204030204" pitchFamily="34" charset="0"/>
              </a:rPr>
            </a:br>
            <a:r>
              <a:rPr lang="en-US" sz="1800" b="1" dirty="0">
                <a:latin typeface="Calibri" panose="020F0502020204030204" pitchFamily="34" charset="0"/>
              </a:rPr>
              <a:t>Compare this ratio for each trial. </a:t>
            </a:r>
            <a:r>
              <a:rPr lang="en-US" sz="1800" b="1" i="1" dirty="0">
                <a:latin typeface="Calibri" panose="020F0502020204030204" pitchFamily="34" charset="0"/>
              </a:rPr>
              <a:t>What does this tell you about the distance the robot travels for each wheel rotation?</a:t>
            </a:r>
          </a:p>
          <a:p>
            <a:pPr marL="285750" indent="-285750"/>
            <a:r>
              <a:rPr lang="en-US" sz="1800" b="1" i="1" dirty="0">
                <a:latin typeface="Calibri" panose="020F0502020204030204" pitchFamily="34" charset="0"/>
              </a:rPr>
              <a:t>Hint</a:t>
            </a:r>
            <a:r>
              <a:rPr lang="en-US" sz="1800" b="1" dirty="0">
                <a:latin typeface="Calibri" panose="020F0502020204030204" pitchFamily="34" charset="0"/>
              </a:rPr>
              <a:t>: You may find using inches easier to find the pattern.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Master Driver Worksheet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078761-7697-44DB-9441-C72F546A2D7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07988" y="1600200"/>
            <a:ext cx="7751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 2: Programming &amp; Accuracy Competition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(with people)</a:t>
            </a:r>
            <a:endParaRPr lang="en-US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274638"/>
            <a:ext cx="8586788" cy="7858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/>
            <a:r>
              <a:rPr lang="en-US" b="1" dirty="0">
                <a:solidFill>
                  <a:schemeClr val="accent1"/>
                </a:solidFill>
              </a:rPr>
              <a:t>Track Setup and Constraints</a:t>
            </a:r>
          </a:p>
        </p:txBody>
      </p:sp>
      <p:cxnSp>
        <p:nvCxnSpPr>
          <p:cNvPr id="41" name="Straight Arrow Connector 2"/>
          <p:cNvCxnSpPr>
            <a:cxnSpLocks noChangeShapeType="1"/>
          </p:cNvCxnSpPr>
          <p:nvPr/>
        </p:nvCxnSpPr>
        <p:spPr bwMode="auto">
          <a:xfrm>
            <a:off x="1600200" y="3593068"/>
            <a:ext cx="457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"/>
          <p:cNvCxnSpPr>
            <a:cxnSpLocks noChangeShapeType="1"/>
          </p:cNvCxnSpPr>
          <p:nvPr/>
        </p:nvCxnSpPr>
        <p:spPr bwMode="auto">
          <a:xfrm>
            <a:off x="1600200" y="3364468"/>
            <a:ext cx="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3" name="Group 42"/>
          <p:cNvGrpSpPr/>
          <p:nvPr/>
        </p:nvGrpSpPr>
        <p:grpSpPr>
          <a:xfrm>
            <a:off x="800165" y="4050268"/>
            <a:ext cx="1600070" cy="826532"/>
            <a:chOff x="800165" y="3657600"/>
            <a:chExt cx="1600070" cy="826532"/>
          </a:xfrm>
        </p:grpSpPr>
        <p:cxnSp>
          <p:nvCxnSpPr>
            <p:cNvPr id="44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600200" y="3657600"/>
              <a:ext cx="0" cy="45720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8"/>
            <p:cNvSpPr txBox="1">
              <a:spLocks noChangeArrowheads="1"/>
            </p:cNvSpPr>
            <p:nvPr/>
          </p:nvSpPr>
          <p:spPr bwMode="auto">
            <a:xfrm>
              <a:off x="800165" y="4114800"/>
              <a:ext cx="16000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starting point</a:t>
              </a:r>
            </a:p>
          </p:txBody>
        </p:sp>
      </p:grpSp>
      <p:cxnSp>
        <p:nvCxnSpPr>
          <p:cNvPr id="46" name="Straight Arrow Connector 18"/>
          <p:cNvCxnSpPr>
            <a:cxnSpLocks noChangeShapeType="1"/>
          </p:cNvCxnSpPr>
          <p:nvPr/>
        </p:nvCxnSpPr>
        <p:spPr bwMode="auto">
          <a:xfrm flipH="1" flipV="1">
            <a:off x="3650869" y="3772248"/>
            <a:ext cx="455367" cy="36576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50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3167475" y="4138008"/>
            <a:ext cx="1981039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measuring tape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372165" y="3973330"/>
            <a:ext cx="1600070" cy="826532"/>
            <a:chOff x="800165" y="3657600"/>
            <a:chExt cx="1600070" cy="826532"/>
          </a:xfrm>
        </p:grpSpPr>
        <p:cxnSp>
          <p:nvCxnSpPr>
            <p:cNvPr id="49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600200" y="3657600"/>
              <a:ext cx="0" cy="45720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8"/>
            <p:cNvSpPr txBox="1">
              <a:spLocks noChangeArrowheads="1"/>
            </p:cNvSpPr>
            <p:nvPr/>
          </p:nvSpPr>
          <p:spPr bwMode="auto">
            <a:xfrm>
              <a:off x="800165" y="4114800"/>
              <a:ext cx="16000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finish line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43600" y="2368707"/>
            <a:ext cx="2006896" cy="979487"/>
            <a:chOff x="5478916" y="2525712"/>
            <a:chExt cx="2006896" cy="979487"/>
          </a:xfrm>
        </p:grpSpPr>
        <p:sp>
          <p:nvSpPr>
            <p:cNvPr id="52" name="Rectangle 51"/>
            <p:cNvSpPr/>
            <p:nvPr/>
          </p:nvSpPr>
          <p:spPr bwMode="auto">
            <a:xfrm>
              <a:off x="5586415" y="3119851"/>
              <a:ext cx="228646" cy="3853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3" name="Straight Arrow Connector 35"/>
            <p:cNvCxnSpPr>
              <a:cxnSpLocks noChangeShapeType="1"/>
            </p:cNvCxnSpPr>
            <p:nvPr/>
          </p:nvCxnSpPr>
          <p:spPr bwMode="auto">
            <a:xfrm flipH="1">
              <a:off x="6019800" y="2862053"/>
              <a:ext cx="486137" cy="25779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50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Box 49"/>
            <p:cNvSpPr txBox="1">
              <a:spLocks noChangeArrowheads="1"/>
            </p:cNvSpPr>
            <p:nvPr/>
          </p:nvSpPr>
          <p:spPr bwMode="auto">
            <a:xfrm>
              <a:off x="5478916" y="2525712"/>
              <a:ext cx="20068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Calibri" panose="020F0502020204030204" pitchFamily="34" charset="0"/>
                </a:rPr>
                <a:t>toy people in a line</a:t>
              </a:r>
            </a:p>
          </p:txBody>
        </p:sp>
        <p:sp>
          <p:nvSpPr>
            <p:cNvPr id="2" name="Smiley Face 1"/>
            <p:cNvSpPr/>
            <p:nvPr/>
          </p:nvSpPr>
          <p:spPr>
            <a:xfrm>
              <a:off x="5544734" y="2897961"/>
              <a:ext cx="312007" cy="300335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2171984" y="3169616"/>
            <a:ext cx="27592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accent1"/>
                </a:solidFill>
                <a:latin typeface="Calibri" panose="020F0502020204030204" pitchFamily="34" charset="0"/>
              </a:rPr>
              <a:t>track length: 4 feet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0"/>
          <p:cNvSpPr>
            <a:spLocks noGrp="1"/>
          </p:cNvSpPr>
          <p:nvPr>
            <p:ph type="sldNum" sz="quarter" idx="11"/>
          </p:nvPr>
        </p:nvSpPr>
        <p:spPr bwMode="auto">
          <a:xfrm>
            <a:off x="8001000" y="5562600"/>
            <a:ext cx="738188" cy="838200"/>
          </a:xfrm>
          <a:solidFill>
            <a:schemeClr val="bg1"/>
          </a:solidFill>
          <a:extLst/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53FD988-8854-44DF-A05E-C709E57DDBD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31487"/>
              </p:ext>
            </p:extLst>
          </p:nvPr>
        </p:nvGraphicFramePr>
        <p:xfrm>
          <a:off x="838200" y="3962400"/>
          <a:ext cx="6553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Trial</a:t>
                      </a:r>
                    </a:p>
                  </a:txBody>
                  <a:tcPr marT="45700" marB="4570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Ending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Distance from Finish Line (inches)</a:t>
                      </a:r>
                    </a:p>
                  </a:txBody>
                  <a:tcPr marT="45700" marB="4570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T="45700" marB="45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700" marB="45700" anchor="ctr"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382" name="TextBox 2"/>
          <p:cNvSpPr txBox="1">
            <a:spLocks noChangeArrowheads="1"/>
          </p:cNvSpPr>
          <p:nvPr/>
        </p:nvSpPr>
        <p:spPr bwMode="auto">
          <a:xfrm>
            <a:off x="457200" y="1447800"/>
            <a:ext cx="77724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Part 2 </a:t>
            </a:r>
          </a:p>
          <a:p>
            <a:pPr marL="342900" indent="-342900"/>
            <a:r>
              <a:rPr lang="en-US" sz="2800" b="1" dirty="0">
                <a:latin typeface="Calibri" panose="020F0502020204030204" pitchFamily="34" charset="0"/>
              </a:rPr>
              <a:t>How close was your robot from the people and the finish line when it came to a stop?</a:t>
            </a:r>
          </a:p>
          <a:p>
            <a:pPr marL="342900" indent="-342900"/>
            <a:r>
              <a:rPr lang="en-US" sz="2800" b="1" dirty="0">
                <a:latin typeface="Calibri" panose="020F0502020204030204" pitchFamily="34" charset="0"/>
              </a:rPr>
              <a:t>For each trial, measure this distance and record your results in a chart like this: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8581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Master Driver Worksheet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685800" y="5899150"/>
            <a:ext cx="6553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FE8637"/>
              </a:buClr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group with the robot that comes closest without touching </a:t>
            </a:r>
            <a:b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people has the winning *best* design.</a:t>
            </a:r>
          </a:p>
        </p:txBody>
      </p:sp>
      <p:pic>
        <p:nvPicPr>
          <p:cNvPr id="4098" name="Picture 2" descr="1st place,awards,honors,medals,number one,recognitions,symbols,winn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5231" r="735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23" r="21385"/>
          <a:stretch/>
        </p:blipFill>
        <p:spPr bwMode="auto">
          <a:xfrm>
            <a:off x="7453708" y="3786902"/>
            <a:ext cx="1375571" cy="266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7543800" y="5445124"/>
            <a:ext cx="1195388" cy="127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buClr>
                <a:srgbClr val="FE8637"/>
              </a:buClr>
              <a:buNone/>
            </a:pPr>
            <a:endParaRPr lang="en-US" altLang="en-US" sz="18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Images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291388" cy="2819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Slide 1: EV3 servo motor; source: LEGO Education: </a:t>
            </a:r>
            <a:r>
              <a:rPr lang="en-US" sz="1400" dirty="0">
                <a:hlinkClick r:id="rId2"/>
              </a:rPr>
              <a:t>https://education.lego.com/en-us/products/ev3-large-servo-motor/45502</a:t>
            </a:r>
            <a:r>
              <a:rPr lang="en-US" sz="1400" dirty="0"/>
              <a:t>  </a:t>
            </a:r>
          </a:p>
          <a:p>
            <a:pPr marL="0" indent="0">
              <a:buNone/>
            </a:pPr>
            <a:r>
              <a:rPr lang="en-US" sz="1400" dirty="0"/>
              <a:t>Slide 1: man waving checkered flag; source: Microsoft® clipart: </a:t>
            </a:r>
            <a:r>
              <a:rPr lang="en-US" sz="1400" dirty="0">
                <a:hlinkClick r:id="rId3"/>
              </a:rPr>
              <a:t>http://office.microsoft.com/en-us/images/results.aspx?qu=checkered+flag&amp;ex=1#ai:MC900229925|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Slide 2: award trophy graphic; source: Microsoft® clipart: </a:t>
            </a:r>
            <a:r>
              <a:rPr lang="en-US" sz="1400" dirty="0">
                <a:hlinkClick r:id="rId4"/>
              </a:rPr>
              <a:t>http://office.microsoft.com/en-us/images/results.aspx?qu=winner&amp;ex=1#ai:MC900199250|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/>
              <a:t>Slide 3: Engineering design process graphic; source: NASA: </a:t>
            </a:r>
            <a:r>
              <a:rPr lang="en-US" sz="1400" u="sng" dirty="0">
                <a:hlinkClick r:id="rId5"/>
              </a:rPr>
              <a:t>http://www.nasa.gov/audience/foreducators/plantgrowth/reference/Eng_Design_5-12.html</a:t>
            </a:r>
            <a:endParaRPr lang="en-US" sz="1400" u="sng" dirty="0"/>
          </a:p>
          <a:p>
            <a:pPr marL="0" indent="0">
              <a:buNone/>
            </a:pPr>
            <a:r>
              <a:rPr lang="en-US" sz="1400" dirty="0"/>
              <a:t>Slide 4: hand holding LEGO person; source: Looking Glass, </a:t>
            </a:r>
            <a:r>
              <a:rPr lang="en-US" sz="1400" dirty="0" err="1"/>
              <a:t>flickr</a:t>
            </a:r>
            <a:r>
              <a:rPr lang="en-US" sz="1400" dirty="0"/>
              <a:t> (CC): </a:t>
            </a:r>
            <a:r>
              <a:rPr lang="en-US" sz="1400" dirty="0">
                <a:hlinkClick r:id="rId6"/>
              </a:rPr>
              <a:t>http://www.flickr.com/photos/fernando/5224676727/sizes/o/</a:t>
            </a:r>
            <a:r>
              <a:rPr lang="en-US" sz="1400" dirty="0"/>
              <a:t>  </a:t>
            </a:r>
          </a:p>
          <a:p>
            <a:pPr marL="0" indent="0">
              <a:buNone/>
            </a:pPr>
            <a:r>
              <a:rPr lang="en-US" sz="1400" dirty="0"/>
              <a:t>Slide 8: gold medal graphic; source: Microsoft® clipart: </a:t>
            </a:r>
            <a:r>
              <a:rPr lang="en-US" sz="1400" dirty="0">
                <a:hlinkClick r:id="rId7"/>
              </a:rPr>
              <a:t>http://office.microsoft.com/en-us/images/results.aspx?qu=winner&amp;ex=1#ai:MC900139591|</a:t>
            </a:r>
            <a:r>
              <a:rPr lang="en-US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A7277B-8907-4AF0-AAEE-8CBD9DDDB2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7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76586F-CD26-4D90-8C3C-470D3488A12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8537</TotalTime>
  <Words>537</Words>
  <Application>Microsoft Office PowerPoint</Application>
  <PresentationFormat>On-screen Show (4:3)</PresentationFormat>
  <Paragraphs>87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Cambria Math</vt:lpstr>
      <vt:lpstr>Century Schoolbook</vt:lpstr>
      <vt:lpstr>Times New Roman</vt:lpstr>
      <vt:lpstr>Wingdings</vt:lpstr>
      <vt:lpstr>Wingdings 2</vt:lpstr>
      <vt:lpstr>Oriel</vt:lpstr>
      <vt:lpstr>Master Driver</vt:lpstr>
      <vt:lpstr>Master Driver Activity</vt:lpstr>
      <vt:lpstr>Engineering Design Process</vt:lpstr>
      <vt:lpstr>Master Driver Activity (continued)</vt:lpstr>
      <vt:lpstr>PowerPoint Presentation</vt:lpstr>
      <vt:lpstr>Master Driver Worksheet</vt:lpstr>
      <vt:lpstr>PowerPoint Presentation</vt:lpstr>
      <vt:lpstr>Master Driver Worksheet</vt:lpstr>
      <vt:lpstr>Images Sources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anonymous</cp:lastModifiedBy>
  <cp:revision>443</cp:revision>
  <dcterms:created xsi:type="dcterms:W3CDTF">2009-07-19T21:20:08Z</dcterms:created>
  <dcterms:modified xsi:type="dcterms:W3CDTF">2016-11-05T01:18:04Z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