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34"/>
  </p:notesMasterIdLst>
  <p:sldIdLst>
    <p:sldId id="256" r:id="rId5"/>
    <p:sldId id="258" r:id="rId6"/>
    <p:sldId id="260" r:id="rId7"/>
    <p:sldId id="261" r:id="rId8"/>
    <p:sldId id="363" r:id="rId9"/>
    <p:sldId id="262" r:id="rId10"/>
    <p:sldId id="268" r:id="rId11"/>
    <p:sldId id="340" r:id="rId12"/>
    <p:sldId id="341" r:id="rId13"/>
    <p:sldId id="378" r:id="rId14"/>
    <p:sldId id="379" r:id="rId15"/>
    <p:sldId id="380" r:id="rId16"/>
    <p:sldId id="346" r:id="rId17"/>
    <p:sldId id="347" r:id="rId18"/>
    <p:sldId id="349" r:id="rId19"/>
    <p:sldId id="350" r:id="rId20"/>
    <p:sldId id="345" r:id="rId21"/>
    <p:sldId id="351" r:id="rId22"/>
    <p:sldId id="352" r:id="rId23"/>
    <p:sldId id="374" r:id="rId24"/>
    <p:sldId id="370" r:id="rId25"/>
    <p:sldId id="372" r:id="rId26"/>
    <p:sldId id="377" r:id="rId27"/>
    <p:sldId id="376" r:id="rId28"/>
    <p:sldId id="371" r:id="rId29"/>
    <p:sldId id="355" r:id="rId30"/>
    <p:sldId id="366" r:id="rId31"/>
    <p:sldId id="334" r:id="rId32"/>
    <p:sldId id="382"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81" autoAdjust="0"/>
    <p:restoredTop sz="90173" autoAdjust="0"/>
  </p:normalViewPr>
  <p:slideViewPr>
    <p:cSldViewPr snapToObjects="1">
      <p:cViewPr varScale="1">
        <p:scale>
          <a:sx n="61" d="100"/>
          <a:sy n="61" d="100"/>
        </p:scale>
        <p:origin x="90"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4DB938E-4EC9-481B-9B1A-9C1259B69269}" type="datetimeFigureOut">
              <a:rPr lang="en-US"/>
              <a:pPr>
                <a:defRPr/>
              </a:pPr>
              <a:t>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494B8EE-DF5F-43F9-8E00-C480D0450666}" type="slidenum">
              <a:rPr lang="en-US"/>
              <a:pPr>
                <a:defRPr/>
              </a:pPr>
              <a:t>‹#›</a:t>
            </a:fld>
            <a:endParaRPr lang="en-US"/>
          </a:p>
        </p:txBody>
      </p:sp>
    </p:spTree>
    <p:extLst>
      <p:ext uri="{BB962C8B-B14F-4D97-AF65-F5344CB8AC3E}">
        <p14:creationId xmlns:p14="http://schemas.microsoft.com/office/powerpoint/2010/main" val="11245445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smtClean="0"/>
              <a:t>Robot Sensors and Sound Presentation &gt; TeachEngineering.org</a:t>
            </a:r>
            <a:endParaRPr lang="en-US" altLang="en-US" dirty="0" smtClean="0"/>
          </a:p>
          <a:p>
            <a:r>
              <a:rPr lang="en-US" dirty="0" smtClean="0"/>
              <a:t>Day 2; expect</a:t>
            </a:r>
            <a:r>
              <a:rPr lang="en-US" baseline="0" dirty="0" smtClean="0"/>
              <a:t> to spend 20 minutes talking about electronic sensor types (slides 1-7</a:t>
            </a:r>
            <a:r>
              <a:rPr lang="en-US" baseline="0" smtClean="0"/>
              <a:t>) </a:t>
            </a:r>
            <a:br>
              <a:rPr lang="en-US" baseline="0" smtClean="0"/>
            </a:br>
            <a:r>
              <a:rPr lang="en-US" baseline="0" smtClean="0"/>
              <a:t>and </a:t>
            </a:r>
            <a:r>
              <a:rPr lang="en-US" baseline="0" dirty="0" smtClean="0"/>
              <a:t>30 minutes for the </a:t>
            </a:r>
            <a:r>
              <a:rPr lang="en-US" baseline="0" smtClean="0"/>
              <a:t>sound sensor activity that follows</a:t>
            </a:r>
            <a:endParaRPr lang="en-US" dirty="0" smtClean="0"/>
          </a:p>
        </p:txBody>
      </p:sp>
      <p:sp>
        <p:nvSpPr>
          <p:cNvPr id="4" name="Slide Number Placeholder 3"/>
          <p:cNvSpPr>
            <a:spLocks noGrp="1"/>
          </p:cNvSpPr>
          <p:nvPr>
            <p:ph type="sldNum" sz="quarter" idx="5"/>
          </p:nvPr>
        </p:nvSpPr>
        <p:spPr/>
        <p:txBody>
          <a:bodyPr/>
          <a:lstStyle/>
          <a:p>
            <a:pPr>
              <a:defRPr/>
            </a:pPr>
            <a:fld id="{A805C694-9A89-46FE-B220-F5EAFACAE977}" type="slidenum">
              <a:rPr lang="en-US" smtClean="0"/>
              <a:pPr>
                <a:defRPr/>
              </a:pPr>
              <a:t>1</a:t>
            </a:fld>
            <a:endParaRPr lang="en-US"/>
          </a:p>
        </p:txBody>
      </p:sp>
    </p:spTree>
    <p:extLst>
      <p:ext uri="{BB962C8B-B14F-4D97-AF65-F5344CB8AC3E}">
        <p14:creationId xmlns:p14="http://schemas.microsoft.com/office/powerpoint/2010/main" val="385810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412C206-8FAA-4926-A425-3D41D74F5F7E}" type="slidenum">
              <a:rPr lang="en-US" smtClean="0"/>
              <a:pPr>
                <a:defRPr/>
              </a:pPr>
              <a:t>20</a:t>
            </a:fld>
            <a:endParaRPr lang="en-US"/>
          </a:p>
        </p:txBody>
      </p:sp>
    </p:spTree>
    <p:extLst>
      <p:ext uri="{BB962C8B-B14F-4D97-AF65-F5344CB8AC3E}">
        <p14:creationId xmlns:p14="http://schemas.microsoft.com/office/powerpoint/2010/main" val="403950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Audacity® is free, open source, cross-platform software for recording and editing sounds.</a:t>
            </a:r>
          </a:p>
          <a:p>
            <a:r>
              <a:rPr lang="en-US" sz="1200" b="0" i="0" kern="1200" dirty="0" smtClean="0">
                <a:solidFill>
                  <a:schemeClr val="tx1"/>
                </a:solidFill>
                <a:effectLst/>
                <a:latin typeface="+mn-lt"/>
                <a:ea typeface="+mn-ea"/>
                <a:cs typeface="+mn-cs"/>
              </a:rPr>
              <a:t>http://audacity.sourceforge.net/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B542D63A-1A6E-4DE4-80C2-EDBF99C6DF91}" type="slidenum">
              <a:rPr lang="en-US" smtClean="0"/>
              <a:pPr>
                <a:defRPr/>
              </a:pPr>
              <a:t>21</a:t>
            </a:fld>
            <a:endParaRPr lang="en-US"/>
          </a:p>
        </p:txBody>
      </p:sp>
    </p:spTree>
    <p:extLst>
      <p:ext uri="{BB962C8B-B14F-4D97-AF65-F5344CB8AC3E}">
        <p14:creationId xmlns:p14="http://schemas.microsoft.com/office/powerpoint/2010/main" val="350421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Audacity® is free, open source, cross-platform software for recording and editing sounds.</a:t>
            </a:r>
          </a:p>
          <a:p>
            <a:r>
              <a:rPr lang="en-US" sz="1200" b="0" i="0" kern="1200" dirty="0" smtClean="0">
                <a:solidFill>
                  <a:schemeClr val="tx1"/>
                </a:solidFill>
                <a:effectLst/>
                <a:latin typeface="+mn-lt"/>
                <a:ea typeface="+mn-ea"/>
                <a:cs typeface="+mn-cs"/>
              </a:rPr>
              <a:t>http://audacity.sourceforge.net/</a:t>
            </a:r>
          </a:p>
          <a:p>
            <a:endParaRPr lang="en-US" dirty="0" smtClean="0"/>
          </a:p>
        </p:txBody>
      </p:sp>
      <p:sp>
        <p:nvSpPr>
          <p:cNvPr id="4" name="Slide Number Placeholder 3"/>
          <p:cNvSpPr>
            <a:spLocks noGrp="1"/>
          </p:cNvSpPr>
          <p:nvPr>
            <p:ph type="sldNum" sz="quarter" idx="5"/>
          </p:nvPr>
        </p:nvSpPr>
        <p:spPr/>
        <p:txBody>
          <a:bodyPr/>
          <a:lstStyle/>
          <a:p>
            <a:pPr>
              <a:defRPr/>
            </a:pPr>
            <a:fld id="{C6E8B8B3-F555-4EB8-A0FE-53F912BA7DF5}" type="slidenum">
              <a:rPr lang="en-US" smtClean="0"/>
              <a:pPr>
                <a:defRPr/>
              </a:pPr>
              <a:t>22</a:t>
            </a:fld>
            <a:endParaRPr lang="en-US"/>
          </a:p>
        </p:txBody>
      </p:sp>
    </p:spTree>
    <p:extLst>
      <p:ext uri="{BB962C8B-B14F-4D97-AF65-F5344CB8AC3E}">
        <p14:creationId xmlns:p14="http://schemas.microsoft.com/office/powerpoint/2010/main" val="340600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Audacity® is free, open source, cross-platform software for recording and editing sounds.</a:t>
            </a:r>
          </a:p>
          <a:p>
            <a:r>
              <a:rPr lang="en-US" sz="1200" b="0" i="0" kern="1200" dirty="0" smtClean="0">
                <a:solidFill>
                  <a:schemeClr val="tx1"/>
                </a:solidFill>
                <a:effectLst/>
                <a:latin typeface="+mn-lt"/>
                <a:ea typeface="+mn-ea"/>
                <a:cs typeface="+mn-cs"/>
              </a:rPr>
              <a:t>http://audacity.sourceforge.net/</a:t>
            </a:r>
          </a:p>
          <a:p>
            <a:endParaRPr lang="en-US" dirty="0" smtClean="0"/>
          </a:p>
        </p:txBody>
      </p:sp>
      <p:sp>
        <p:nvSpPr>
          <p:cNvPr id="4" name="Slide Number Placeholder 3"/>
          <p:cNvSpPr>
            <a:spLocks noGrp="1"/>
          </p:cNvSpPr>
          <p:nvPr>
            <p:ph type="sldNum" sz="quarter" idx="5"/>
          </p:nvPr>
        </p:nvSpPr>
        <p:spPr/>
        <p:txBody>
          <a:bodyPr/>
          <a:lstStyle/>
          <a:p>
            <a:pPr>
              <a:defRPr/>
            </a:pPr>
            <a:fld id="{4AE671A3-6BDC-4097-B52D-424EED284590}" type="slidenum">
              <a:rPr lang="en-US" smtClean="0"/>
              <a:pPr>
                <a:defRPr/>
              </a:pPr>
              <a:t>23</a:t>
            </a:fld>
            <a:endParaRPr lang="en-US"/>
          </a:p>
        </p:txBody>
      </p:sp>
    </p:spTree>
    <p:extLst>
      <p:ext uri="{BB962C8B-B14F-4D97-AF65-F5344CB8AC3E}">
        <p14:creationId xmlns:p14="http://schemas.microsoft.com/office/powerpoint/2010/main" val="163909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Audacity® is free, open source, cross-platform software for recording and editing sounds.</a:t>
            </a:r>
          </a:p>
          <a:p>
            <a:r>
              <a:rPr lang="en-US" sz="1200" b="0" i="0" kern="1200" dirty="0" smtClean="0">
                <a:solidFill>
                  <a:schemeClr val="tx1"/>
                </a:solidFill>
                <a:effectLst/>
                <a:latin typeface="+mn-lt"/>
                <a:ea typeface="+mn-ea"/>
                <a:cs typeface="+mn-cs"/>
              </a:rPr>
              <a:t>http://audacity.sourceforge.net/</a:t>
            </a:r>
          </a:p>
          <a:p>
            <a:endParaRPr lang="en-US" dirty="0" smtClean="0"/>
          </a:p>
        </p:txBody>
      </p:sp>
      <p:sp>
        <p:nvSpPr>
          <p:cNvPr id="4" name="Slide Number Placeholder 3"/>
          <p:cNvSpPr>
            <a:spLocks noGrp="1"/>
          </p:cNvSpPr>
          <p:nvPr>
            <p:ph type="sldNum" sz="quarter" idx="5"/>
          </p:nvPr>
        </p:nvSpPr>
        <p:spPr/>
        <p:txBody>
          <a:bodyPr/>
          <a:lstStyle/>
          <a:p>
            <a:pPr>
              <a:defRPr/>
            </a:pPr>
            <a:fld id="{6FAF1E87-559F-4288-9F9B-96E1E41330A7}" type="slidenum">
              <a:rPr lang="en-US" smtClean="0"/>
              <a:pPr>
                <a:defRPr/>
              </a:pPr>
              <a:t>24</a:t>
            </a:fld>
            <a:endParaRPr lang="en-US"/>
          </a:p>
        </p:txBody>
      </p:sp>
    </p:spTree>
    <p:extLst>
      <p:ext uri="{BB962C8B-B14F-4D97-AF65-F5344CB8AC3E}">
        <p14:creationId xmlns:p14="http://schemas.microsoft.com/office/powerpoint/2010/main" val="101908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Audacity® is free, open source, cross-platform software for recording and editing sounds.</a:t>
            </a:r>
          </a:p>
          <a:p>
            <a:r>
              <a:rPr lang="en-US" sz="1200" b="0" i="0" kern="1200" dirty="0" smtClean="0">
                <a:solidFill>
                  <a:schemeClr val="tx1"/>
                </a:solidFill>
                <a:effectLst/>
                <a:latin typeface="+mn-lt"/>
                <a:ea typeface="+mn-ea"/>
                <a:cs typeface="+mn-cs"/>
              </a:rPr>
              <a:t>http://audacity.sourceforge.net/</a:t>
            </a:r>
          </a:p>
        </p:txBody>
      </p:sp>
      <p:sp>
        <p:nvSpPr>
          <p:cNvPr id="4" name="Slide Number Placeholder 3"/>
          <p:cNvSpPr>
            <a:spLocks noGrp="1"/>
          </p:cNvSpPr>
          <p:nvPr>
            <p:ph type="sldNum" sz="quarter" idx="5"/>
          </p:nvPr>
        </p:nvSpPr>
        <p:spPr/>
        <p:txBody>
          <a:bodyPr/>
          <a:lstStyle/>
          <a:p>
            <a:pPr>
              <a:defRPr/>
            </a:pPr>
            <a:fld id="{DC52A5FC-4273-4FA0-A691-40AAD90A353E}" type="slidenum">
              <a:rPr lang="en-US" smtClean="0"/>
              <a:pPr>
                <a:defRPr/>
              </a:pPr>
              <a:t>25</a:t>
            </a:fld>
            <a:endParaRPr lang="en-US"/>
          </a:p>
        </p:txBody>
      </p:sp>
    </p:spTree>
    <p:extLst>
      <p:ext uri="{BB962C8B-B14F-4D97-AF65-F5344CB8AC3E}">
        <p14:creationId xmlns:p14="http://schemas.microsoft.com/office/powerpoint/2010/main" val="315984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11C0E38-0EE5-448C-AFF4-60422E859528}" type="slidenum">
              <a:rPr lang="en-US" smtClean="0"/>
              <a:pPr>
                <a:defRPr/>
              </a:pPr>
              <a:t>28</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375456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B926E9F-92B8-4E99-9E92-A97DA84F61B4}" type="slidenum">
              <a:rPr lang="en-US" smtClean="0"/>
              <a:pPr>
                <a:defRPr/>
              </a:pPr>
              <a:t>2</a:t>
            </a:fld>
            <a:endParaRPr lang="en-US"/>
          </a:p>
        </p:txBody>
      </p:sp>
    </p:spTree>
    <p:extLst>
      <p:ext uri="{BB962C8B-B14F-4D97-AF65-F5344CB8AC3E}">
        <p14:creationId xmlns:p14="http://schemas.microsoft.com/office/powerpoint/2010/main" val="20821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161E9D8-0DDD-4B1B-9939-336963195379}" type="slidenum">
              <a:rPr lang="en-US" smtClean="0"/>
              <a:pPr>
                <a:defRPr/>
              </a:pPr>
              <a:t>3</a:t>
            </a:fld>
            <a:endParaRPr lang="en-US"/>
          </a:p>
        </p:txBody>
      </p:sp>
    </p:spTree>
    <p:extLst>
      <p:ext uri="{BB962C8B-B14F-4D97-AF65-F5344CB8AC3E}">
        <p14:creationId xmlns:p14="http://schemas.microsoft.com/office/powerpoint/2010/main" val="237087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0A5780A-98F6-427F-9EAC-6A543A89C916}" type="slidenum">
              <a:rPr lang="en-US" smtClean="0"/>
              <a:pPr>
                <a:defRPr/>
              </a:pPr>
              <a:t>4</a:t>
            </a:fld>
            <a:endParaRPr lang="en-US"/>
          </a:p>
        </p:txBody>
      </p:sp>
    </p:spTree>
    <p:extLst>
      <p:ext uri="{BB962C8B-B14F-4D97-AF65-F5344CB8AC3E}">
        <p14:creationId xmlns:p14="http://schemas.microsoft.com/office/powerpoint/2010/main" val="266653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007FA28-27FE-4CF3-BD47-AF646220E628}" type="slidenum">
              <a:rPr lang="en-US" smtClean="0"/>
              <a:pPr>
                <a:defRPr/>
              </a:pPr>
              <a:t>6</a:t>
            </a:fld>
            <a:endParaRPr lang="en-US"/>
          </a:p>
        </p:txBody>
      </p:sp>
    </p:spTree>
    <p:extLst>
      <p:ext uri="{BB962C8B-B14F-4D97-AF65-F5344CB8AC3E}">
        <p14:creationId xmlns:p14="http://schemas.microsoft.com/office/powerpoint/2010/main" val="38012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9122F2-D882-4E73-ADBF-10A85A9872DC}" type="slidenum">
              <a:rPr lang="en-US" smtClean="0"/>
              <a:pPr>
                <a:defRPr/>
              </a:pPr>
              <a:t>7</a:t>
            </a:fld>
            <a:endParaRPr lang="en-US"/>
          </a:p>
        </p:txBody>
      </p:sp>
    </p:spTree>
    <p:extLst>
      <p:ext uri="{BB962C8B-B14F-4D97-AF65-F5344CB8AC3E}">
        <p14:creationId xmlns:p14="http://schemas.microsoft.com/office/powerpoint/2010/main" val="248335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 the activity to take 30 minutes.</a:t>
            </a:r>
            <a:endParaRPr lang="en-US" dirty="0"/>
          </a:p>
        </p:txBody>
      </p:sp>
      <p:sp>
        <p:nvSpPr>
          <p:cNvPr id="4" name="Slide Number Placeholder 3"/>
          <p:cNvSpPr>
            <a:spLocks noGrp="1"/>
          </p:cNvSpPr>
          <p:nvPr>
            <p:ph type="sldNum" sz="quarter" idx="10"/>
          </p:nvPr>
        </p:nvSpPr>
        <p:spPr/>
        <p:txBody>
          <a:bodyPr/>
          <a:lstStyle/>
          <a:p>
            <a:pPr>
              <a:defRPr/>
            </a:pPr>
            <a:fld id="{0494B8EE-DF5F-43F9-8E00-C480D0450666}" type="slidenum">
              <a:rPr lang="en-US" smtClean="0"/>
              <a:pPr>
                <a:defRPr/>
              </a:pPr>
              <a:t>8</a:t>
            </a:fld>
            <a:endParaRPr lang="en-US"/>
          </a:p>
        </p:txBody>
      </p:sp>
    </p:spTree>
    <p:extLst>
      <p:ext uri="{BB962C8B-B14F-4D97-AF65-F5344CB8AC3E}">
        <p14:creationId xmlns:p14="http://schemas.microsoft.com/office/powerpoint/2010/main" val="38293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94B8EE-DF5F-43F9-8E00-C480D0450666}" type="slidenum">
              <a:rPr lang="en-US" smtClean="0"/>
              <a:pPr>
                <a:defRPr/>
              </a:pPr>
              <a:t>17</a:t>
            </a:fld>
            <a:endParaRPr lang="en-US"/>
          </a:p>
        </p:txBody>
      </p:sp>
    </p:spTree>
    <p:extLst>
      <p:ext uri="{BB962C8B-B14F-4D97-AF65-F5344CB8AC3E}">
        <p14:creationId xmlns:p14="http://schemas.microsoft.com/office/powerpoint/2010/main" val="71735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 the activity to take</a:t>
            </a:r>
            <a:r>
              <a:rPr lang="en-US" baseline="0" dirty="0" smtClean="0"/>
              <a:t> ~</a:t>
            </a:r>
            <a:r>
              <a:rPr lang="en-US" dirty="0" smtClean="0"/>
              <a:t>30 minutes.</a:t>
            </a:r>
            <a:endParaRPr lang="en-US" dirty="0"/>
          </a:p>
        </p:txBody>
      </p:sp>
      <p:sp>
        <p:nvSpPr>
          <p:cNvPr id="4" name="Slide Number Placeholder 3"/>
          <p:cNvSpPr>
            <a:spLocks noGrp="1"/>
          </p:cNvSpPr>
          <p:nvPr>
            <p:ph type="sldNum" sz="quarter" idx="10"/>
          </p:nvPr>
        </p:nvSpPr>
        <p:spPr/>
        <p:txBody>
          <a:bodyPr/>
          <a:lstStyle/>
          <a:p>
            <a:pPr>
              <a:defRPr/>
            </a:pPr>
            <a:fld id="{0494B8EE-DF5F-43F9-8E00-C480D0450666}" type="slidenum">
              <a:rPr lang="en-US" smtClean="0"/>
              <a:pPr>
                <a:defRPr/>
              </a:pPr>
              <a:t>18</a:t>
            </a:fld>
            <a:endParaRPr lang="en-US"/>
          </a:p>
        </p:txBody>
      </p:sp>
    </p:spTree>
    <p:extLst>
      <p:ext uri="{BB962C8B-B14F-4D97-AF65-F5344CB8AC3E}">
        <p14:creationId xmlns:p14="http://schemas.microsoft.com/office/powerpoint/2010/main" val="187893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dirty="0" smtClean="0"/>
              <a:t>Click to edit Master title style</a:t>
            </a:r>
            <a:endParaRPr lang="en-US" dirty="0"/>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1A25751D-9243-44E1-B60F-A9E5F3CD65AF}" type="datetime1">
              <a:rPr lang="en-US"/>
              <a:pPr>
                <a:defRPr/>
              </a:pPr>
              <a:t>2/10/2014</a:t>
            </a:fld>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DA6DDB09-2386-42A5-AF26-C0A98A2C973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BE95E99-E0F4-48F2-9808-41D2115EA391}" type="datetime1">
              <a:rPr lang="en-US"/>
              <a:pPr>
                <a:defRPr/>
              </a:pPr>
              <a:t>2/10/2014</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A0EA1E08-FED3-47A9-AD60-FBDBF89090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936406-A478-48AD-8122-A4808F39E4F6}" type="datetime1">
              <a:rPr lang="en-US"/>
              <a:pPr>
                <a:defRPr/>
              </a:pPr>
              <a:t>2/10/2014</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66CBEB67-EDDC-42FE-A77B-B7B1CFF3F1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AAA55371-C44E-4279-8E90-EC601B0784FE}" type="datetime1">
              <a:rPr lang="en-US"/>
              <a:pPr>
                <a:defRPr/>
              </a:pPr>
              <a:t>2/10/2014</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8643AB1C-E60C-4714-8A84-0EA5EFF01E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E5D0E97-7AB4-4C70-BA24-EC9AB5F2EF76}" type="datetime1">
              <a:rPr lang="en-US"/>
              <a:pPr>
                <a:defRPr/>
              </a:pPr>
              <a:t>2/10/2014</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7B6B01C6-CA4C-47EF-B369-10464F050B1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760D4E4-823E-4B1C-81BE-49545180AF0C}" type="datetime1">
              <a:rPr lang="en-US"/>
              <a:pPr>
                <a:defRPr/>
              </a:pPr>
              <a:t>2/10/2014</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D213DF20-63E5-4B03-963C-35D615A1FF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F32A9110-9B70-4111-905D-B59584FCB836}" type="datetime1">
              <a:rPr lang="en-US"/>
              <a:pPr>
                <a:defRPr/>
              </a:pPr>
              <a:t>2/10/2014</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131BF859-3C4B-4E2A-B9E7-FB6D67F77F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D489E81E-E69F-45A3-953F-A7EDE1AE5946}" type="datetime1">
              <a:rPr lang="en-US"/>
              <a:pPr>
                <a:defRPr/>
              </a:pPr>
              <a:t>2/10/2014</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83A1AFFE-DEF9-49DF-B611-BDB8BDC4F6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7C61DA7-A2C0-42C7-AA1E-0CD0A7C80667}" type="datetime1">
              <a:rPr lang="en-US"/>
              <a:pPr>
                <a:defRPr/>
              </a:pPr>
              <a:t>2/10/2014</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67F46C50-781D-4D3A-8487-291750E402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8" name="Straight Connector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73643BC-111F-41C8-847E-D10122F59AB0}" type="datetime1">
              <a:rPr lang="en-US"/>
              <a:pPr>
                <a:defRPr/>
              </a:pPr>
              <a:t>2/10/2014</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4E931E00-4F49-4CB9-8681-81CCB8534D4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E91FBA5-AE6F-4A0F-961C-777313825A5C}" type="datetime1">
              <a:rPr lang="en-US"/>
              <a:pPr>
                <a:defRPr/>
              </a:pPr>
              <a:t>2/10/2014</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BEF7DEA5-2694-4BF3-8595-B597FB3E4F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dirty="0" smtClean="0"/>
              <a:t>Click to edit Master title style</a:t>
            </a:r>
            <a:endParaRPr lang="en-US" dirty="0"/>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fld id="{7109BFA4-2B64-4011-AD3D-EBC1A05FF67B}" type="datetime1">
              <a:rPr lang="en-US"/>
              <a:pPr>
                <a:defRPr/>
              </a:pPr>
              <a:t>2/10/2014</a:t>
            </a:fld>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239D9310-5F71-43FC-891C-8B92604B5C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48" r:id="rId4"/>
    <p:sldLayoutId id="2147484749" r:id="rId5"/>
    <p:sldLayoutId id="2147484756" r:id="rId6"/>
    <p:sldLayoutId id="2147484750" r:id="rId7"/>
    <p:sldLayoutId id="2147484757" r:id="rId8"/>
    <p:sldLayoutId id="2147484758" r:id="rId9"/>
    <p:sldLayoutId id="2147484751" r:id="rId10"/>
    <p:sldLayoutId id="2147484752" r:id="rId11"/>
  </p:sldLayoutIdLst>
  <p:hf hdr="0" dt="0"/>
  <p:txStyles>
    <p:title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_ovMh2A3P5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tI6S5CS-6J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www.youtube.com/watch?v=s9GBf8y0lY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office.microsoft.com/en-us/images/results.aspx?qu=microphone&amp;ex=1#ai:MC900433836|" TargetMode="External"/><Relationship Id="rId2" Type="http://schemas.openxmlformats.org/officeDocument/2006/relationships/hyperlink" Target="http://office.microsoft.com/en-us/images/results.aspx?qu=yelling&amp;ex=1#ai:MP900439297|" TargetMode="External"/><Relationship Id="rId1" Type="http://schemas.openxmlformats.org/officeDocument/2006/relationships/slideLayout" Target="../slideLayouts/slideLayout4.xml"/><Relationship Id="rId6" Type="http://schemas.openxmlformats.org/officeDocument/2006/relationships/hyperlink" Target="http://www.youtube.com/watch?v=s9GBf8y0lY0" TargetMode="External"/><Relationship Id="rId5" Type="http://schemas.openxmlformats.org/officeDocument/2006/relationships/hyperlink" Target="http://office.microsoft.com/en-us/images/results.aspx?qu=water&amp;ex=1#ai:MP900402205|" TargetMode="External"/><Relationship Id="rId4" Type="http://schemas.openxmlformats.org/officeDocument/2006/relationships/hyperlink" Target="http://www.totalvenue.com.au/articles/microphones/microphon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5334001" y="3048000"/>
            <a:ext cx="2438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4800" b="1" dirty="0" smtClean="0">
                <a:solidFill>
                  <a:schemeClr val="accent1"/>
                </a:solidFill>
                <a:latin typeface="Calibri" panose="020F0502020204030204" pitchFamily="34" charset="0"/>
                <a:cs typeface="Times New Roman" pitchFamily="18" charset="0"/>
              </a:rPr>
              <a:t>Robot Sensors and Sound</a:t>
            </a:r>
            <a:endParaRPr lang="en-US" altLang="en-US" sz="4800" b="1" dirty="0">
              <a:solidFill>
                <a:schemeClr val="accent1"/>
              </a:solidFill>
              <a:latin typeface="Calibri" panose="020F0502020204030204" pitchFamily="34" charset="0"/>
            </a:endParaRPr>
          </a:p>
        </p:txBody>
      </p:sp>
      <p:pic>
        <p:nvPicPr>
          <p:cNvPr id="1026" name="Picture 2" descr="Asians,bonding,Caucasians,childhood,children,Chinese,diversity,Fotolia,friends,girls,happy,playful,shouts,yelling,youths"/>
          <p:cNvPicPr>
            <a:picLocks noChangeAspect="1" noChangeArrowheads="1"/>
          </p:cNvPicPr>
          <p:nvPr/>
        </p:nvPicPr>
        <p:blipFill rotWithShape="1">
          <a:blip r:embed="rId3">
            <a:extLst>
              <a:ext uri="{28A0092B-C50C-407E-A947-70E740481C1C}">
                <a14:useLocalDpi xmlns:a14="http://schemas.microsoft.com/office/drawing/2010/main" val="0"/>
              </a:ext>
            </a:extLst>
          </a:blip>
          <a:srcRect l="12599" r="13386"/>
          <a:stretch/>
        </p:blipFill>
        <p:spPr bwMode="auto">
          <a:xfrm>
            <a:off x="0" y="0"/>
            <a:ext cx="5076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81012" y="1143000"/>
            <a:ext cx="7824788" cy="5486400"/>
          </a:xfrm>
        </p:spPr>
        <p:txBody>
          <a:bodyPr/>
          <a:lstStyle/>
          <a:p>
            <a:pPr marL="457200" indent="-457200">
              <a:buFont typeface="+mj-lt"/>
              <a:buAutoNum type="arabicPeriod"/>
            </a:pPr>
            <a:r>
              <a:rPr lang="en-US" sz="2200" b="1" dirty="0" smtClean="0"/>
              <a:t>What is sound?</a:t>
            </a:r>
          </a:p>
          <a:p>
            <a:pPr marL="457200" lvl="1" indent="0">
              <a:spcBef>
                <a:spcPts val="0"/>
              </a:spcBef>
              <a:buNone/>
            </a:pPr>
            <a:r>
              <a:rPr lang="en-US" sz="2200" b="1" dirty="0">
                <a:solidFill>
                  <a:srgbClr val="FF0000"/>
                </a:solidFill>
                <a:cs typeface="Times New Roman" pitchFamily="18" charset="0"/>
              </a:rPr>
              <a:t>Sound is created by the vibration of air particles.</a:t>
            </a:r>
            <a:endParaRPr lang="en-US" sz="2200" dirty="0">
              <a:cs typeface="Times New Roman" pitchFamily="18" charset="0"/>
            </a:endParaRPr>
          </a:p>
          <a:p>
            <a:pPr marL="457200" indent="-457200">
              <a:buFont typeface="+mj-lt"/>
              <a:buAutoNum type="arabicPeriod"/>
            </a:pPr>
            <a:r>
              <a:rPr lang="en-US" sz="2200" b="1" dirty="0" smtClean="0"/>
              <a:t>Can sound travel through water?</a:t>
            </a:r>
          </a:p>
          <a:p>
            <a:pPr marL="457200" lvl="1" indent="0">
              <a:spcBef>
                <a:spcPts val="0"/>
              </a:spcBef>
              <a:buNone/>
            </a:pPr>
            <a:r>
              <a:rPr lang="en-US" sz="2200" b="1" dirty="0">
                <a:solidFill>
                  <a:srgbClr val="FF0000"/>
                </a:solidFill>
                <a:cs typeface="Times New Roman" pitchFamily="18" charset="0"/>
              </a:rPr>
              <a:t>Yes. Sounds needs a medium to travel, and water can act as a medium. </a:t>
            </a:r>
          </a:p>
          <a:p>
            <a:pPr marL="457200" indent="-457200">
              <a:buFont typeface="+mj-lt"/>
              <a:buAutoNum type="arabicPeriod"/>
            </a:pPr>
            <a:r>
              <a:rPr lang="en-US" sz="2200" b="1" dirty="0" smtClean="0"/>
              <a:t>Can there be sound on the moon or in the space?</a:t>
            </a:r>
          </a:p>
          <a:p>
            <a:pPr marL="457200" lvl="1" indent="0">
              <a:spcBef>
                <a:spcPts val="0"/>
              </a:spcBef>
              <a:buNone/>
            </a:pPr>
            <a:r>
              <a:rPr lang="en-US" sz="2200" b="1" dirty="0" smtClean="0">
                <a:solidFill>
                  <a:srgbClr val="FF0000"/>
                </a:solidFill>
                <a:cs typeface="Times New Roman" pitchFamily="18" charset="0"/>
              </a:rPr>
              <a:t>Sound </a:t>
            </a:r>
            <a:r>
              <a:rPr lang="en-US" sz="2200" b="1" dirty="0">
                <a:solidFill>
                  <a:srgbClr val="FF0000"/>
                </a:solidFill>
                <a:cs typeface="Times New Roman" pitchFamily="18" charset="0"/>
              </a:rPr>
              <a:t>waves need a medium (such as air) to travel (remember the vibration of particles). There is much less air on the moon, and so we can have sound on moon. But outer space has no air, and so astronauts are not be able to hear sounds in outer space.</a:t>
            </a:r>
          </a:p>
          <a:p>
            <a:pPr marL="457200" indent="-457200">
              <a:buFont typeface="+mj-lt"/>
              <a:buAutoNum type="arabicPeriod"/>
            </a:pPr>
            <a:r>
              <a:rPr lang="en-US" sz="2200" b="1" dirty="0" smtClean="0"/>
              <a:t>What is a microphone?</a:t>
            </a:r>
          </a:p>
          <a:p>
            <a:pPr marL="457200" lvl="1" indent="0">
              <a:spcBef>
                <a:spcPts val="0"/>
              </a:spcBef>
              <a:buNone/>
            </a:pPr>
            <a:r>
              <a:rPr lang="en-US" sz="2200" b="1" dirty="0">
                <a:solidFill>
                  <a:srgbClr val="FF0000"/>
                </a:solidFill>
                <a:cs typeface="Times New Roman" pitchFamily="18" charset="0"/>
              </a:rPr>
              <a:t>A microphone is a sound sensor. That is, it </a:t>
            </a:r>
            <a:r>
              <a:rPr lang="en-US" sz="2200" b="1" dirty="0" smtClean="0">
                <a:solidFill>
                  <a:srgbClr val="FF0000"/>
                </a:solidFill>
                <a:cs typeface="Times New Roman" pitchFamily="18" charset="0"/>
              </a:rPr>
              <a:t>converts / transduces </a:t>
            </a:r>
            <a:r>
              <a:rPr lang="en-US" sz="2200" b="1" dirty="0">
                <a:solidFill>
                  <a:srgbClr val="FF0000"/>
                </a:solidFill>
                <a:cs typeface="Times New Roman" pitchFamily="18" charset="0"/>
              </a:rPr>
              <a:t>sound into electrical impulses that it sends via wires to what it is attached to.</a:t>
            </a:r>
          </a:p>
          <a:p>
            <a:pPr marL="457200" indent="-457200">
              <a:buFont typeface="+mj-lt"/>
              <a:buAutoNum type="arabicPeriod" startAt="4"/>
            </a:pPr>
            <a:endParaRPr lang="en-US" dirty="0"/>
          </a:p>
        </p:txBody>
      </p:sp>
      <p:sp>
        <p:nvSpPr>
          <p:cNvPr id="38916"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F22ABA0-3B7A-449A-A7CD-6EB4B2FA0669}" type="slidenum">
              <a:rPr lang="en-US" smtClean="0"/>
              <a:pPr/>
              <a:t>10</a:t>
            </a:fld>
            <a:endParaRPr lang="en-US" smtClean="0"/>
          </a:p>
        </p:txBody>
      </p:sp>
      <p:sp>
        <p:nvSpPr>
          <p:cNvPr id="6" name="Title 1"/>
          <p:cNvSpPr txBox="1">
            <a:spLocks/>
          </p:cNvSpPr>
          <p:nvPr/>
        </p:nvSpPr>
        <p:spPr>
          <a:xfrm>
            <a:off x="0" y="274638"/>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Sound Pre-Quiz </a:t>
            </a:r>
            <a:r>
              <a:rPr lang="en-US" sz="4400" b="1" dirty="0" smtClean="0">
                <a:solidFill>
                  <a:srgbClr val="FF0000"/>
                </a:solidFill>
              </a:rPr>
              <a:t>Answers</a:t>
            </a:r>
            <a:endParaRPr lang="en-US" sz="4400" b="1" dirty="0">
              <a:solidFill>
                <a:srgbClr val="FF0000"/>
              </a:solidFill>
            </a:endParaRPr>
          </a:p>
        </p:txBody>
      </p:sp>
    </p:spTree>
    <p:extLst>
      <p:ext uri="{BB962C8B-B14F-4D97-AF65-F5344CB8AC3E}">
        <p14:creationId xmlns:p14="http://schemas.microsoft.com/office/powerpoint/2010/main" val="16198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 calcmode="lin" valueType="num">
                                      <p:cBhvr additive="base">
                                        <p:cTn id="13"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anim calcmode="lin" valueType="num">
                                      <p:cBhvr additive="base">
                                        <p:cTn id="19"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anim calcmode="lin" valueType="num">
                                      <p:cBhvr additive="base">
                                        <p:cTn id="25"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4495799"/>
          </a:xfrm>
        </p:spPr>
        <p:txBody>
          <a:bodyPr>
            <a:noAutofit/>
          </a:bodyPr>
          <a:lstStyle/>
          <a:p>
            <a:pPr marL="0" indent="0">
              <a:buFont typeface="Wingdings" pitchFamily="2" charset="2"/>
              <a:buNone/>
              <a:defRPr/>
            </a:pPr>
            <a:r>
              <a:rPr lang="en-US" sz="2800" b="1" i="1" dirty="0" smtClean="0">
                <a:cs typeface="Times New Roman" pitchFamily="18" charset="0"/>
              </a:rPr>
              <a:t>Oscillation of air pressure </a:t>
            </a:r>
            <a:r>
              <a:rPr lang="en-US" sz="2800" b="1" dirty="0" smtClean="0">
                <a:cs typeface="Times New Roman" pitchFamily="18" charset="0"/>
              </a:rPr>
              <a:t>is felt by humans as </a:t>
            </a:r>
            <a:r>
              <a:rPr lang="en-US" sz="2800" b="1" dirty="0" smtClean="0">
                <a:solidFill>
                  <a:schemeClr val="accent1"/>
                </a:solidFill>
                <a:cs typeface="Times New Roman" pitchFamily="18" charset="0"/>
              </a:rPr>
              <a:t>sound</a:t>
            </a:r>
            <a:r>
              <a:rPr lang="en-US" sz="2800" b="1" dirty="0" smtClean="0">
                <a:cs typeface="Times New Roman" pitchFamily="18" charset="0"/>
              </a:rPr>
              <a:t>.</a:t>
            </a:r>
          </a:p>
          <a:p>
            <a:pPr marL="0" indent="0">
              <a:buFont typeface="Wingdings" pitchFamily="2" charset="2"/>
              <a:buNone/>
              <a:defRPr/>
            </a:pPr>
            <a:r>
              <a:rPr lang="en-US" sz="2800" b="1" dirty="0" smtClean="0">
                <a:cs typeface="Times New Roman" pitchFamily="18" charset="0"/>
              </a:rPr>
              <a:t> </a:t>
            </a:r>
          </a:p>
          <a:p>
            <a:pPr marL="0" indent="0">
              <a:buFont typeface="Wingdings" pitchFamily="2" charset="2"/>
              <a:buNone/>
              <a:defRPr/>
            </a:pPr>
            <a:r>
              <a:rPr lang="en-US" sz="2800" b="1" dirty="0" smtClean="0">
                <a:cs typeface="Times New Roman" pitchFamily="18" charset="0"/>
              </a:rPr>
              <a:t>When air is pushed repeatedly, as by a speaker diaphragm, it creates what we call a </a:t>
            </a:r>
            <a:r>
              <a:rPr lang="en-US" sz="2800" b="1" dirty="0" smtClean="0">
                <a:solidFill>
                  <a:schemeClr val="accent1"/>
                </a:solidFill>
                <a:cs typeface="Times New Roman" pitchFamily="18" charset="0"/>
              </a:rPr>
              <a:t>sound wave</a:t>
            </a:r>
            <a:r>
              <a:rPr lang="en-US" sz="2800" b="1" dirty="0" smtClean="0">
                <a:cs typeface="Times New Roman" pitchFamily="18" charset="0"/>
              </a:rPr>
              <a:t>.</a:t>
            </a:r>
          </a:p>
          <a:p>
            <a:pPr marL="0" indent="0">
              <a:buFont typeface="Wingdings" pitchFamily="2" charset="2"/>
              <a:buNone/>
              <a:defRPr/>
            </a:pPr>
            <a:r>
              <a:rPr lang="en-US" sz="2800" b="1" dirty="0" smtClean="0">
                <a:cs typeface="Times New Roman" pitchFamily="18" charset="0"/>
              </a:rPr>
              <a:t>  </a:t>
            </a:r>
          </a:p>
          <a:p>
            <a:pPr marL="0" indent="0">
              <a:buFont typeface="Wingdings" pitchFamily="2" charset="2"/>
              <a:buNone/>
              <a:defRPr/>
            </a:pPr>
            <a:r>
              <a:rPr lang="en-US" sz="2800" b="1" dirty="0" smtClean="0">
                <a:solidFill>
                  <a:srgbClr val="FF0000"/>
                </a:solidFill>
                <a:cs typeface="Times New Roman" pitchFamily="18" charset="0"/>
              </a:rPr>
              <a:t>Watch this video </a:t>
            </a:r>
            <a:r>
              <a:rPr lang="en-US" sz="2800" b="1" dirty="0" smtClean="0">
                <a:cs typeface="Times New Roman" pitchFamily="18" charset="0"/>
              </a:rPr>
              <a:t>to learn more: </a:t>
            </a:r>
          </a:p>
          <a:p>
            <a:pPr marL="0" indent="0">
              <a:buFont typeface="Wingdings" pitchFamily="2" charset="2"/>
              <a:buNone/>
              <a:defRPr/>
            </a:pPr>
            <a:r>
              <a:rPr lang="en-US" sz="2800" b="1" dirty="0" smtClean="0">
                <a:cs typeface="Times New Roman" pitchFamily="18" charset="0"/>
              </a:rPr>
              <a:t>NASA “Science of Sound” </a:t>
            </a:r>
            <a:r>
              <a:rPr lang="en-US" b="1" dirty="0" smtClean="0">
                <a:solidFill>
                  <a:schemeClr val="bg1">
                    <a:lumMod val="50000"/>
                  </a:schemeClr>
                </a:solidFill>
                <a:cs typeface="Times New Roman" pitchFamily="18" charset="0"/>
              </a:rPr>
              <a:t>(5 minutes)</a:t>
            </a:r>
            <a:endParaRPr lang="en-US" sz="2800" b="1" dirty="0" smtClean="0">
              <a:solidFill>
                <a:schemeClr val="bg1">
                  <a:lumMod val="50000"/>
                </a:schemeClr>
              </a:solidFill>
              <a:cs typeface="Times New Roman" pitchFamily="18" charset="0"/>
            </a:endParaRPr>
          </a:p>
          <a:p>
            <a:pPr algn="ctr">
              <a:buFont typeface="Wingdings" pitchFamily="2" charset="2"/>
              <a:buNone/>
              <a:defRPr/>
            </a:pPr>
            <a:r>
              <a:rPr lang="en-US" sz="2000" b="1" dirty="0" smtClean="0">
                <a:cs typeface="Times New Roman" pitchFamily="18" charset="0"/>
                <a:hlinkClick r:id="rId2"/>
              </a:rPr>
              <a:t>http://www.youtube.com/watch?v=_ovMh2A3P5k</a:t>
            </a:r>
            <a:endParaRPr lang="en-US" sz="2000" b="1" dirty="0">
              <a:solidFill>
                <a:srgbClr val="FF0000"/>
              </a:solidFill>
            </a:endParaRPr>
          </a:p>
        </p:txBody>
      </p:sp>
      <p:sp>
        <p:nvSpPr>
          <p:cNvPr id="2253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7185ECF-9959-4916-9078-3D00F9A4E8F5}" type="slidenum">
              <a:rPr lang="en-US" altLang="en-US" smtClean="0">
                <a:solidFill>
                  <a:srgbClr val="FFFFFF"/>
                </a:solidFill>
              </a:rPr>
              <a:pPr eaLnBrk="1" hangingPunct="1"/>
              <a:t>11</a:t>
            </a:fld>
            <a:endParaRPr lang="en-US" altLang="en-US" smtClean="0">
              <a:solidFill>
                <a:srgbClr val="FFFFFF"/>
              </a:solidFill>
            </a:endParaRPr>
          </a:p>
        </p:txBody>
      </p:sp>
      <p:sp>
        <p:nvSpPr>
          <p:cNvPr id="5" name="Title 1"/>
          <p:cNvSpPr txBox="1">
            <a:spLocks/>
          </p:cNvSpPr>
          <p:nvPr/>
        </p:nvSpPr>
        <p:spPr>
          <a:xfrm>
            <a:off x="0" y="427038"/>
            <a:ext cx="9144000" cy="71596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What is sound?</a:t>
            </a:r>
            <a:endParaRPr lang="en-US" sz="4400" b="1" cap="none" dirty="0">
              <a:solidFill>
                <a:schemeClr val="accent1"/>
              </a:solidFill>
            </a:endParaRPr>
          </a:p>
        </p:txBody>
      </p:sp>
    </p:spTree>
    <p:extLst>
      <p:ext uri="{BB962C8B-B14F-4D97-AF65-F5344CB8AC3E}">
        <p14:creationId xmlns:p14="http://schemas.microsoft.com/office/powerpoint/2010/main" val="647373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33400" y="1905000"/>
            <a:ext cx="7772400" cy="4602163"/>
          </a:xfrm>
        </p:spPr>
        <p:txBody>
          <a:bodyPr/>
          <a:lstStyle/>
          <a:p>
            <a:pPr marL="0" indent="0">
              <a:buNone/>
            </a:pPr>
            <a:r>
              <a:rPr lang="en-US" altLang="en-US" sz="3200" b="1" dirty="0" smtClean="0">
                <a:cs typeface="Times New Roman" pitchFamily="18" charset="0"/>
              </a:rPr>
              <a:t>Sound is a mechanical wave: </a:t>
            </a:r>
          </a:p>
          <a:p>
            <a:pPr marL="0" indent="0">
              <a:buNone/>
            </a:pPr>
            <a:r>
              <a:rPr lang="en-US" altLang="en-US" b="1" i="1" dirty="0" smtClean="0">
                <a:solidFill>
                  <a:schemeClr val="accent1"/>
                </a:solidFill>
                <a:cs typeface="Times New Roman" pitchFamily="18" charset="0"/>
              </a:rPr>
              <a:t>Changes in air pressure </a:t>
            </a:r>
            <a:r>
              <a:rPr lang="en-US" altLang="en-US" b="1" dirty="0" smtClean="0">
                <a:solidFill>
                  <a:schemeClr val="accent1"/>
                </a:solidFill>
                <a:cs typeface="Times New Roman" pitchFamily="18" charset="0"/>
              </a:rPr>
              <a:t>(vibrations) </a:t>
            </a:r>
            <a:r>
              <a:rPr lang="en-US" altLang="en-US" b="1" dirty="0" smtClean="0">
                <a:cs typeface="Times New Roman" pitchFamily="18" charset="0"/>
              </a:rPr>
              <a:t>produce the movement of air particles. These particles start bumping into the other air particles, and this </a:t>
            </a:r>
            <a:r>
              <a:rPr lang="en-US" altLang="en-US" b="1" dirty="0" smtClean="0">
                <a:solidFill>
                  <a:srgbClr val="7030A0"/>
                </a:solidFill>
                <a:cs typeface="Times New Roman" pitchFamily="18" charset="0"/>
              </a:rPr>
              <a:t>causes a wave </a:t>
            </a:r>
            <a:r>
              <a:rPr lang="en-US" altLang="en-US" b="1" dirty="0" smtClean="0">
                <a:cs typeface="Times New Roman" pitchFamily="18" charset="0"/>
              </a:rPr>
              <a:t>that travels in all directions. </a:t>
            </a:r>
          </a:p>
          <a:p>
            <a:pPr marL="0" indent="0">
              <a:buNone/>
            </a:pPr>
            <a:r>
              <a:rPr lang="en-US" altLang="en-US" b="1" dirty="0" smtClean="0">
                <a:cs typeface="Times New Roman" pitchFamily="18" charset="0"/>
              </a:rPr>
              <a:t>Your ears can detect the wave (as shown in the video). </a:t>
            </a:r>
          </a:p>
          <a:p>
            <a:pPr marL="0" indent="0">
              <a:buNone/>
            </a:pPr>
            <a:r>
              <a:rPr lang="en-US" altLang="en-US" b="1" dirty="0" smtClean="0">
                <a:solidFill>
                  <a:srgbClr val="FF0000"/>
                </a:solidFill>
                <a:cs typeface="Times New Roman" pitchFamily="18" charset="0"/>
              </a:rPr>
              <a:t>The mechanical energy in the wave is sensed by our ears and converted to electrical energy, which is transmitted to the auditory cortex, and our brain recognizes this as sound. </a:t>
            </a:r>
          </a:p>
        </p:txBody>
      </p:sp>
      <p:sp>
        <p:nvSpPr>
          <p:cNvPr id="2355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0063A80-4804-4DBE-BF75-FF694E79EB34}" type="slidenum">
              <a:rPr lang="en-US" altLang="en-US" smtClean="0">
                <a:solidFill>
                  <a:srgbClr val="FFFFFF"/>
                </a:solidFill>
              </a:rPr>
              <a:pPr eaLnBrk="1" hangingPunct="1"/>
              <a:t>12</a:t>
            </a:fld>
            <a:endParaRPr lang="en-US" altLang="en-US" smtClean="0">
              <a:solidFill>
                <a:srgbClr val="FFFFFF"/>
              </a:solidFill>
            </a:endParaRPr>
          </a:p>
        </p:txBody>
      </p:sp>
      <p:sp>
        <p:nvSpPr>
          <p:cNvPr id="6" name="Title 1"/>
          <p:cNvSpPr txBox="1">
            <a:spLocks/>
          </p:cNvSpPr>
          <p:nvPr/>
        </p:nvSpPr>
        <p:spPr>
          <a:xfrm>
            <a:off x="0" y="427038"/>
            <a:ext cx="9144000" cy="71596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What is sound?</a:t>
            </a:r>
            <a:endParaRPr lang="en-US" sz="4400" b="1" cap="none" dirty="0">
              <a:solidFill>
                <a:schemeClr val="accent1"/>
              </a:solidFill>
            </a:endParaRPr>
          </a:p>
        </p:txBody>
      </p:sp>
    </p:spTree>
    <p:extLst>
      <p:ext uri="{BB962C8B-B14F-4D97-AF65-F5344CB8AC3E}">
        <p14:creationId xmlns:p14="http://schemas.microsoft.com/office/powerpoint/2010/main" val="183433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80988" y="1232374"/>
            <a:ext cx="8153400" cy="5397026"/>
          </a:xfrm>
        </p:spPr>
        <p:txBody>
          <a:bodyPr/>
          <a:lstStyle/>
          <a:p>
            <a:r>
              <a:rPr lang="en-US" sz="2000" b="1" dirty="0" smtClean="0">
                <a:solidFill>
                  <a:srgbClr val="7030A0"/>
                </a:solidFill>
                <a:cs typeface="Times New Roman" pitchFamily="18" charset="0"/>
              </a:rPr>
              <a:t>Vibrating air </a:t>
            </a:r>
            <a:r>
              <a:rPr lang="en-US" sz="2000" b="1" dirty="0" smtClean="0">
                <a:cs typeface="Times New Roman" pitchFamily="18" charset="0"/>
              </a:rPr>
              <a:t>is sensed as sound. </a:t>
            </a:r>
          </a:p>
          <a:p>
            <a:r>
              <a:rPr lang="en-US" sz="2000" b="1" dirty="0" smtClean="0">
                <a:cs typeface="Times New Roman" pitchFamily="18" charset="0"/>
              </a:rPr>
              <a:t>This vibration is like a wave, </a:t>
            </a:r>
            <a:br>
              <a:rPr lang="en-US" sz="2000" b="1" dirty="0" smtClean="0">
                <a:cs typeface="Times New Roman" pitchFamily="18" charset="0"/>
              </a:rPr>
            </a:br>
            <a:r>
              <a:rPr lang="en-US" sz="2000" b="1" dirty="0" smtClean="0">
                <a:cs typeface="Times New Roman" pitchFamily="18" charset="0"/>
              </a:rPr>
              <a:t>as shown </a:t>
            </a:r>
            <a:r>
              <a:rPr lang="en-US" sz="2000" b="1" dirty="0" smtClean="0">
                <a:cs typeface="Times New Roman" pitchFamily="18" charset="0"/>
                <a:sym typeface="Wingdings" panose="05000000000000000000" pitchFamily="2" charset="2"/>
              </a:rPr>
              <a:t>to the right.</a:t>
            </a:r>
            <a:endParaRPr lang="en-US" sz="2000" b="1" dirty="0" smtClean="0">
              <a:cs typeface="Times New Roman" pitchFamily="18" charset="0"/>
            </a:endParaRPr>
          </a:p>
          <a:p>
            <a:endParaRPr lang="en-US" sz="2000" b="1" dirty="0">
              <a:cs typeface="Times New Roman" pitchFamily="18" charset="0"/>
            </a:endParaRPr>
          </a:p>
          <a:p>
            <a:endParaRPr lang="en-US" sz="2000" b="1" dirty="0" smtClean="0">
              <a:cs typeface="Times New Roman" pitchFamily="18" charset="0"/>
            </a:endParaRPr>
          </a:p>
          <a:p>
            <a:endParaRPr lang="en-US" sz="2000" b="1" dirty="0">
              <a:cs typeface="Times New Roman" pitchFamily="18" charset="0"/>
            </a:endParaRPr>
          </a:p>
          <a:p>
            <a:endParaRPr lang="en-US" sz="2000" b="1" dirty="0" smtClean="0">
              <a:cs typeface="Times New Roman" pitchFamily="18" charset="0"/>
            </a:endParaRPr>
          </a:p>
          <a:p>
            <a:endParaRPr lang="en-US" sz="2000" b="1" dirty="0" smtClean="0">
              <a:cs typeface="Times New Roman" pitchFamily="18" charset="0"/>
            </a:endParaRPr>
          </a:p>
          <a:p>
            <a:r>
              <a:rPr lang="en-US" sz="2000" b="1" dirty="0" smtClean="0">
                <a:cs typeface="Times New Roman" pitchFamily="18" charset="0"/>
              </a:rPr>
              <a:t>The “loudness” or </a:t>
            </a:r>
            <a:r>
              <a:rPr lang="en-US" sz="2000" b="1" dirty="0" smtClean="0">
                <a:solidFill>
                  <a:srgbClr val="7030A0"/>
                </a:solidFill>
                <a:cs typeface="Times New Roman" pitchFamily="18" charset="0"/>
              </a:rPr>
              <a:t>intensity</a:t>
            </a:r>
            <a:r>
              <a:rPr lang="en-US" sz="2000" b="1" dirty="0" smtClean="0">
                <a:cs typeface="Times New Roman" pitchFamily="18" charset="0"/>
              </a:rPr>
              <a:t> of sound is measured in </a:t>
            </a:r>
            <a:r>
              <a:rPr lang="en-US" sz="2000" b="1" dirty="0" smtClean="0">
                <a:solidFill>
                  <a:schemeClr val="accent1"/>
                </a:solidFill>
                <a:cs typeface="Times New Roman" pitchFamily="18" charset="0"/>
              </a:rPr>
              <a:t>decibels </a:t>
            </a:r>
            <a:r>
              <a:rPr lang="en-US" sz="2000" b="1" dirty="0" smtClean="0">
                <a:cs typeface="Times New Roman" pitchFamily="18" charset="0"/>
              </a:rPr>
              <a:t>(dB), and is related is related to its amplitude. The higher the amplitude (higher its dB), the louder it sounds.</a:t>
            </a:r>
          </a:p>
          <a:p>
            <a:r>
              <a:rPr lang="en-US" sz="2000" b="1" dirty="0" smtClean="0">
                <a:cs typeface="Times New Roman" pitchFamily="18" charset="0"/>
              </a:rPr>
              <a:t>The </a:t>
            </a:r>
            <a:r>
              <a:rPr lang="en-US" sz="2000" b="1" dirty="0" smtClean="0">
                <a:solidFill>
                  <a:srgbClr val="7030A0"/>
                </a:solidFill>
                <a:cs typeface="Times New Roman" pitchFamily="18" charset="0"/>
              </a:rPr>
              <a:t>pitch </a:t>
            </a:r>
            <a:r>
              <a:rPr lang="en-US" sz="2000" b="1" dirty="0" smtClean="0">
                <a:cs typeface="Times New Roman" pitchFamily="18" charset="0"/>
              </a:rPr>
              <a:t>of the sound is its frequency, that is, how many waves happen in one second (see the next slide). </a:t>
            </a:r>
          </a:p>
          <a:p>
            <a:r>
              <a:rPr lang="en-US" sz="2000" b="1" dirty="0" smtClean="0">
                <a:cs typeface="Times New Roman" pitchFamily="18" charset="0"/>
              </a:rPr>
              <a:t>The higher the pitch, the more shrill it sounds.</a:t>
            </a:r>
            <a:endParaRPr lang="en-US" sz="2000" b="1" dirty="0" smtClean="0"/>
          </a:p>
        </p:txBody>
      </p:sp>
      <p:pic>
        <p:nvPicPr>
          <p:cNvPr id="43011" name="Picture 3"/>
          <p:cNvPicPr>
            <a:picLocks noChangeAspect="1" noChangeArrowheads="1"/>
          </p:cNvPicPr>
          <p:nvPr/>
        </p:nvPicPr>
        <p:blipFill>
          <a:blip r:embed="rId2"/>
          <a:srcRect/>
          <a:stretch>
            <a:fillRect/>
          </a:stretch>
        </p:blipFill>
        <p:spPr bwMode="auto">
          <a:xfrm>
            <a:off x="4551528" y="1066800"/>
            <a:ext cx="3733800" cy="3048000"/>
          </a:xfrm>
          <a:prstGeom prst="rect">
            <a:avLst/>
          </a:prstGeom>
          <a:noFill/>
          <a:ln w="9525">
            <a:noFill/>
            <a:miter lim="800000"/>
            <a:headEnd/>
            <a:tailEnd/>
          </a:ln>
        </p:spPr>
      </p:pic>
      <p:sp>
        <p:nvSpPr>
          <p:cNvPr id="43012"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934541E1-BE19-4CEE-A732-BCA2AA8C8689}" type="slidenum">
              <a:rPr lang="en-US" smtClean="0"/>
              <a:pPr/>
              <a:t>13</a:t>
            </a:fld>
            <a:endParaRPr lang="en-US" smtClean="0"/>
          </a:p>
        </p:txBody>
      </p:sp>
      <p:sp>
        <p:nvSpPr>
          <p:cNvPr id="6" name="Title 1"/>
          <p:cNvSpPr txBox="1">
            <a:spLocks/>
          </p:cNvSpPr>
          <p:nvPr/>
        </p:nvSpPr>
        <p:spPr>
          <a:xfrm>
            <a:off x="0" y="427038"/>
            <a:ext cx="9144000" cy="71596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How do sounds differ?</a:t>
            </a:r>
            <a:endParaRPr lang="en-US" sz="4400" b="1" cap="none"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304230" y="1676400"/>
            <a:ext cx="4572570" cy="4648200"/>
          </a:xfrm>
        </p:spPr>
        <p:txBody>
          <a:bodyPr/>
          <a:lstStyle/>
          <a:p>
            <a:r>
              <a:rPr lang="en-US" sz="2200" b="1" dirty="0" smtClean="0">
                <a:solidFill>
                  <a:srgbClr val="FF0000"/>
                </a:solidFill>
                <a:cs typeface="Times New Roman" pitchFamily="18" charset="0"/>
              </a:rPr>
              <a:t>Wavelength</a:t>
            </a:r>
            <a:r>
              <a:rPr lang="en-US" sz="2200" b="1" dirty="0" smtClean="0">
                <a:cs typeface="Times New Roman" pitchFamily="18" charset="0"/>
              </a:rPr>
              <a:t> is the distance between any two successive “peaks” on the wave. </a:t>
            </a:r>
          </a:p>
          <a:p>
            <a:r>
              <a:rPr lang="en-US" sz="2200" b="1" dirty="0" smtClean="0">
                <a:solidFill>
                  <a:srgbClr val="FF0000"/>
                </a:solidFill>
                <a:cs typeface="Times New Roman" pitchFamily="18" charset="0"/>
              </a:rPr>
              <a:t>Period</a:t>
            </a:r>
            <a:r>
              <a:rPr lang="en-US" sz="2200" b="1" dirty="0">
                <a:cs typeface="Times New Roman" pitchFamily="18" charset="0"/>
              </a:rPr>
              <a:t> </a:t>
            </a:r>
            <a:r>
              <a:rPr lang="en-US" sz="2200" b="1" dirty="0" smtClean="0">
                <a:cs typeface="Times New Roman" pitchFamily="18" charset="0"/>
              </a:rPr>
              <a:t>is the time required for one complete cycle of the vibration. </a:t>
            </a:r>
          </a:p>
          <a:p>
            <a:r>
              <a:rPr lang="en-US" sz="2200" b="1" dirty="0" smtClean="0">
                <a:solidFill>
                  <a:srgbClr val="FF0000"/>
                </a:solidFill>
                <a:cs typeface="Times New Roman" pitchFamily="18" charset="0"/>
              </a:rPr>
              <a:t>Frequency</a:t>
            </a:r>
            <a:r>
              <a:rPr lang="en-US" sz="2200" b="1" dirty="0" smtClean="0">
                <a:cs typeface="Times New Roman" pitchFamily="18" charset="0"/>
              </a:rPr>
              <a:t> of the sound is the inverse of period, </a:t>
            </a:r>
            <a:br>
              <a:rPr lang="en-US" sz="2200" b="1" dirty="0" smtClean="0">
                <a:cs typeface="Times New Roman" pitchFamily="18" charset="0"/>
              </a:rPr>
            </a:br>
            <a:r>
              <a:rPr lang="en-US" sz="2200" b="1" dirty="0" smtClean="0">
                <a:cs typeface="Times New Roman" pitchFamily="18" charset="0"/>
              </a:rPr>
              <a:t>that is, frequency = 1/period.</a:t>
            </a:r>
          </a:p>
          <a:p>
            <a:r>
              <a:rPr lang="en-US" sz="2200" b="1" dirty="0" smtClean="0">
                <a:solidFill>
                  <a:srgbClr val="FF0000"/>
                </a:solidFill>
                <a:cs typeface="Times New Roman" pitchFamily="18" charset="0"/>
              </a:rPr>
              <a:t>Amplitude</a:t>
            </a:r>
            <a:r>
              <a:rPr lang="en-US" sz="2200" b="1" dirty="0" smtClean="0">
                <a:cs typeface="Times New Roman" pitchFamily="18" charset="0"/>
              </a:rPr>
              <a:t> is the height of the wave. A loud sound has a high amplitude and soft sound has a lower amplitude.</a:t>
            </a:r>
            <a:endParaRPr lang="en-US" sz="2200" b="1" dirty="0" smtClean="0"/>
          </a:p>
        </p:txBody>
      </p:sp>
      <p:pic>
        <p:nvPicPr>
          <p:cNvPr id="44035" name="Picture 3"/>
          <p:cNvPicPr>
            <a:picLocks noChangeAspect="1" noChangeArrowheads="1"/>
          </p:cNvPicPr>
          <p:nvPr/>
        </p:nvPicPr>
        <p:blipFill>
          <a:blip r:embed="rId2"/>
          <a:srcRect/>
          <a:stretch>
            <a:fillRect/>
          </a:stretch>
        </p:blipFill>
        <p:spPr bwMode="auto">
          <a:xfrm>
            <a:off x="4800600" y="1864430"/>
            <a:ext cx="3733800" cy="3048000"/>
          </a:xfrm>
          <a:prstGeom prst="rect">
            <a:avLst/>
          </a:prstGeom>
          <a:noFill/>
          <a:ln w="9525">
            <a:noFill/>
            <a:miter lim="800000"/>
            <a:headEnd/>
            <a:tailEnd/>
          </a:ln>
        </p:spPr>
      </p:pic>
      <p:sp>
        <p:nvSpPr>
          <p:cNvPr id="44036"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7CCC25D-CF5B-42CD-97CD-0A5D728D03B3}" type="slidenum">
              <a:rPr lang="en-US" smtClean="0"/>
              <a:pPr/>
              <a:t>14</a:t>
            </a:fld>
            <a:endParaRPr lang="en-US" smtClean="0"/>
          </a:p>
        </p:txBody>
      </p:sp>
      <p:sp>
        <p:nvSpPr>
          <p:cNvPr id="6" name="Title 1"/>
          <p:cNvSpPr txBox="1">
            <a:spLocks/>
          </p:cNvSpPr>
          <p:nvPr/>
        </p:nvSpPr>
        <p:spPr>
          <a:xfrm>
            <a:off x="304230" y="306637"/>
            <a:ext cx="8358188" cy="71596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More about sound</a:t>
            </a:r>
            <a:endParaRPr lang="en-US" sz="4400" b="1" cap="none"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a:srcRect/>
          <a:stretch>
            <a:fillRect/>
          </a:stretch>
        </p:blipFill>
        <p:spPr bwMode="auto">
          <a:xfrm>
            <a:off x="838200" y="20472"/>
            <a:ext cx="7315200" cy="6635261"/>
          </a:xfrm>
          <a:prstGeom prst="rect">
            <a:avLst/>
          </a:prstGeom>
          <a:noFill/>
          <a:ln w="9525">
            <a:noFill/>
            <a:miter lim="800000"/>
            <a:headEnd/>
            <a:tailEnd/>
          </a:ln>
        </p:spPr>
      </p:pic>
      <p:sp>
        <p:nvSpPr>
          <p:cNvPr id="4505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7E8283-56B1-44E8-B55E-FA11D816D2C9}"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3124199"/>
          </a:xfrm>
        </p:spPr>
        <p:txBody>
          <a:bodyPr>
            <a:noAutofit/>
          </a:bodyPr>
          <a:lstStyle/>
          <a:p>
            <a:pPr>
              <a:buFont typeface="Wingdings" pitchFamily="2" charset="2"/>
              <a:buNone/>
              <a:defRPr/>
            </a:pPr>
            <a:r>
              <a:rPr lang="en-US" b="1" dirty="0" smtClean="0">
                <a:solidFill>
                  <a:srgbClr val="FF0000"/>
                </a:solidFill>
              </a:rPr>
              <a:t>To the experiment!</a:t>
            </a:r>
          </a:p>
          <a:p>
            <a:pPr marL="0" indent="0">
              <a:buFont typeface="Wingdings" pitchFamily="2" charset="2"/>
              <a:buNone/>
              <a:defRPr/>
            </a:pPr>
            <a:r>
              <a:rPr lang="en-US" b="1" dirty="0" smtClean="0"/>
              <a:t>Although you cannot “see” sound, you can record it and study its properties.</a:t>
            </a:r>
          </a:p>
          <a:p>
            <a:pPr marL="0" indent="0">
              <a:buFont typeface="Wingdings" pitchFamily="2" charset="2"/>
              <a:buNone/>
              <a:defRPr/>
            </a:pPr>
            <a:r>
              <a:rPr lang="en-US" b="1" dirty="0" smtClean="0"/>
              <a:t>In this experiment we are going to </a:t>
            </a:r>
            <a:r>
              <a:rPr lang="en-US" b="1" dirty="0" smtClean="0">
                <a:solidFill>
                  <a:srgbClr val="7030A0"/>
                </a:solidFill>
              </a:rPr>
              <a:t>use the microphone port in a computer </a:t>
            </a:r>
            <a:r>
              <a:rPr lang="en-US" b="1" dirty="0" smtClean="0"/>
              <a:t>(to capture your voices and other sounds) and </a:t>
            </a:r>
            <a:r>
              <a:rPr lang="en-US" b="1" dirty="0" smtClean="0">
                <a:solidFill>
                  <a:srgbClr val="7030A0"/>
                </a:solidFill>
              </a:rPr>
              <a:t>software</a:t>
            </a:r>
            <a:r>
              <a:rPr lang="en-US" b="1" dirty="0" smtClean="0"/>
              <a:t> that </a:t>
            </a:r>
            <a:r>
              <a:rPr lang="en-US" b="1" dirty="0" smtClean="0">
                <a:solidFill>
                  <a:schemeClr val="accent1"/>
                </a:solidFill>
              </a:rPr>
              <a:t>transforms the electrical signal from the microphone into a waveform.</a:t>
            </a:r>
            <a:endParaRPr lang="en-US" b="1" dirty="0"/>
          </a:p>
        </p:txBody>
      </p:sp>
      <p:pic>
        <p:nvPicPr>
          <p:cNvPr id="46083" name="Picture 2"/>
          <p:cNvPicPr>
            <a:picLocks noChangeAspect="1" noChangeArrowheads="1"/>
          </p:cNvPicPr>
          <p:nvPr/>
        </p:nvPicPr>
        <p:blipFill>
          <a:blip r:embed="rId2">
            <a:lum bright="-20000" contrast="10000"/>
          </a:blip>
          <a:srcRect/>
          <a:stretch>
            <a:fillRect/>
          </a:stretch>
        </p:blipFill>
        <p:spPr bwMode="auto">
          <a:xfrm>
            <a:off x="3532332" y="3195377"/>
            <a:ext cx="4573444" cy="3048000"/>
          </a:xfrm>
          <a:prstGeom prst="rect">
            <a:avLst/>
          </a:prstGeom>
          <a:noFill/>
          <a:ln w="9525">
            <a:noFill/>
            <a:miter lim="800000"/>
            <a:headEnd/>
            <a:tailEnd/>
          </a:ln>
        </p:spPr>
      </p:pic>
      <p:sp>
        <p:nvSpPr>
          <p:cNvPr id="46084"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BD9BC021-B62F-4B72-9C5C-6A7A1E70A6B6}" type="slidenum">
              <a:rPr lang="en-US" smtClean="0"/>
              <a:pPr/>
              <a:t>16</a:t>
            </a:fld>
            <a:endParaRPr lang="en-US" smtClean="0"/>
          </a:p>
        </p:txBody>
      </p:sp>
      <p:sp>
        <p:nvSpPr>
          <p:cNvPr id="5" name="Content Placeholder 2"/>
          <p:cNvSpPr txBox="1">
            <a:spLocks/>
          </p:cNvSpPr>
          <p:nvPr/>
        </p:nvSpPr>
        <p:spPr bwMode="auto">
          <a:xfrm>
            <a:off x="457200" y="4566919"/>
            <a:ext cx="2971800" cy="1681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r" defTabSz="914400">
              <a:buFont typeface="Wingdings" pitchFamily="2" charset="2"/>
              <a:buNone/>
              <a:defRPr/>
            </a:pPr>
            <a:r>
              <a:rPr lang="en-US" sz="2000" b="1" dirty="0" smtClean="0">
                <a:solidFill>
                  <a:srgbClr val="7030A0"/>
                </a:solidFill>
              </a:rPr>
              <a:t>Sound waveforms </a:t>
            </a:r>
            <a:r>
              <a:rPr lang="en-US" sz="2000" b="1" dirty="0" smtClean="0">
                <a:solidFill>
                  <a:schemeClr val="accent1"/>
                </a:solidFill>
              </a:rPr>
              <a:t/>
            </a:r>
            <a:br>
              <a:rPr lang="en-US" sz="2000" b="1" dirty="0" smtClean="0">
                <a:solidFill>
                  <a:schemeClr val="accent1"/>
                </a:solidFill>
              </a:rPr>
            </a:br>
            <a:r>
              <a:rPr lang="en-US" sz="2000" b="1" dirty="0" smtClean="0"/>
              <a:t>are like the rings of waves formed when you throw a stone into a still body of water </a:t>
            </a:r>
            <a:r>
              <a:rPr lang="en-US" sz="2000" b="1" dirty="0" smtClean="0">
                <a:sym typeface="Wingdings" panose="05000000000000000000" pitchFamily="2" charset="2"/>
              </a:rPr>
              <a:t></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762000" y="1143000"/>
            <a:ext cx="7162800" cy="3581401"/>
          </a:xfrm>
        </p:spPr>
        <p:txBody>
          <a:bodyPr/>
          <a:lstStyle/>
          <a:p>
            <a:pPr marL="0" indent="0">
              <a:buNone/>
            </a:pPr>
            <a:r>
              <a:rPr lang="en-US" b="1" dirty="0"/>
              <a:t>W</a:t>
            </a:r>
            <a:r>
              <a:rPr lang="en-US" b="1" dirty="0" smtClean="0"/>
              <a:t>atch these additional optional videos:</a:t>
            </a:r>
          </a:p>
          <a:p>
            <a:pPr marL="0" indent="0">
              <a:buNone/>
            </a:pPr>
            <a:endParaRPr lang="en-US" sz="2000" b="1" dirty="0" smtClean="0"/>
          </a:p>
          <a:p>
            <a:pPr marL="0" indent="0">
              <a:buNone/>
            </a:pPr>
            <a:r>
              <a:rPr lang="en-US" sz="2000" b="1" dirty="0" smtClean="0"/>
              <a:t>Acoustic water dance; water on speaker (4:44 minutes)</a:t>
            </a:r>
            <a:endParaRPr lang="en-US" sz="2000" b="1" dirty="0">
              <a:hlinkClick r:id="rId3"/>
            </a:endParaRPr>
          </a:p>
          <a:p>
            <a:pPr marL="0" indent="0">
              <a:buNone/>
            </a:pPr>
            <a:r>
              <a:rPr lang="en-US" sz="2000" b="1" dirty="0" smtClean="0">
                <a:hlinkClick r:id="rId3"/>
              </a:rPr>
              <a:t>http://www.youtube.com/watch?v=tI6S5CS-6JI</a:t>
            </a:r>
            <a:endParaRPr lang="en-US" sz="2000" b="1" dirty="0" smtClean="0"/>
          </a:p>
          <a:p>
            <a:pPr marL="0" indent="0">
              <a:buNone/>
            </a:pPr>
            <a:endParaRPr lang="en-US" sz="2000" dirty="0" smtClean="0"/>
          </a:p>
          <a:p>
            <a:pPr marL="0" indent="0">
              <a:buNone/>
            </a:pPr>
            <a:r>
              <a:rPr lang="en-US" sz="2000" b="1" dirty="0" smtClean="0"/>
              <a:t>Seeing sound waves at different pitches </a:t>
            </a:r>
            <a:r>
              <a:rPr lang="en-US" sz="2000" b="1" dirty="0"/>
              <a:t>(2:10 minutes)</a:t>
            </a:r>
            <a:endParaRPr lang="en-US" sz="2000" b="1" dirty="0">
              <a:hlinkClick r:id="rId3"/>
            </a:endParaRPr>
          </a:p>
          <a:p>
            <a:pPr marL="0" indent="0">
              <a:buNone/>
            </a:pPr>
            <a:r>
              <a:rPr lang="en-US" sz="2000" b="1" dirty="0" smtClean="0">
                <a:hlinkClick r:id="rId4"/>
              </a:rPr>
              <a:t>http://www.youtube.com/watch?v=s9GBf8y0lY0</a:t>
            </a:r>
            <a:endParaRPr lang="en-US" sz="2000" b="1" dirty="0" smtClean="0"/>
          </a:p>
          <a:p>
            <a:pPr>
              <a:buNone/>
            </a:pPr>
            <a:endParaRPr lang="en-US" b="1" dirty="0" smtClean="0"/>
          </a:p>
        </p:txBody>
      </p:sp>
      <p:sp>
        <p:nvSpPr>
          <p:cNvPr id="47108"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A087634-624A-458B-AD83-703D5A1EB0AF}" type="slidenum">
              <a:rPr lang="en-US" smtClean="0"/>
              <a:pPr/>
              <a:t>17</a:t>
            </a:fld>
            <a:endParaRPr lang="en-US" smtClean="0"/>
          </a:p>
        </p:txBody>
      </p:sp>
      <p:sp>
        <p:nvSpPr>
          <p:cNvPr id="6" name="Title 1"/>
          <p:cNvSpPr txBox="1">
            <a:spLocks/>
          </p:cNvSpPr>
          <p:nvPr/>
        </p:nvSpPr>
        <p:spPr>
          <a:xfrm>
            <a:off x="228600" y="304800"/>
            <a:ext cx="83058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Seeing Sound</a:t>
            </a:r>
            <a:endParaRPr lang="en-US" sz="4400" b="1" dirty="0">
              <a:solidFill>
                <a:schemeClr val="accent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579" y="4008120"/>
            <a:ext cx="4086421" cy="24688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62000"/>
          </a:xfrm>
        </p:spPr>
        <p:txBody>
          <a:bodyPr>
            <a:normAutofit/>
          </a:bodyPr>
          <a:lstStyle/>
          <a:p>
            <a:pPr algn="ctr">
              <a:defRPr/>
            </a:pPr>
            <a:r>
              <a:rPr lang="en-US" sz="4400" b="1" dirty="0">
                <a:solidFill>
                  <a:schemeClr val="accent1"/>
                </a:solidFill>
              </a:rPr>
              <a:t>Activity </a:t>
            </a:r>
            <a:r>
              <a:rPr lang="en-US" sz="4400" b="1" dirty="0" smtClean="0">
                <a:solidFill>
                  <a:schemeClr val="accent1"/>
                </a:solidFill>
              </a:rPr>
              <a:t>Setup</a:t>
            </a:r>
            <a:endParaRPr lang="en-US" sz="3600" b="1" dirty="0">
              <a:solidFill>
                <a:schemeClr val="accent1"/>
              </a:solidFill>
            </a:endParaRPr>
          </a:p>
        </p:txBody>
      </p:sp>
      <p:grpSp>
        <p:nvGrpSpPr>
          <p:cNvPr id="48131" name="Group 2"/>
          <p:cNvGrpSpPr>
            <a:grpSpLocks/>
          </p:cNvGrpSpPr>
          <p:nvPr/>
        </p:nvGrpSpPr>
        <p:grpSpPr bwMode="auto">
          <a:xfrm>
            <a:off x="2495550" y="2619374"/>
            <a:ext cx="5943600" cy="3429000"/>
            <a:chOff x="2895600" y="1905000"/>
            <a:chExt cx="5943600" cy="3429000"/>
          </a:xfrm>
        </p:grpSpPr>
        <p:pic>
          <p:nvPicPr>
            <p:cNvPr id="48136" name="Picture 2" descr="C:\Users\Marianne\AppData\Local\Microsoft\Windows\Temporary Internet Files\Content.IE5\3BLJSJ0J\MCj04413280000[1].png"/>
            <p:cNvPicPr>
              <a:picLocks noChangeAspect="1" noChangeArrowheads="1"/>
            </p:cNvPicPr>
            <p:nvPr/>
          </p:nvPicPr>
          <p:blipFill>
            <a:blip r:embed="rId3"/>
            <a:srcRect/>
            <a:stretch>
              <a:fillRect/>
            </a:stretch>
          </p:blipFill>
          <p:spPr bwMode="auto">
            <a:xfrm>
              <a:off x="5410200" y="1905000"/>
              <a:ext cx="3429000" cy="3429000"/>
            </a:xfrm>
            <a:prstGeom prst="rect">
              <a:avLst/>
            </a:prstGeom>
            <a:noFill/>
            <a:ln w="9525">
              <a:noFill/>
              <a:miter lim="800000"/>
              <a:headEnd/>
              <a:tailEnd/>
            </a:ln>
          </p:spPr>
        </p:pic>
        <p:pic>
          <p:nvPicPr>
            <p:cNvPr id="48137" name="Picture 2" descr="C:\Users\Marianne\AppData\Local\Microsoft\Windows\Temporary Internet Files\Content.IE5\SIOK5KWP\MCj04338360000[1].png"/>
            <p:cNvPicPr>
              <a:picLocks noChangeAspect="1" noChangeArrowheads="1"/>
            </p:cNvPicPr>
            <p:nvPr/>
          </p:nvPicPr>
          <p:blipFill>
            <a:blip r:embed="rId4"/>
            <a:srcRect/>
            <a:stretch>
              <a:fillRect/>
            </a:stretch>
          </p:blipFill>
          <p:spPr bwMode="auto">
            <a:xfrm>
              <a:off x="2895600" y="2743200"/>
              <a:ext cx="1828800" cy="1828800"/>
            </a:xfrm>
            <a:prstGeom prst="rect">
              <a:avLst/>
            </a:prstGeom>
            <a:noFill/>
            <a:ln w="9525">
              <a:noFill/>
              <a:miter lim="800000"/>
              <a:headEnd/>
              <a:tailEnd/>
            </a:ln>
          </p:spPr>
        </p:pic>
        <p:sp>
          <p:nvSpPr>
            <p:cNvPr id="8" name="Freeform 7"/>
            <p:cNvSpPr/>
            <p:nvPr/>
          </p:nvSpPr>
          <p:spPr>
            <a:xfrm>
              <a:off x="4313237" y="3983037"/>
              <a:ext cx="1420813" cy="836613"/>
            </a:xfrm>
            <a:custGeom>
              <a:avLst/>
              <a:gdLst>
                <a:gd name="connsiteX0" fmla="*/ 230372 w 1421218"/>
                <a:gd name="connsiteY0" fmla="*/ 0 h 836428"/>
                <a:gd name="connsiteX1" fmla="*/ 81516 w 1421218"/>
                <a:gd name="connsiteY1" fmla="*/ 808075 h 836428"/>
                <a:gd name="connsiteX2" fmla="*/ 719469 w 1421218"/>
                <a:gd name="connsiteY2" fmla="*/ 170121 h 836428"/>
                <a:gd name="connsiteX3" fmla="*/ 1421218 w 1421218"/>
                <a:gd name="connsiteY3" fmla="*/ 595423 h 836428"/>
              </a:gdLst>
              <a:ahLst/>
              <a:cxnLst>
                <a:cxn ang="0">
                  <a:pos x="connsiteX0" y="connsiteY0"/>
                </a:cxn>
                <a:cxn ang="0">
                  <a:pos x="connsiteX1" y="connsiteY1"/>
                </a:cxn>
                <a:cxn ang="0">
                  <a:pos x="connsiteX2" y="connsiteY2"/>
                </a:cxn>
                <a:cxn ang="0">
                  <a:pos x="connsiteX3" y="connsiteY3"/>
                </a:cxn>
              </a:cxnLst>
              <a:rect l="l" t="t" r="r" b="b"/>
              <a:pathLst>
                <a:path w="1421218" h="836428">
                  <a:moveTo>
                    <a:pt x="230372" y="0"/>
                  </a:moveTo>
                  <a:cubicBezTo>
                    <a:pt x="115186" y="389861"/>
                    <a:pt x="0" y="779722"/>
                    <a:pt x="81516" y="808075"/>
                  </a:cubicBezTo>
                  <a:cubicBezTo>
                    <a:pt x="163032" y="836428"/>
                    <a:pt x="496185" y="205563"/>
                    <a:pt x="719469" y="170121"/>
                  </a:cubicBezTo>
                  <a:cubicBezTo>
                    <a:pt x="942753" y="134679"/>
                    <a:pt x="1222744" y="446567"/>
                    <a:pt x="1421218" y="595423"/>
                  </a:cubicBezTo>
                </a:path>
              </a:pathLst>
            </a:custGeom>
            <a:ln w="762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pic>
          <p:nvPicPr>
            <p:cNvPr id="48139" name="Picture 8"/>
            <p:cNvPicPr>
              <a:picLocks noChangeAspect="1" noChangeArrowheads="1"/>
            </p:cNvPicPr>
            <p:nvPr/>
          </p:nvPicPr>
          <p:blipFill>
            <a:blip r:embed="rId5">
              <a:grayscl/>
              <a:biLevel thresh="50000"/>
            </a:blip>
            <a:srcRect t="48718" r="2325" b="5128"/>
            <a:stretch>
              <a:fillRect/>
            </a:stretch>
          </p:blipFill>
          <p:spPr bwMode="auto">
            <a:xfrm>
              <a:off x="6019800" y="2819400"/>
              <a:ext cx="2286000" cy="1371600"/>
            </a:xfrm>
            <a:prstGeom prst="rect">
              <a:avLst/>
            </a:prstGeom>
            <a:noFill/>
            <a:ln w="9525">
              <a:noFill/>
              <a:miter lim="800000"/>
              <a:headEnd/>
              <a:tailEnd/>
            </a:ln>
          </p:spPr>
        </p:pic>
      </p:grpSp>
      <p:pic>
        <p:nvPicPr>
          <p:cNvPr id="48132" name="Picture 5"/>
          <p:cNvPicPr>
            <a:picLocks noChangeAspect="1" noChangeArrowheads="1"/>
          </p:cNvPicPr>
          <p:nvPr/>
        </p:nvPicPr>
        <p:blipFill>
          <a:blip r:embed="rId6"/>
          <a:srcRect/>
          <a:stretch>
            <a:fillRect/>
          </a:stretch>
        </p:blipFill>
        <p:spPr bwMode="auto">
          <a:xfrm>
            <a:off x="533400" y="2889249"/>
            <a:ext cx="1884362" cy="2857500"/>
          </a:xfrm>
          <a:prstGeom prst="rect">
            <a:avLst/>
          </a:prstGeom>
          <a:noFill/>
          <a:ln w="9525">
            <a:noFill/>
            <a:miter lim="800000"/>
            <a:headEnd/>
            <a:tailEnd/>
          </a:ln>
        </p:spPr>
      </p:pic>
      <p:sp>
        <p:nvSpPr>
          <p:cNvPr id="48133" name="TextBox 9"/>
          <p:cNvSpPr txBox="1">
            <a:spLocks noChangeArrowheads="1"/>
          </p:cNvSpPr>
          <p:nvPr/>
        </p:nvSpPr>
        <p:spPr bwMode="auto">
          <a:xfrm>
            <a:off x="990600" y="1406525"/>
            <a:ext cx="6915150" cy="1412875"/>
          </a:xfrm>
          <a:prstGeom prst="rect">
            <a:avLst/>
          </a:prstGeom>
          <a:noFill/>
          <a:ln w="9525">
            <a:noFill/>
            <a:miter lim="800000"/>
            <a:headEnd/>
            <a:tailEnd/>
          </a:ln>
        </p:spPr>
        <p:txBody>
          <a:bodyPr>
            <a:noAutofit/>
          </a:bodyPr>
          <a:lstStyle/>
          <a:p>
            <a:r>
              <a:rPr lang="en-US" sz="2800" b="1" dirty="0" smtClean="0">
                <a:latin typeface="Calibri" panose="020F0502020204030204" pitchFamily="34" charset="0"/>
                <a:cs typeface="Times New Roman" pitchFamily="18" charset="0"/>
              </a:rPr>
              <a:t>A </a:t>
            </a:r>
            <a:r>
              <a:rPr lang="en-US" sz="2800" b="1" dirty="0" smtClean="0">
                <a:solidFill>
                  <a:srgbClr val="7030A0"/>
                </a:solidFill>
                <a:latin typeface="Calibri" panose="020F0502020204030204" pitchFamily="34" charset="0"/>
                <a:cs typeface="Times New Roman" pitchFamily="18" charset="0"/>
              </a:rPr>
              <a:t>microphone </a:t>
            </a:r>
            <a:r>
              <a:rPr lang="en-US" sz="2800" b="1" dirty="0" smtClean="0">
                <a:latin typeface="Calibri" panose="020F0502020204030204" pitchFamily="34" charset="0"/>
                <a:cs typeface="Times New Roman" pitchFamily="18" charset="0"/>
              </a:rPr>
              <a:t>is </a:t>
            </a:r>
            <a:r>
              <a:rPr lang="en-US" sz="2800" b="1" dirty="0">
                <a:latin typeface="Calibri" panose="020F0502020204030204" pitchFamily="34" charset="0"/>
                <a:cs typeface="Times New Roman" pitchFamily="18" charset="0"/>
              </a:rPr>
              <a:t>a sound sensor that converts sound to an electrical </a:t>
            </a:r>
            <a:r>
              <a:rPr lang="en-US" sz="2800" b="1" dirty="0" smtClean="0">
                <a:latin typeface="Calibri" panose="020F0502020204030204" pitchFamily="34" charset="0"/>
                <a:cs typeface="Times New Roman" pitchFamily="18" charset="0"/>
              </a:rPr>
              <a:t>signal, which can </a:t>
            </a:r>
            <a:r>
              <a:rPr lang="en-US" sz="2800" b="1" dirty="0">
                <a:latin typeface="Calibri" panose="020F0502020204030204" pitchFamily="34" charset="0"/>
                <a:cs typeface="Times New Roman" pitchFamily="18" charset="0"/>
              </a:rPr>
              <a:t>then be displayed on a computer </a:t>
            </a:r>
            <a:r>
              <a:rPr lang="en-US" sz="2800" b="1" dirty="0" smtClean="0">
                <a:latin typeface="Calibri" panose="020F0502020204030204" pitchFamily="34" charset="0"/>
                <a:cs typeface="Times New Roman" pitchFamily="18" charset="0"/>
              </a:rPr>
              <a:t>screen.</a:t>
            </a:r>
            <a:endParaRPr lang="en-US" sz="2800" b="1" dirty="0">
              <a:latin typeface="Calibri" panose="020F0502020204030204" pitchFamily="34" charset="0"/>
              <a:cs typeface="Times New Roman" pitchFamily="18" charset="0"/>
            </a:endParaRPr>
          </a:p>
        </p:txBody>
      </p:sp>
      <p:sp>
        <p:nvSpPr>
          <p:cNvPr id="48134" name="Slide Number Placeholder 11"/>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5499E44-DA42-46D9-B693-2950E0A8906A}"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04800" y="1828800"/>
            <a:ext cx="8305800" cy="3654425"/>
          </a:xfrm>
        </p:spPr>
        <p:txBody>
          <a:bodyPr/>
          <a:lstStyle/>
          <a:p>
            <a:r>
              <a:rPr lang="en-US" b="1" dirty="0" smtClean="0">
                <a:cs typeface="Times New Roman" pitchFamily="18" charset="0"/>
              </a:rPr>
              <a:t>Your </a:t>
            </a:r>
            <a:r>
              <a:rPr lang="en-US" b="1" dirty="0" smtClean="0">
                <a:solidFill>
                  <a:srgbClr val="7030A0"/>
                </a:solidFill>
                <a:cs typeface="Times New Roman" pitchFamily="18" charset="0"/>
              </a:rPr>
              <a:t>voice</a:t>
            </a:r>
            <a:r>
              <a:rPr lang="en-US" b="1" dirty="0" smtClean="0">
                <a:cs typeface="Times New Roman" pitchFamily="18" charset="0"/>
              </a:rPr>
              <a:t> is a </a:t>
            </a:r>
            <a:r>
              <a:rPr lang="en-US" b="1" dirty="0" smtClean="0">
                <a:solidFill>
                  <a:srgbClr val="7030A0"/>
                </a:solidFill>
                <a:cs typeface="Times New Roman" pitchFamily="18" charset="0"/>
              </a:rPr>
              <a:t>complex sound wave </a:t>
            </a:r>
            <a:r>
              <a:rPr lang="en-US" b="1" dirty="0" smtClean="0">
                <a:cs typeface="Times New Roman" pitchFamily="18" charset="0"/>
              </a:rPr>
              <a:t>that contains lots of different pitches (frequencies). Boys and girls have different pitches in their sounds. </a:t>
            </a:r>
          </a:p>
          <a:p>
            <a:pPr>
              <a:buFont typeface="Wingdings" pitchFamily="2" charset="2"/>
              <a:buNone/>
            </a:pPr>
            <a:endParaRPr lang="en-US" b="1" dirty="0" smtClean="0">
              <a:cs typeface="Times New Roman" pitchFamily="18" charset="0"/>
            </a:endParaRPr>
          </a:p>
          <a:p>
            <a:r>
              <a:rPr lang="en-US" b="1" dirty="0" smtClean="0">
                <a:cs typeface="Times New Roman" pitchFamily="18" charset="0"/>
              </a:rPr>
              <a:t>Irregular repeating sound waves create “</a:t>
            </a:r>
            <a:r>
              <a:rPr lang="en-US" b="1" dirty="0" smtClean="0">
                <a:solidFill>
                  <a:schemeClr val="accent1"/>
                </a:solidFill>
                <a:cs typeface="Times New Roman" pitchFamily="18" charset="0"/>
              </a:rPr>
              <a:t>noise</a:t>
            </a:r>
            <a:r>
              <a:rPr lang="en-US" b="1" dirty="0" smtClean="0">
                <a:cs typeface="Times New Roman" pitchFamily="18" charset="0"/>
              </a:rPr>
              <a:t>,” while regular repeating waves seem “</a:t>
            </a:r>
            <a:r>
              <a:rPr lang="en-US" b="1" dirty="0" smtClean="0">
                <a:solidFill>
                  <a:schemeClr val="accent1"/>
                </a:solidFill>
                <a:cs typeface="Times New Roman" pitchFamily="18" charset="0"/>
              </a:rPr>
              <a:t>musical</a:t>
            </a:r>
            <a:r>
              <a:rPr lang="en-US" b="1" dirty="0" smtClean="0">
                <a:cs typeface="Times New Roman" pitchFamily="18" charset="0"/>
              </a:rPr>
              <a:t>” to our ears and brain.</a:t>
            </a:r>
          </a:p>
          <a:p>
            <a:endParaRPr lang="en-US" b="1" dirty="0" smtClean="0">
              <a:cs typeface="Times New Roman" pitchFamily="18" charset="0"/>
            </a:endParaRPr>
          </a:p>
          <a:p>
            <a:r>
              <a:rPr lang="en-US" b="1" dirty="0" smtClean="0">
                <a:cs typeface="Times New Roman" pitchFamily="18" charset="0"/>
              </a:rPr>
              <a:t>In this activity, you will learn more about the properties of sound waves</a:t>
            </a:r>
            <a:r>
              <a:rPr lang="en-US" sz="2000" b="1" dirty="0" smtClean="0">
                <a:cs typeface="Times New Roman" pitchFamily="18" charset="0"/>
              </a:rPr>
              <a:t>.</a:t>
            </a:r>
            <a:endParaRPr lang="en-US" sz="1800" b="1" dirty="0" smtClean="0"/>
          </a:p>
        </p:txBody>
      </p:sp>
      <p:sp>
        <p:nvSpPr>
          <p:cNvPr id="49155"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2DF224F-5B17-4439-9921-1A48826EB6EB}" type="slidenum">
              <a:rPr lang="en-US" smtClean="0"/>
              <a:pPr/>
              <a:t>19</a:t>
            </a:fld>
            <a:endParaRPr lang="en-US" smtClean="0"/>
          </a:p>
        </p:txBody>
      </p:sp>
      <p:sp>
        <p:nvSpPr>
          <p:cNvPr id="5" name="Title 1"/>
          <p:cNvSpPr>
            <a:spLocks noGrp="1"/>
          </p:cNvSpPr>
          <p:nvPr>
            <p:ph type="title"/>
          </p:nvPr>
        </p:nvSpPr>
        <p:spPr>
          <a:xfrm>
            <a:off x="304800" y="304800"/>
            <a:ext cx="8229600" cy="762000"/>
          </a:xfrm>
        </p:spPr>
        <p:txBody>
          <a:bodyPr>
            <a:normAutofit/>
          </a:bodyPr>
          <a:lstStyle/>
          <a:p>
            <a:pPr algn="ctr">
              <a:defRPr/>
            </a:pPr>
            <a:r>
              <a:rPr lang="en-US" sz="4400" b="1" dirty="0">
                <a:solidFill>
                  <a:schemeClr val="accent1"/>
                </a:solidFill>
              </a:rPr>
              <a:t>Activity Setup </a:t>
            </a:r>
            <a:r>
              <a:rPr lang="en-US" sz="3600" b="1" dirty="0" smtClean="0">
                <a:solidFill>
                  <a:schemeClr val="accent1"/>
                </a:solidFill>
              </a:rPr>
              <a:t>(continued)</a:t>
            </a:r>
            <a:endParaRPr lang="en-US" sz="3600" b="1"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egoNXT.jpg"/>
          <p:cNvPicPr>
            <a:picLocks noChangeAspect="1"/>
          </p:cNvPicPr>
          <p:nvPr/>
        </p:nvPicPr>
        <p:blipFill>
          <a:blip r:embed="rId3"/>
          <a:srcRect/>
          <a:stretch>
            <a:fillRect/>
          </a:stretch>
        </p:blipFill>
        <p:spPr bwMode="auto">
          <a:xfrm>
            <a:off x="5336041" y="0"/>
            <a:ext cx="3426959" cy="2057400"/>
          </a:xfrm>
          <a:prstGeom prst="rect">
            <a:avLst/>
          </a:prstGeom>
          <a:noFill/>
          <a:ln w="9525">
            <a:noFill/>
            <a:miter lim="800000"/>
            <a:headEnd/>
            <a:tailEnd/>
          </a:ln>
        </p:spPr>
      </p:pic>
      <p:sp>
        <p:nvSpPr>
          <p:cNvPr id="31748" name="Content Placeholder 2"/>
          <p:cNvSpPr>
            <a:spLocks noGrp="1"/>
          </p:cNvSpPr>
          <p:nvPr>
            <p:ph sz="quarter" idx="1"/>
          </p:nvPr>
        </p:nvSpPr>
        <p:spPr>
          <a:xfrm>
            <a:off x="661988" y="2057400"/>
            <a:ext cx="7467600" cy="4419600"/>
          </a:xfrm>
        </p:spPr>
        <p:txBody>
          <a:bodyPr/>
          <a:lstStyle/>
          <a:p>
            <a:pPr eaLnBrk="1" hangingPunct="1"/>
            <a:r>
              <a:rPr lang="en-US" b="1" dirty="0" smtClean="0">
                <a:solidFill>
                  <a:srgbClr val="7030A0"/>
                </a:solidFill>
                <a:cs typeface="Times New Roman" pitchFamily="18" charset="0"/>
              </a:rPr>
              <a:t>Gather information </a:t>
            </a:r>
            <a:r>
              <a:rPr lang="en-US" b="1" dirty="0" smtClean="0">
                <a:cs typeface="Times New Roman" pitchFamily="18" charset="0"/>
              </a:rPr>
              <a:t>from the surroundings and </a:t>
            </a:r>
            <a:r>
              <a:rPr lang="en-US" b="1" dirty="0" smtClean="0">
                <a:solidFill>
                  <a:srgbClr val="7030A0"/>
                </a:solidFill>
                <a:cs typeface="Times New Roman" pitchFamily="18" charset="0"/>
              </a:rPr>
              <a:t>send it to the computer</a:t>
            </a:r>
            <a:r>
              <a:rPr lang="en-US" b="1" dirty="0" smtClean="0">
                <a:cs typeface="Times New Roman" pitchFamily="18" charset="0"/>
              </a:rPr>
              <a:t> </a:t>
            </a:r>
            <a:r>
              <a:rPr lang="en-US" sz="2000" b="1" dirty="0" smtClean="0">
                <a:cs typeface="Times New Roman" pitchFamily="18" charset="0"/>
              </a:rPr>
              <a:t>(called the “intelligent brick” in a LEGO robot)</a:t>
            </a:r>
          </a:p>
          <a:p>
            <a:pPr eaLnBrk="1" hangingPunct="1"/>
            <a:r>
              <a:rPr lang="en-US" b="1" dirty="0" smtClean="0">
                <a:cs typeface="Times New Roman" pitchFamily="18" charset="0"/>
              </a:rPr>
              <a:t>Robot sensors can only be used </a:t>
            </a:r>
            <a:r>
              <a:rPr lang="en-US" b="1" dirty="0" smtClean="0">
                <a:solidFill>
                  <a:srgbClr val="7030A0"/>
                </a:solidFill>
                <a:cs typeface="Times New Roman" pitchFamily="18" charset="0"/>
              </a:rPr>
              <a:t>if</a:t>
            </a:r>
            <a:r>
              <a:rPr lang="en-US" b="1" dirty="0" smtClean="0">
                <a:cs typeface="Times New Roman" pitchFamily="18" charset="0"/>
              </a:rPr>
              <a:t> the robot’s program asks for information from them!</a:t>
            </a:r>
          </a:p>
          <a:p>
            <a:pPr eaLnBrk="1" hangingPunct="1"/>
            <a:r>
              <a:rPr lang="en-US" b="1" dirty="0" smtClean="0">
                <a:cs typeface="Times New Roman" pitchFamily="18" charset="0"/>
              </a:rPr>
              <a:t>Similarly, the robot can only act on information from the sensors </a:t>
            </a:r>
            <a:r>
              <a:rPr lang="en-US" b="1" dirty="0" smtClean="0">
                <a:solidFill>
                  <a:srgbClr val="7030A0"/>
                </a:solidFill>
                <a:cs typeface="Times New Roman" pitchFamily="18" charset="0"/>
              </a:rPr>
              <a:t>if</a:t>
            </a:r>
            <a:r>
              <a:rPr lang="en-US" b="1" dirty="0" smtClean="0">
                <a:cs typeface="Times New Roman" pitchFamily="18" charset="0"/>
              </a:rPr>
              <a:t> its program tells it to do so!</a:t>
            </a:r>
          </a:p>
          <a:p>
            <a:pPr eaLnBrk="1" hangingPunct="1"/>
            <a:endParaRPr lang="en-US" sz="2000" b="1" dirty="0" smtClean="0">
              <a:cs typeface="Times New Roman" pitchFamily="18" charset="0"/>
            </a:endParaRPr>
          </a:p>
          <a:p>
            <a:pPr eaLnBrk="1" hangingPunct="1"/>
            <a:r>
              <a:rPr lang="en-US" b="1" dirty="0" smtClean="0">
                <a:cs typeface="Times New Roman" pitchFamily="18" charset="0"/>
              </a:rPr>
              <a:t>The sensors send information through the wires (similar to the nervous system in your body) that connect them to the computer brick, which uses the information appropriately.</a:t>
            </a:r>
          </a:p>
        </p:txBody>
      </p:sp>
      <p:sp>
        <p:nvSpPr>
          <p:cNvPr id="31749" name="Slide Number Placeholder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C6E76B24-CBB5-4B0C-9749-8E11C60B48F5}" type="slidenum">
              <a:rPr lang="en-US" smtClean="0"/>
              <a:pPr/>
              <a:t>2</a:t>
            </a:fld>
            <a:endParaRPr lang="en-US" smtClean="0"/>
          </a:p>
        </p:txBody>
      </p:sp>
      <p:sp>
        <p:nvSpPr>
          <p:cNvPr id="6" name="Title 1"/>
          <p:cNvSpPr>
            <a:spLocks noGrp="1"/>
          </p:cNvSpPr>
          <p:nvPr>
            <p:ph type="title"/>
          </p:nvPr>
        </p:nvSpPr>
        <p:spPr>
          <a:xfrm>
            <a:off x="533400" y="1417638"/>
            <a:ext cx="8610600" cy="715962"/>
          </a:xfrm>
        </p:spPr>
        <p:txBody>
          <a:bodyPr>
            <a:noAutofit/>
          </a:bodyPr>
          <a:lstStyle/>
          <a:p>
            <a:pPr eaLnBrk="1" fontAlgn="auto" hangingPunct="1">
              <a:spcAft>
                <a:spcPts val="0"/>
              </a:spcAft>
              <a:defRPr/>
            </a:pPr>
            <a:r>
              <a:rPr lang="en-US" sz="2800" b="1" cap="none" dirty="0" smtClean="0">
                <a:solidFill>
                  <a:schemeClr val="accent1"/>
                </a:solidFill>
              </a:rPr>
              <a:t>What do robot sensors do?</a:t>
            </a:r>
            <a:endParaRPr lang="en-US" sz="2800" b="1" cap="none" dirty="0">
              <a:solidFill>
                <a:schemeClr val="accent1"/>
              </a:solidFill>
            </a:endParaRPr>
          </a:p>
        </p:txBody>
      </p:sp>
      <p:sp>
        <p:nvSpPr>
          <p:cNvPr id="7" name="Title 1"/>
          <p:cNvSpPr txBox="1">
            <a:spLocks/>
          </p:cNvSpPr>
          <p:nvPr/>
        </p:nvSpPr>
        <p:spPr>
          <a:xfrm>
            <a:off x="546100" y="4237038"/>
            <a:ext cx="86106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2800" b="1" dirty="0" smtClean="0">
                <a:solidFill>
                  <a:schemeClr val="accent1"/>
                </a:solidFill>
              </a:rPr>
              <a:t>How do sensors send signals to the computer brick?</a:t>
            </a:r>
            <a:endParaRPr lang="en-US" sz="2800" b="1"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335280" y="1219200"/>
            <a:ext cx="8046720" cy="5410200"/>
          </a:xfrm>
        </p:spPr>
        <p:txBody>
          <a:bodyPr/>
          <a:lstStyle/>
          <a:p>
            <a:pPr marL="342900" indent="-342900">
              <a:buClrTx/>
              <a:buSzPct val="100000"/>
              <a:buFont typeface="+mj-lt"/>
              <a:buAutoNum type="arabicPeriod"/>
              <a:defRPr/>
            </a:pPr>
            <a:r>
              <a:rPr lang="en-US" sz="2000" b="1" dirty="0" smtClean="0">
                <a:cs typeface="Times New Roman" pitchFamily="18" charset="0"/>
              </a:rPr>
              <a:t>What were your observations when you generated sounds with 50, 100, 200, 500, 800,1000, 10000 Hz frequencies and played them?</a:t>
            </a:r>
          </a:p>
          <a:p>
            <a:pPr marL="342900" indent="-342900">
              <a:buClrTx/>
              <a:buSzPct val="100000"/>
              <a:buFont typeface="+mj-lt"/>
              <a:buAutoNum type="arabicPeriod"/>
              <a:defRPr/>
            </a:pPr>
            <a:endParaRPr lang="en-US" sz="2000" b="1" dirty="0">
              <a:cs typeface="Times New Roman" pitchFamily="18" charset="0"/>
            </a:endParaRPr>
          </a:p>
          <a:p>
            <a:pPr marL="342900" indent="-342900">
              <a:buClrTx/>
              <a:buSzPct val="100000"/>
              <a:buFont typeface="+mj-lt"/>
              <a:buAutoNum type="arabicPeriod"/>
              <a:defRPr/>
            </a:pPr>
            <a:r>
              <a:rPr lang="en-US" sz="2000" b="1" dirty="0" smtClean="0">
                <a:cs typeface="Times New Roman" pitchFamily="18" charset="0"/>
              </a:rPr>
              <a:t>How </a:t>
            </a:r>
            <a:r>
              <a:rPr lang="en-US" sz="2000" b="1" dirty="0">
                <a:cs typeface="Times New Roman" pitchFamily="18" charset="0"/>
              </a:rPr>
              <a:t>do </a:t>
            </a:r>
            <a:r>
              <a:rPr lang="en-US" sz="2000" b="1" dirty="0" smtClean="0">
                <a:cs typeface="Times New Roman" pitchFamily="18" charset="0"/>
              </a:rPr>
              <a:t>“tone” </a:t>
            </a:r>
            <a:r>
              <a:rPr lang="en-US" sz="2000" b="1" dirty="0">
                <a:cs typeface="Times New Roman" pitchFamily="18" charset="0"/>
              </a:rPr>
              <a:t>and </a:t>
            </a:r>
            <a:r>
              <a:rPr lang="en-US" sz="2000" b="1" dirty="0" smtClean="0">
                <a:cs typeface="Times New Roman" pitchFamily="18" charset="0"/>
              </a:rPr>
              <a:t>“noise” </a:t>
            </a:r>
            <a:r>
              <a:rPr lang="en-US" sz="2000" b="1" dirty="0">
                <a:cs typeface="Times New Roman" pitchFamily="18" charset="0"/>
              </a:rPr>
              <a:t>differ in their waveforms and how they sound?</a:t>
            </a:r>
          </a:p>
          <a:p>
            <a:pPr marL="342900" indent="-342900">
              <a:buClrTx/>
              <a:buSzPct val="100000"/>
              <a:buFont typeface="+mj-lt"/>
              <a:buAutoNum type="arabicPeriod"/>
              <a:defRPr/>
            </a:pPr>
            <a:endParaRPr lang="en-US" sz="2000" b="1" dirty="0">
              <a:cs typeface="Times New Roman" pitchFamily="18" charset="0"/>
            </a:endParaRPr>
          </a:p>
          <a:p>
            <a:pPr marL="342900" indent="-342900">
              <a:buClrTx/>
              <a:buSzPct val="100000"/>
              <a:buFont typeface="+mj-lt"/>
              <a:buAutoNum type="arabicPeriod"/>
              <a:defRPr/>
            </a:pPr>
            <a:r>
              <a:rPr lang="en-US" sz="2000" b="1" dirty="0" smtClean="0">
                <a:cs typeface="Times New Roman" pitchFamily="18" charset="0"/>
              </a:rPr>
              <a:t>Tap in/on the desk below the computer and see what sound is captured by the microphone. </a:t>
            </a:r>
            <a:r>
              <a:rPr lang="en-US" sz="2000" b="1" i="1" dirty="0" smtClean="0">
                <a:cs typeface="Times New Roman" pitchFamily="18" charset="0"/>
              </a:rPr>
              <a:t>What do you observe? </a:t>
            </a:r>
          </a:p>
          <a:p>
            <a:pPr marL="342900" indent="-342900">
              <a:buClrTx/>
              <a:buSzPct val="100000"/>
              <a:buFont typeface="+mj-lt"/>
              <a:buAutoNum type="arabicPeriod"/>
              <a:defRPr/>
            </a:pPr>
            <a:endParaRPr lang="en-US" sz="2000" b="1" dirty="0">
              <a:cs typeface="Times New Roman" pitchFamily="18" charset="0"/>
            </a:endParaRPr>
          </a:p>
          <a:p>
            <a:pPr marL="342900" indent="-342900">
              <a:buClrTx/>
              <a:buSzPct val="100000"/>
              <a:buFont typeface="+mj-lt"/>
              <a:buAutoNum type="arabicPeriod"/>
              <a:defRPr/>
            </a:pPr>
            <a:r>
              <a:rPr lang="en-US" sz="2000" b="1" dirty="0" smtClean="0">
                <a:cs typeface="Times New Roman" pitchFamily="18" charset="0"/>
              </a:rPr>
              <a:t>Try singing the </a:t>
            </a:r>
            <a:r>
              <a:rPr lang="en-US" sz="2000" b="1" dirty="0" err="1" smtClean="0">
                <a:cs typeface="Times New Roman" pitchFamily="18" charset="0"/>
              </a:rPr>
              <a:t>solfege</a:t>
            </a:r>
            <a:r>
              <a:rPr lang="en-US" sz="2000" b="1" dirty="0" smtClean="0">
                <a:cs typeface="Times New Roman" pitchFamily="18" charset="0"/>
              </a:rPr>
              <a:t> notes (do-re-mi-sol-la-ti) one at a time, for 5 seconds each. </a:t>
            </a:r>
            <a:r>
              <a:rPr lang="en-US" sz="2000" b="1" i="1" dirty="0" smtClean="0">
                <a:cs typeface="Times New Roman" pitchFamily="18" charset="0"/>
              </a:rPr>
              <a:t>What do you observe?</a:t>
            </a:r>
          </a:p>
          <a:p>
            <a:pPr marL="342900" indent="-342900">
              <a:buClrTx/>
              <a:buSzPct val="100000"/>
              <a:buFont typeface="+mj-lt"/>
              <a:buAutoNum type="arabicPeriod"/>
              <a:defRPr/>
            </a:pPr>
            <a:endParaRPr lang="en-US" sz="2000" b="1" dirty="0">
              <a:cs typeface="Times New Roman" pitchFamily="18" charset="0"/>
            </a:endParaRPr>
          </a:p>
          <a:p>
            <a:pPr marL="342900" indent="-342900">
              <a:buClrTx/>
              <a:buSzPct val="100000"/>
              <a:buFont typeface="+mj-lt"/>
              <a:buAutoNum type="arabicPeriod"/>
              <a:defRPr/>
            </a:pPr>
            <a:r>
              <a:rPr lang="en-US" sz="2000" b="1" dirty="0" smtClean="0">
                <a:cs typeface="Times New Roman" pitchFamily="18" charset="0"/>
              </a:rPr>
              <a:t>Try speaking the same word (like “hello”) in three different tones (whisper, normal and loud). What are the main differences between the waveforms? </a:t>
            </a:r>
            <a:endParaRPr lang="en-US" sz="3200" b="1" dirty="0" smtClean="0">
              <a:cs typeface="Times New Roman" pitchFamily="18" charset="0"/>
            </a:endParaRPr>
          </a:p>
        </p:txBody>
      </p:sp>
      <p:sp>
        <p:nvSpPr>
          <p:cNvPr id="50179"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1DA68A2-DCC3-4E1A-96B8-E5C5C04CF81B}" type="slidenum">
              <a:rPr lang="en-US" smtClean="0"/>
              <a:pPr/>
              <a:t>20</a:t>
            </a:fld>
            <a:endParaRPr lang="en-US" smtClean="0"/>
          </a:p>
        </p:txBody>
      </p:sp>
      <p:sp>
        <p:nvSpPr>
          <p:cNvPr id="5" name="Title 1"/>
          <p:cNvSpPr>
            <a:spLocks noGrp="1"/>
          </p:cNvSpPr>
          <p:nvPr>
            <p:ph type="title"/>
          </p:nvPr>
        </p:nvSpPr>
        <p:spPr>
          <a:xfrm>
            <a:off x="304800" y="304800"/>
            <a:ext cx="8229600" cy="762000"/>
          </a:xfrm>
        </p:spPr>
        <p:txBody>
          <a:bodyPr>
            <a:normAutofit/>
          </a:bodyPr>
          <a:lstStyle/>
          <a:p>
            <a:pPr algn="ctr">
              <a:defRPr/>
            </a:pPr>
            <a:r>
              <a:rPr lang="en-US" sz="4400" b="1" dirty="0" smtClean="0">
                <a:solidFill>
                  <a:schemeClr val="accent1"/>
                </a:solidFill>
              </a:rPr>
              <a:t>Sound Worksheet</a:t>
            </a:r>
            <a:endParaRPr lang="en-US" sz="3600" b="1"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309563" y="853440"/>
            <a:ext cx="8301037" cy="3559810"/>
          </a:xfrm>
        </p:spPr>
        <p:txBody>
          <a:bodyPr/>
          <a:lstStyle/>
          <a:p>
            <a:r>
              <a:rPr lang="en-US" sz="2000" b="1" dirty="0" smtClean="0">
                <a:cs typeface="Times New Roman" pitchFamily="18" charset="0"/>
              </a:rPr>
              <a:t>We are using a free, open-source software called </a:t>
            </a:r>
            <a:r>
              <a:rPr lang="en-US" sz="2000" b="1" dirty="0" smtClean="0">
                <a:solidFill>
                  <a:srgbClr val="7030A0"/>
                </a:solidFill>
                <a:cs typeface="Times New Roman" pitchFamily="18" charset="0"/>
              </a:rPr>
              <a:t>Audacity</a:t>
            </a:r>
            <a:r>
              <a:rPr lang="en-US" sz="2000" b="1" dirty="0" smtClean="0">
                <a:cs typeface="Times New Roman" pitchFamily="18" charset="0"/>
              </a:rPr>
              <a:t> to record and edit sound files.</a:t>
            </a:r>
          </a:p>
          <a:p>
            <a:r>
              <a:rPr lang="en-US" sz="2000" b="1" dirty="0" smtClean="0">
                <a:cs typeface="Times New Roman" pitchFamily="18" charset="0"/>
              </a:rPr>
              <a:t>Start Audacity on your computer &gt; go to File &gt; select New to open a file to record sounds.</a:t>
            </a:r>
          </a:p>
          <a:p>
            <a:r>
              <a:rPr lang="en-US" sz="2000" b="1" dirty="0" smtClean="0">
                <a:cs typeface="Times New Roman" pitchFamily="18" charset="0"/>
              </a:rPr>
              <a:t>Begin by using Audacity to generate waves and see what they sound like when played. </a:t>
            </a:r>
          </a:p>
          <a:p>
            <a:r>
              <a:rPr lang="en-US" sz="2000" b="1" dirty="0" smtClean="0">
                <a:cs typeface="Times New Roman" pitchFamily="18" charset="0"/>
              </a:rPr>
              <a:t>Go to </a:t>
            </a:r>
            <a:r>
              <a:rPr lang="en-US" sz="2000" b="1" dirty="0" smtClean="0">
                <a:solidFill>
                  <a:srgbClr val="FF0000"/>
                </a:solidFill>
                <a:cs typeface="Times New Roman" pitchFamily="18" charset="0"/>
              </a:rPr>
              <a:t>Generate</a:t>
            </a:r>
            <a:r>
              <a:rPr lang="en-US" sz="2000" b="1" dirty="0" smtClean="0">
                <a:cs typeface="Times New Roman" pitchFamily="18" charset="0"/>
              </a:rPr>
              <a:t> &gt; from its options, select </a:t>
            </a:r>
            <a:r>
              <a:rPr lang="en-US" sz="2000" b="1" dirty="0" smtClean="0">
                <a:solidFill>
                  <a:srgbClr val="FF0000"/>
                </a:solidFill>
                <a:cs typeface="Times New Roman" pitchFamily="18" charset="0"/>
              </a:rPr>
              <a:t>Tone</a:t>
            </a:r>
            <a:r>
              <a:rPr lang="en-US" sz="2000" b="1" dirty="0" smtClean="0">
                <a:cs typeface="Times New Roman" pitchFamily="18" charset="0"/>
              </a:rPr>
              <a:t>. For this tone, select a frequency and amplitude. </a:t>
            </a:r>
            <a:r>
              <a:rPr lang="en-US" sz="2000" b="1" dirty="0" smtClean="0">
                <a:solidFill>
                  <a:schemeClr val="accent1"/>
                </a:solidFill>
                <a:cs typeface="Times New Roman" pitchFamily="18" charset="0"/>
              </a:rPr>
              <a:t>Pick frequencies </a:t>
            </a:r>
            <a:r>
              <a:rPr lang="en-US" sz="2000" b="1" dirty="0" smtClean="0">
                <a:cs typeface="Times New Roman" pitchFamily="18" charset="0"/>
              </a:rPr>
              <a:t>of 50, 100, 200, 500, 800,1000, 10000 Hz, and </a:t>
            </a:r>
            <a:r>
              <a:rPr lang="en-US" sz="2000" b="1" dirty="0" smtClean="0">
                <a:solidFill>
                  <a:schemeClr val="accent1"/>
                </a:solidFill>
                <a:cs typeface="Times New Roman" pitchFamily="18" charset="0"/>
              </a:rPr>
              <a:t>leave the amplitude as 0.8</a:t>
            </a:r>
            <a:r>
              <a:rPr lang="en-US" sz="2000" b="1" dirty="0" smtClean="0">
                <a:cs typeface="Times New Roman" pitchFamily="18" charset="0"/>
              </a:rPr>
              <a:t>. Zoom in and note your observations. To delete any record, go to Edit &gt; Remove Audio &gt; Delete.</a:t>
            </a:r>
          </a:p>
        </p:txBody>
      </p:sp>
      <p:sp>
        <p:nvSpPr>
          <p:cNvPr id="51203" name="Slide Number Placeholder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171C14A-AA49-4745-8791-DC0F4A90042B}" type="slidenum">
              <a:rPr lang="en-US" smtClean="0"/>
              <a:pPr/>
              <a:t>21</a:t>
            </a:fld>
            <a:endParaRPr lang="en-US" smtClean="0"/>
          </a:p>
        </p:txBody>
      </p:sp>
      <p:grpSp>
        <p:nvGrpSpPr>
          <p:cNvPr id="51205" name="Group 14"/>
          <p:cNvGrpSpPr>
            <a:grpSpLocks/>
          </p:cNvGrpSpPr>
          <p:nvPr/>
        </p:nvGrpSpPr>
        <p:grpSpPr bwMode="auto">
          <a:xfrm>
            <a:off x="304800" y="4413250"/>
            <a:ext cx="8301037" cy="2139950"/>
            <a:chOff x="661988" y="4133850"/>
            <a:chExt cx="8024812" cy="1600200"/>
          </a:xfrm>
        </p:grpSpPr>
        <p:pic>
          <p:nvPicPr>
            <p:cNvPr id="51206" name="Picture 2"/>
            <p:cNvPicPr>
              <a:picLocks noChangeAspect="1" noChangeArrowheads="1"/>
            </p:cNvPicPr>
            <p:nvPr/>
          </p:nvPicPr>
          <p:blipFill>
            <a:blip r:embed="rId3"/>
            <a:srcRect/>
            <a:stretch>
              <a:fillRect/>
            </a:stretch>
          </p:blipFill>
          <p:spPr bwMode="auto">
            <a:xfrm>
              <a:off x="661988" y="4133850"/>
              <a:ext cx="4953000" cy="1600200"/>
            </a:xfrm>
            <a:prstGeom prst="rect">
              <a:avLst/>
            </a:prstGeom>
            <a:noFill/>
            <a:ln w="9525">
              <a:noFill/>
              <a:miter lim="800000"/>
              <a:headEnd/>
              <a:tailEnd/>
            </a:ln>
          </p:spPr>
        </p:pic>
        <p:pic>
          <p:nvPicPr>
            <p:cNvPr id="51207" name="Picture 3"/>
            <p:cNvPicPr>
              <a:picLocks noChangeAspect="1" noChangeArrowheads="1"/>
            </p:cNvPicPr>
            <p:nvPr/>
          </p:nvPicPr>
          <p:blipFill>
            <a:blip r:embed="rId4"/>
            <a:srcRect/>
            <a:stretch>
              <a:fillRect/>
            </a:stretch>
          </p:blipFill>
          <p:spPr bwMode="auto">
            <a:xfrm>
              <a:off x="5867400" y="4133850"/>
              <a:ext cx="2819400" cy="1600200"/>
            </a:xfrm>
            <a:prstGeom prst="rect">
              <a:avLst/>
            </a:prstGeom>
            <a:noFill/>
            <a:ln w="9525">
              <a:noFill/>
              <a:miter lim="800000"/>
              <a:headEnd/>
              <a:tailEnd/>
            </a:ln>
          </p:spPr>
        </p:pic>
      </p:grpSp>
      <p:sp>
        <p:nvSpPr>
          <p:cNvPr id="7" name="Title 1"/>
          <p:cNvSpPr>
            <a:spLocks noGrp="1"/>
          </p:cNvSpPr>
          <p:nvPr>
            <p:ph type="title"/>
          </p:nvPr>
        </p:nvSpPr>
        <p:spPr>
          <a:xfrm>
            <a:off x="304800" y="152400"/>
            <a:ext cx="8229600" cy="548640"/>
          </a:xfrm>
        </p:spPr>
        <p:txBody>
          <a:bodyPr>
            <a:normAutofit fontScale="90000"/>
          </a:bodyPr>
          <a:lstStyle/>
          <a:p>
            <a:pPr algn="ctr">
              <a:defRPr/>
            </a:pPr>
            <a:r>
              <a:rPr lang="en-US" sz="3300" b="1" dirty="0" smtClean="0">
                <a:solidFill>
                  <a:schemeClr val="accent1"/>
                </a:solidFill>
              </a:rPr>
              <a:t>Activity Instructions </a:t>
            </a:r>
            <a:r>
              <a:rPr lang="en-US" sz="2400" b="1" dirty="0">
                <a:solidFill>
                  <a:schemeClr val="accent1"/>
                </a:solidFill>
              </a:rPr>
              <a:t>(Using </a:t>
            </a:r>
            <a:r>
              <a:rPr lang="en-US" sz="2400" b="1" dirty="0" smtClean="0">
                <a:solidFill>
                  <a:schemeClr val="accent1"/>
                </a:solidFill>
              </a:rPr>
              <a:t>Audacity®)</a:t>
            </a:r>
            <a:endParaRPr lang="en-US" sz="2400" b="1" dirty="0">
              <a:solidFill>
                <a:schemeClr val="accent1"/>
              </a:solidFill>
            </a:endParaRPr>
          </a:p>
        </p:txBody>
      </p:sp>
      <p:cxnSp>
        <p:nvCxnSpPr>
          <p:cNvPr id="8" name="Straight Arrow Connector 7"/>
          <p:cNvCxnSpPr/>
          <p:nvPr/>
        </p:nvCxnSpPr>
        <p:spPr bwMode="auto">
          <a:xfrm flipV="1">
            <a:off x="1371600" y="4784090"/>
            <a:ext cx="613801" cy="579120"/>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H="1">
            <a:off x="2743200" y="5547360"/>
            <a:ext cx="1005840" cy="91440"/>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5791200" y="1143000"/>
            <a:ext cx="2895600" cy="4191000"/>
          </a:xfrm>
        </p:spPr>
        <p:txBody>
          <a:bodyPr/>
          <a:lstStyle/>
          <a:p>
            <a:pPr marL="0" indent="0">
              <a:spcAft>
                <a:spcPts val="600"/>
              </a:spcAft>
              <a:buFont typeface="Wingdings" pitchFamily="2" charset="2"/>
              <a:buNone/>
            </a:pPr>
            <a:r>
              <a:rPr lang="en-US" b="1" dirty="0" smtClean="0"/>
              <a:t>Under the View menu, click </a:t>
            </a:r>
            <a:r>
              <a:rPr lang="en-US" b="1" dirty="0" smtClean="0">
                <a:solidFill>
                  <a:srgbClr val="FF0000"/>
                </a:solidFill>
              </a:rPr>
              <a:t>Zoom In</a:t>
            </a:r>
            <a:r>
              <a:rPr lang="en-US" b="1" dirty="0" smtClean="0"/>
              <a:t> until you get a clear view of the waveform. </a:t>
            </a:r>
          </a:p>
          <a:p>
            <a:pPr marL="0" indent="0">
              <a:buFont typeface="Wingdings" pitchFamily="2" charset="2"/>
              <a:buNone/>
            </a:pPr>
            <a:r>
              <a:rPr lang="en-US" b="1" dirty="0" smtClean="0"/>
              <a:t>You may need to do this several times until you see waves like those shown here.</a:t>
            </a:r>
          </a:p>
        </p:txBody>
      </p:sp>
      <p:pic>
        <p:nvPicPr>
          <p:cNvPr id="52227" name="Picture 2"/>
          <p:cNvPicPr>
            <a:picLocks noChangeAspect="1" noChangeArrowheads="1"/>
          </p:cNvPicPr>
          <p:nvPr/>
        </p:nvPicPr>
        <p:blipFill>
          <a:blip r:embed="rId3"/>
          <a:srcRect/>
          <a:stretch>
            <a:fillRect/>
          </a:stretch>
        </p:blipFill>
        <p:spPr bwMode="auto">
          <a:xfrm>
            <a:off x="533400" y="990600"/>
            <a:ext cx="5181600" cy="2895600"/>
          </a:xfrm>
          <a:prstGeom prst="rect">
            <a:avLst/>
          </a:prstGeom>
          <a:noFill/>
          <a:ln w="9525">
            <a:noFill/>
            <a:miter lim="800000"/>
            <a:headEnd/>
            <a:tailEnd/>
          </a:ln>
        </p:spPr>
      </p:pic>
      <p:pic>
        <p:nvPicPr>
          <p:cNvPr id="52228" name="Picture 4"/>
          <p:cNvPicPr>
            <a:picLocks noChangeAspect="1" noChangeArrowheads="1"/>
          </p:cNvPicPr>
          <p:nvPr/>
        </p:nvPicPr>
        <p:blipFill>
          <a:blip r:embed="rId4"/>
          <a:srcRect/>
          <a:stretch>
            <a:fillRect/>
          </a:stretch>
        </p:blipFill>
        <p:spPr bwMode="auto">
          <a:xfrm>
            <a:off x="533400" y="4191000"/>
            <a:ext cx="5257800" cy="1895475"/>
          </a:xfrm>
          <a:prstGeom prst="rect">
            <a:avLst/>
          </a:prstGeom>
          <a:noFill/>
          <a:ln w="9525">
            <a:noFill/>
            <a:miter lim="800000"/>
            <a:headEnd/>
            <a:tailEnd/>
          </a:ln>
        </p:spPr>
      </p:pic>
      <p:sp>
        <p:nvSpPr>
          <p:cNvPr id="52229" name="Slide Number Placeholder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78CFB7E-D0F1-4A5A-A455-166266567E94}" type="slidenum">
              <a:rPr lang="en-US" smtClean="0"/>
              <a:pPr/>
              <a:t>22</a:t>
            </a:fld>
            <a:endParaRPr lang="en-US" smtClean="0"/>
          </a:p>
        </p:txBody>
      </p:sp>
      <p:sp>
        <p:nvSpPr>
          <p:cNvPr id="6" name="Title 1"/>
          <p:cNvSpPr>
            <a:spLocks noGrp="1"/>
          </p:cNvSpPr>
          <p:nvPr>
            <p:ph type="title"/>
          </p:nvPr>
        </p:nvSpPr>
        <p:spPr>
          <a:xfrm>
            <a:off x="304800" y="152400"/>
            <a:ext cx="8229600" cy="548640"/>
          </a:xfrm>
        </p:spPr>
        <p:txBody>
          <a:bodyPr>
            <a:normAutofit fontScale="90000"/>
          </a:bodyPr>
          <a:lstStyle/>
          <a:p>
            <a:pPr algn="ctr">
              <a:defRPr/>
            </a:pPr>
            <a:r>
              <a:rPr lang="en-US" sz="3300" b="1" dirty="0" smtClean="0">
                <a:solidFill>
                  <a:schemeClr val="accent1"/>
                </a:solidFill>
              </a:rPr>
              <a:t>Activity Instructions </a:t>
            </a:r>
            <a:r>
              <a:rPr lang="en-US" sz="2700" b="1" dirty="0" smtClean="0">
                <a:solidFill>
                  <a:schemeClr val="accent1"/>
                </a:solidFill>
              </a:rPr>
              <a:t>(Using Audacity)</a:t>
            </a:r>
            <a:endParaRPr lang="en-US" sz="2400" b="1" dirty="0">
              <a:solidFill>
                <a:schemeClr val="accent1"/>
              </a:solidFill>
            </a:endParaRPr>
          </a:p>
        </p:txBody>
      </p:sp>
      <p:cxnSp>
        <p:nvCxnSpPr>
          <p:cNvPr id="7" name="Straight Arrow Connector 6"/>
          <p:cNvCxnSpPr/>
          <p:nvPr/>
        </p:nvCxnSpPr>
        <p:spPr bwMode="auto">
          <a:xfrm>
            <a:off x="1371600" y="460375"/>
            <a:ext cx="396396" cy="908050"/>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flipH="1">
            <a:off x="5901267" y="4813526"/>
            <a:ext cx="1032933" cy="896711"/>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309563" y="914400"/>
            <a:ext cx="8301037" cy="5715000"/>
          </a:xfrm>
        </p:spPr>
        <p:txBody>
          <a:bodyPr/>
          <a:lstStyle/>
          <a:p>
            <a:r>
              <a:rPr lang="en-US" sz="2800" b="1" dirty="0" smtClean="0">
                <a:cs typeface="Times New Roman" pitchFamily="18" charset="0"/>
              </a:rPr>
              <a:t>Now try different waveforms than sine, and also try increasing the amplitude. </a:t>
            </a:r>
            <a:r>
              <a:rPr lang="en-US" sz="2800" b="1" i="1" dirty="0" smtClean="0">
                <a:cs typeface="Times New Roman" pitchFamily="18" charset="0"/>
              </a:rPr>
              <a:t>What do you observe?</a:t>
            </a:r>
          </a:p>
          <a:p>
            <a:endParaRPr lang="en-US" sz="2800" b="1" dirty="0" smtClean="0">
              <a:cs typeface="Times New Roman" pitchFamily="18" charset="0"/>
            </a:endParaRPr>
          </a:p>
          <a:p>
            <a:r>
              <a:rPr lang="en-US" sz="2800" b="1" dirty="0" smtClean="0">
                <a:cs typeface="Times New Roman" pitchFamily="18" charset="0"/>
              </a:rPr>
              <a:t>If you want to delete what you have recorded, go to Edit &gt; Remove Audio &gt; Delete.</a:t>
            </a:r>
          </a:p>
          <a:p>
            <a:endParaRPr lang="en-US" sz="2800" b="1" dirty="0" smtClean="0">
              <a:cs typeface="Times New Roman" pitchFamily="18" charset="0"/>
            </a:endParaRPr>
          </a:p>
          <a:p>
            <a:r>
              <a:rPr lang="en-US" sz="2800" b="1" dirty="0" smtClean="0">
                <a:cs typeface="Times New Roman" pitchFamily="18" charset="0"/>
              </a:rPr>
              <a:t>Go to Generate and from its options &gt; select </a:t>
            </a:r>
            <a:r>
              <a:rPr lang="en-US" sz="2800" b="1" dirty="0" smtClean="0">
                <a:solidFill>
                  <a:schemeClr val="accent1"/>
                </a:solidFill>
                <a:cs typeface="Times New Roman" pitchFamily="18" charset="0"/>
              </a:rPr>
              <a:t>Noise</a:t>
            </a:r>
            <a:r>
              <a:rPr lang="en-US" sz="2800" b="1" dirty="0" smtClean="0">
                <a:cs typeface="Times New Roman" pitchFamily="18" charset="0"/>
              </a:rPr>
              <a:t> and check what that sounds like. Then try the others, such as </a:t>
            </a:r>
            <a:r>
              <a:rPr lang="en-US" sz="2800" b="1" dirty="0" smtClean="0">
                <a:solidFill>
                  <a:schemeClr val="accent1"/>
                </a:solidFill>
                <a:cs typeface="Times New Roman" pitchFamily="18" charset="0"/>
              </a:rPr>
              <a:t>Chirp</a:t>
            </a:r>
            <a:r>
              <a:rPr lang="en-US" sz="2800" b="1" dirty="0" smtClean="0">
                <a:cs typeface="Times New Roman" pitchFamily="18" charset="0"/>
              </a:rPr>
              <a:t>.</a:t>
            </a:r>
          </a:p>
          <a:p>
            <a:endParaRPr lang="en-US" sz="2800" b="1" dirty="0" smtClean="0">
              <a:cs typeface="Times New Roman" pitchFamily="18" charset="0"/>
            </a:endParaRPr>
          </a:p>
          <a:p>
            <a:r>
              <a:rPr lang="en-US" sz="2800" b="1" dirty="0" smtClean="0">
                <a:cs typeface="Times New Roman" pitchFamily="18" charset="0"/>
              </a:rPr>
              <a:t>Again, </a:t>
            </a:r>
            <a:r>
              <a:rPr lang="en-US" sz="2800" b="1" i="1" dirty="0" smtClean="0">
                <a:cs typeface="Times New Roman" pitchFamily="18" charset="0"/>
              </a:rPr>
              <a:t>record your observations </a:t>
            </a:r>
            <a:r>
              <a:rPr lang="en-US" sz="2800" b="1" dirty="0" smtClean="0">
                <a:cs typeface="Times New Roman" pitchFamily="18" charset="0"/>
              </a:rPr>
              <a:t>on the worksheet.</a:t>
            </a:r>
          </a:p>
        </p:txBody>
      </p:sp>
      <p:sp>
        <p:nvSpPr>
          <p:cNvPr id="53251" name="Slide Number Placeholder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6DF8FBD-627E-41D4-9360-510799511066}" type="slidenum">
              <a:rPr lang="en-US" smtClean="0"/>
              <a:pPr/>
              <a:t>23</a:t>
            </a:fld>
            <a:endParaRPr lang="en-US" smtClean="0"/>
          </a:p>
        </p:txBody>
      </p:sp>
      <p:sp>
        <p:nvSpPr>
          <p:cNvPr id="4" name="Title 1"/>
          <p:cNvSpPr>
            <a:spLocks noGrp="1"/>
          </p:cNvSpPr>
          <p:nvPr>
            <p:ph type="title"/>
          </p:nvPr>
        </p:nvSpPr>
        <p:spPr>
          <a:xfrm>
            <a:off x="304800" y="152400"/>
            <a:ext cx="8229600" cy="548640"/>
          </a:xfrm>
        </p:spPr>
        <p:txBody>
          <a:bodyPr>
            <a:normAutofit fontScale="90000"/>
          </a:bodyPr>
          <a:lstStyle/>
          <a:p>
            <a:pPr algn="ctr">
              <a:defRPr/>
            </a:pPr>
            <a:r>
              <a:rPr lang="en-US" sz="3300" b="1" dirty="0" smtClean="0">
                <a:solidFill>
                  <a:schemeClr val="accent1"/>
                </a:solidFill>
              </a:rPr>
              <a:t>Activity Instructions </a:t>
            </a:r>
            <a:r>
              <a:rPr lang="en-US" sz="2700" b="1" dirty="0" smtClean="0">
                <a:solidFill>
                  <a:schemeClr val="accent1"/>
                </a:solidFill>
              </a:rPr>
              <a:t>(Sounds Generated by Software)</a:t>
            </a:r>
            <a:endParaRPr lang="en-US" sz="2000" b="1" dirty="0">
              <a:solidFill>
                <a:schemeClr val="accen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228600" y="838200"/>
            <a:ext cx="8382000" cy="3657600"/>
          </a:xfrm>
        </p:spPr>
        <p:txBody>
          <a:bodyPr/>
          <a:lstStyle/>
          <a:p>
            <a:pPr marL="0" indent="0">
              <a:buNone/>
            </a:pPr>
            <a:r>
              <a:rPr lang="en-US" b="1" dirty="0" smtClean="0">
                <a:cs typeface="Times New Roman" pitchFamily="18" charset="0"/>
              </a:rPr>
              <a:t>Next, </a:t>
            </a:r>
            <a:r>
              <a:rPr lang="en-US" b="1" dirty="0" smtClean="0">
                <a:solidFill>
                  <a:srgbClr val="7030A0"/>
                </a:solidFill>
                <a:cs typeface="Times New Roman" pitchFamily="18" charset="0"/>
              </a:rPr>
              <a:t>record your own voice </a:t>
            </a:r>
            <a:r>
              <a:rPr lang="en-US" b="1" dirty="0" smtClean="0">
                <a:cs typeface="Times New Roman" pitchFamily="18" charset="0"/>
              </a:rPr>
              <a:t>and see what the waveform looks like.</a:t>
            </a:r>
          </a:p>
          <a:p>
            <a:pPr marL="0" indent="0">
              <a:buNone/>
            </a:pPr>
            <a:r>
              <a:rPr lang="en-US" b="1" dirty="0" smtClean="0">
                <a:cs typeface="Times New Roman" pitchFamily="18" charset="0"/>
              </a:rPr>
              <a:t>Either delete the wave in your present file, or open a new project file: </a:t>
            </a:r>
            <a:r>
              <a:rPr lang="en-US" b="1" dirty="0" smtClean="0">
                <a:solidFill>
                  <a:schemeClr val="accent1"/>
                </a:solidFill>
                <a:cs typeface="Times New Roman" pitchFamily="18" charset="0"/>
              </a:rPr>
              <a:t>go to File</a:t>
            </a:r>
            <a:r>
              <a:rPr lang="en-US" b="1" dirty="0">
                <a:solidFill>
                  <a:schemeClr val="accent1"/>
                </a:solidFill>
                <a:cs typeface="Times New Roman" pitchFamily="18" charset="0"/>
              </a:rPr>
              <a:t> </a:t>
            </a:r>
            <a:r>
              <a:rPr lang="en-US" b="1" dirty="0" smtClean="0">
                <a:solidFill>
                  <a:schemeClr val="accent1"/>
                </a:solidFill>
                <a:cs typeface="Times New Roman" pitchFamily="18" charset="0"/>
              </a:rPr>
              <a:t>&gt; New</a:t>
            </a:r>
            <a:endParaRPr lang="en-US" b="1" dirty="0" smtClean="0">
              <a:cs typeface="Times New Roman" pitchFamily="18" charset="0"/>
            </a:endParaRPr>
          </a:p>
          <a:p>
            <a:pPr marL="0" indent="0">
              <a:buNone/>
            </a:pPr>
            <a:r>
              <a:rPr lang="en-US" b="1" dirty="0" smtClean="0">
                <a:cs typeface="Times New Roman" pitchFamily="18" charset="0"/>
              </a:rPr>
              <a:t>To record your own voice using the </a:t>
            </a:r>
            <a:r>
              <a:rPr lang="en-US" b="1" dirty="0" smtClean="0">
                <a:solidFill>
                  <a:srgbClr val="7030A0"/>
                </a:solidFill>
                <a:cs typeface="Times New Roman" pitchFamily="18" charset="0"/>
              </a:rPr>
              <a:t>microphone</a:t>
            </a:r>
            <a:r>
              <a:rPr lang="en-US" b="1" dirty="0" smtClean="0">
                <a:cs typeface="Times New Roman" pitchFamily="18" charset="0"/>
              </a:rPr>
              <a:t>, click on the circular red button (</a:t>
            </a:r>
            <a:r>
              <a:rPr lang="en-US" b="1" dirty="0" smtClean="0">
                <a:solidFill>
                  <a:srgbClr val="FF0000"/>
                </a:solidFill>
                <a:cs typeface="Times New Roman" pitchFamily="18" charset="0"/>
              </a:rPr>
              <a:t>record button</a:t>
            </a:r>
            <a:r>
              <a:rPr lang="en-US" b="1" dirty="0" smtClean="0">
                <a:cs typeface="Times New Roman" pitchFamily="18" charset="0"/>
              </a:rPr>
              <a:t>) on the playback toolbar, say “hello” and see what is being recorded. </a:t>
            </a:r>
          </a:p>
          <a:p>
            <a:pPr marL="0" indent="0">
              <a:buNone/>
            </a:pPr>
            <a:r>
              <a:rPr lang="en-US" b="1" dirty="0" smtClean="0">
                <a:cs typeface="Times New Roman" pitchFamily="18" charset="0"/>
              </a:rPr>
              <a:t>After you record it, play it back using the </a:t>
            </a:r>
            <a:r>
              <a:rPr lang="en-US" b="1" dirty="0" smtClean="0">
                <a:solidFill>
                  <a:schemeClr val="accent1"/>
                </a:solidFill>
                <a:cs typeface="Times New Roman" pitchFamily="18" charset="0"/>
              </a:rPr>
              <a:t>play button </a:t>
            </a:r>
            <a:r>
              <a:rPr lang="en-US" b="1" dirty="0" smtClean="0">
                <a:cs typeface="Times New Roman" pitchFamily="18" charset="0"/>
              </a:rPr>
              <a:t>on the control panel shown below.</a:t>
            </a:r>
          </a:p>
        </p:txBody>
      </p:sp>
      <p:grpSp>
        <p:nvGrpSpPr>
          <p:cNvPr id="54275" name="Group 9"/>
          <p:cNvGrpSpPr>
            <a:grpSpLocks/>
          </p:cNvGrpSpPr>
          <p:nvPr/>
        </p:nvGrpSpPr>
        <p:grpSpPr bwMode="auto">
          <a:xfrm>
            <a:off x="809696" y="4727276"/>
            <a:ext cx="7138988" cy="1790547"/>
            <a:chOff x="3429000" y="5252767"/>
            <a:chExt cx="4171950" cy="909908"/>
          </a:xfrm>
        </p:grpSpPr>
        <p:pic>
          <p:nvPicPr>
            <p:cNvPr id="54278" name="Picture 3"/>
            <p:cNvPicPr>
              <a:picLocks noChangeAspect="1" noChangeArrowheads="1"/>
            </p:cNvPicPr>
            <p:nvPr/>
          </p:nvPicPr>
          <p:blipFill>
            <a:blip r:embed="rId3"/>
            <a:srcRect/>
            <a:stretch>
              <a:fillRect/>
            </a:stretch>
          </p:blipFill>
          <p:spPr bwMode="auto">
            <a:xfrm>
              <a:off x="3429000" y="5410200"/>
              <a:ext cx="4171950" cy="752475"/>
            </a:xfrm>
            <a:prstGeom prst="rect">
              <a:avLst/>
            </a:prstGeom>
            <a:noFill/>
            <a:ln w="9525">
              <a:noFill/>
              <a:miter lim="800000"/>
              <a:headEnd/>
              <a:tailEnd/>
            </a:ln>
          </p:spPr>
        </p:pic>
        <p:cxnSp>
          <p:nvCxnSpPr>
            <p:cNvPr id="9" name="Straight Arrow Connector 8"/>
            <p:cNvCxnSpPr/>
            <p:nvPr/>
          </p:nvCxnSpPr>
          <p:spPr>
            <a:xfrm>
              <a:off x="5939365" y="5252767"/>
              <a:ext cx="232305" cy="462753"/>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4276" name="Slide Number Placeholder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1AC5506-A00A-4FE0-986D-ADE50D98B9B6}" type="slidenum">
              <a:rPr lang="en-US" smtClean="0"/>
              <a:pPr/>
              <a:t>24</a:t>
            </a:fld>
            <a:endParaRPr lang="en-US" smtClean="0"/>
          </a:p>
        </p:txBody>
      </p:sp>
      <p:sp>
        <p:nvSpPr>
          <p:cNvPr id="7" name="Title 1"/>
          <p:cNvSpPr>
            <a:spLocks noGrp="1"/>
          </p:cNvSpPr>
          <p:nvPr>
            <p:ph type="title"/>
          </p:nvPr>
        </p:nvSpPr>
        <p:spPr>
          <a:xfrm>
            <a:off x="228600" y="152400"/>
            <a:ext cx="8510588" cy="548640"/>
          </a:xfrm>
        </p:spPr>
        <p:txBody>
          <a:bodyPr>
            <a:normAutofit fontScale="90000"/>
          </a:bodyPr>
          <a:lstStyle/>
          <a:p>
            <a:pPr algn="ctr">
              <a:defRPr/>
            </a:pPr>
            <a:r>
              <a:rPr lang="en-US" sz="3300" b="1" dirty="0">
                <a:solidFill>
                  <a:schemeClr val="accent1"/>
                </a:solidFill>
              </a:rPr>
              <a:t>Activity Instructions </a:t>
            </a:r>
            <a:r>
              <a:rPr lang="en-US" sz="2700" b="1" dirty="0">
                <a:solidFill>
                  <a:schemeClr val="accent1"/>
                </a:solidFill>
              </a:rPr>
              <a:t>(Sounds Generated by </a:t>
            </a:r>
            <a:r>
              <a:rPr lang="en-US" sz="2700" b="1" dirty="0" smtClean="0">
                <a:solidFill>
                  <a:schemeClr val="accent1"/>
                </a:solidFill>
              </a:rPr>
              <a:t>You)</a:t>
            </a:r>
            <a:endParaRPr lang="en-US" sz="2000" b="1" dirty="0">
              <a:solidFill>
                <a:schemeClr val="accent1"/>
              </a:solidFill>
            </a:endParaRPr>
          </a:p>
        </p:txBody>
      </p:sp>
      <p:sp>
        <p:nvSpPr>
          <p:cNvPr id="10" name="Title 1"/>
          <p:cNvSpPr txBox="1">
            <a:spLocks/>
          </p:cNvSpPr>
          <p:nvPr/>
        </p:nvSpPr>
        <p:spPr>
          <a:xfrm>
            <a:off x="2133600" y="4377473"/>
            <a:ext cx="5638801" cy="428129"/>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2000" b="1" u="sng" dirty="0" smtClean="0">
                <a:solidFill>
                  <a:srgbClr val="FF0000"/>
                </a:solidFill>
              </a:rPr>
              <a:t>Record your voice using the red “Record” button</a:t>
            </a:r>
            <a:endParaRPr lang="en-US" sz="2000" b="1" u="sng"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72279" y="1926627"/>
            <a:ext cx="4450976" cy="3026373"/>
          </a:xfrm>
        </p:spPr>
        <p:txBody>
          <a:bodyPr/>
          <a:lstStyle/>
          <a:p>
            <a:r>
              <a:rPr lang="en-US" sz="2000" b="1" dirty="0" smtClean="0">
                <a:solidFill>
                  <a:srgbClr val="FF0000"/>
                </a:solidFill>
                <a:cs typeface="Times New Roman" pitchFamily="18" charset="0"/>
              </a:rPr>
              <a:t>TIP: </a:t>
            </a:r>
            <a:r>
              <a:rPr lang="en-US" sz="2000" b="1" dirty="0" smtClean="0">
                <a:cs typeface="Times New Roman" pitchFamily="18" charset="0"/>
              </a:rPr>
              <a:t>To get a better look at the frequencies and amplitudes, click on </a:t>
            </a:r>
            <a:r>
              <a:rPr lang="en-US" sz="2000" b="1" dirty="0" smtClean="0">
                <a:solidFill>
                  <a:schemeClr val="accent1"/>
                </a:solidFill>
                <a:cs typeface="Times New Roman" pitchFamily="18" charset="0"/>
              </a:rPr>
              <a:t>View</a:t>
            </a:r>
            <a:r>
              <a:rPr lang="en-US" sz="2000" b="1" dirty="0" smtClean="0">
                <a:cs typeface="Times New Roman" pitchFamily="18" charset="0"/>
              </a:rPr>
              <a:t> &gt; </a:t>
            </a:r>
            <a:r>
              <a:rPr lang="en-US" sz="2000" b="1" dirty="0" smtClean="0">
                <a:solidFill>
                  <a:schemeClr val="accent1"/>
                </a:solidFill>
                <a:cs typeface="Times New Roman" pitchFamily="18" charset="0"/>
              </a:rPr>
              <a:t>Zoom In</a:t>
            </a:r>
            <a:r>
              <a:rPr lang="en-US" sz="2000" b="1" dirty="0" smtClean="0">
                <a:cs typeface="Times New Roman" pitchFamily="18" charset="0"/>
              </a:rPr>
              <a:t>. You may need to keep on clicking several times (6-10x closer) to get a clear view of the waveform that goes up and down. It should look like the one in the figure.</a:t>
            </a:r>
          </a:p>
          <a:p>
            <a:r>
              <a:rPr lang="en-US" sz="2000" b="1" dirty="0" smtClean="0">
                <a:cs typeface="Times New Roman" pitchFamily="18" charset="0"/>
              </a:rPr>
              <a:t>Use the slider at the bottom to browse through the entire wave.</a:t>
            </a:r>
          </a:p>
        </p:txBody>
      </p:sp>
      <p:sp>
        <p:nvSpPr>
          <p:cNvPr id="55299"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D61F4B7-13D1-4A11-BA07-EA5778841691}" type="slidenum">
              <a:rPr lang="en-US" smtClean="0"/>
              <a:pPr/>
              <a:t>25</a:t>
            </a:fld>
            <a:endParaRPr lang="en-US" smtClean="0"/>
          </a:p>
        </p:txBody>
      </p:sp>
      <p:sp>
        <p:nvSpPr>
          <p:cNvPr id="4" name="Title 1"/>
          <p:cNvSpPr>
            <a:spLocks noGrp="1"/>
          </p:cNvSpPr>
          <p:nvPr>
            <p:ph type="title"/>
          </p:nvPr>
        </p:nvSpPr>
        <p:spPr>
          <a:xfrm>
            <a:off x="304800" y="152400"/>
            <a:ext cx="8229600" cy="548640"/>
          </a:xfrm>
        </p:spPr>
        <p:txBody>
          <a:bodyPr>
            <a:normAutofit fontScale="90000"/>
          </a:bodyPr>
          <a:lstStyle/>
          <a:p>
            <a:pPr algn="ctr">
              <a:defRPr/>
            </a:pPr>
            <a:r>
              <a:rPr lang="en-US" sz="3300" b="1" dirty="0" smtClean="0">
                <a:solidFill>
                  <a:schemeClr val="accent1"/>
                </a:solidFill>
              </a:rPr>
              <a:t>Activity Instructions </a:t>
            </a:r>
            <a:r>
              <a:rPr lang="en-US" sz="2700" b="1" dirty="0" smtClean="0">
                <a:solidFill>
                  <a:schemeClr val="accent1"/>
                </a:solidFill>
              </a:rPr>
              <a:t>(Sounds Generated by You)</a:t>
            </a:r>
            <a:endParaRPr lang="en-US" sz="2000" b="1" dirty="0">
              <a:solidFill>
                <a:schemeClr val="accent1"/>
              </a:solidFill>
            </a:endParaRPr>
          </a:p>
        </p:txBody>
      </p:sp>
      <p:sp>
        <p:nvSpPr>
          <p:cNvPr id="7" name="Content Placeholder 2"/>
          <p:cNvSpPr txBox="1">
            <a:spLocks/>
          </p:cNvSpPr>
          <p:nvPr/>
        </p:nvSpPr>
        <p:spPr bwMode="auto">
          <a:xfrm>
            <a:off x="72279" y="813008"/>
            <a:ext cx="8586788" cy="1154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sz="2000" b="1" dirty="0" smtClean="0">
                <a:solidFill>
                  <a:srgbClr val="FF0000"/>
                </a:solidFill>
                <a:cs typeface="Times New Roman" pitchFamily="18" charset="0"/>
              </a:rPr>
              <a:t>Press Record </a:t>
            </a:r>
            <a:r>
              <a:rPr lang="en-US" sz="2000" b="1" dirty="0" smtClean="0">
                <a:cs typeface="Times New Roman" pitchFamily="18" charset="0"/>
              </a:rPr>
              <a:t>and say some words </a:t>
            </a:r>
            <a:r>
              <a:rPr lang="en-US" sz="1600" b="1" dirty="0" smtClean="0">
                <a:cs typeface="Times New Roman" pitchFamily="18" charset="0"/>
              </a:rPr>
              <a:t>(like “hello”) </a:t>
            </a:r>
            <a:r>
              <a:rPr lang="en-US" sz="2000" b="1" dirty="0" smtClean="0">
                <a:cs typeface="Times New Roman" pitchFamily="18" charset="0"/>
              </a:rPr>
              <a:t>to see the resulting waveforms.</a:t>
            </a:r>
          </a:p>
          <a:p>
            <a:pPr defTabSz="914400"/>
            <a:r>
              <a:rPr lang="en-US" sz="2000" b="1" dirty="0">
                <a:cs typeface="Times New Roman" pitchFamily="18" charset="0"/>
              </a:rPr>
              <a:t>Then play back what you recorded to see if it sounds like what you recorded</a:t>
            </a:r>
            <a:r>
              <a:rPr lang="en-US" sz="2000" b="1" dirty="0" smtClean="0">
                <a:cs typeface="Times New Roman" pitchFamily="18" charset="0"/>
              </a:rPr>
              <a:t>.</a:t>
            </a:r>
          </a:p>
          <a:p>
            <a:pPr defTabSz="914400"/>
            <a:r>
              <a:rPr lang="en-US" sz="2000" b="1" dirty="0">
                <a:solidFill>
                  <a:srgbClr val="7030A0"/>
                </a:solidFill>
              </a:rPr>
              <a:t>The recorded wave form should look like </a:t>
            </a:r>
            <a:r>
              <a:rPr lang="en-US" sz="2000" b="1" dirty="0" smtClean="0">
                <a:solidFill>
                  <a:srgbClr val="7030A0"/>
                </a:solidFill>
              </a:rPr>
              <a:t>this </a:t>
            </a:r>
            <a:r>
              <a:rPr lang="en-US" sz="2000" b="1" dirty="0" smtClean="0">
                <a:solidFill>
                  <a:srgbClr val="7030A0"/>
                </a:solidFill>
                <a:sym typeface="Wingdings" panose="05000000000000000000" pitchFamily="2" charset="2"/>
              </a:rPr>
              <a:t></a:t>
            </a:r>
            <a:endParaRPr lang="en-US" b="1" dirty="0">
              <a:cs typeface="Times New Roman" pitchFamily="18" charset="0"/>
            </a:endParaRPr>
          </a:p>
        </p:txBody>
      </p:sp>
      <p:sp>
        <p:nvSpPr>
          <p:cNvPr id="9" name="Content Placeholder 2"/>
          <p:cNvSpPr txBox="1">
            <a:spLocks/>
          </p:cNvSpPr>
          <p:nvPr/>
        </p:nvSpPr>
        <p:spPr bwMode="auto">
          <a:xfrm>
            <a:off x="762000" y="5824601"/>
            <a:ext cx="7315200" cy="1005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defTabSz="914400">
              <a:buFont typeface="Wingdings" pitchFamily="2" charset="2"/>
              <a:buNone/>
            </a:pPr>
            <a:r>
              <a:rPr lang="en-US" sz="2000" b="1" dirty="0" smtClean="0">
                <a:solidFill>
                  <a:srgbClr val="7030A0"/>
                </a:solidFill>
                <a:cs typeface="Times New Roman" pitchFamily="18" charset="0"/>
              </a:rPr>
              <a:t>All sounds are waveforms with frequencies and amplitudes! </a:t>
            </a:r>
            <a:br>
              <a:rPr lang="en-US" sz="2000" b="1" dirty="0" smtClean="0">
                <a:solidFill>
                  <a:srgbClr val="7030A0"/>
                </a:solidFill>
                <a:cs typeface="Times New Roman" pitchFamily="18" charset="0"/>
              </a:rPr>
            </a:br>
            <a:r>
              <a:rPr lang="en-US" sz="2000" b="1" dirty="0" smtClean="0">
                <a:solidFill>
                  <a:srgbClr val="7030A0"/>
                </a:solidFill>
                <a:cs typeface="Times New Roman" pitchFamily="18" charset="0"/>
              </a:rPr>
              <a:t>Complex sounds have many frequencies of different amplitudes. </a:t>
            </a:r>
            <a:br>
              <a:rPr lang="en-US" sz="2000" b="1" dirty="0" smtClean="0">
                <a:solidFill>
                  <a:srgbClr val="7030A0"/>
                </a:solidFill>
                <a:cs typeface="Times New Roman" pitchFamily="18" charset="0"/>
              </a:rPr>
            </a:br>
            <a:r>
              <a:rPr lang="en-US" sz="2000" b="1" dirty="0" smtClean="0">
                <a:solidFill>
                  <a:srgbClr val="7030A0"/>
                </a:solidFill>
                <a:cs typeface="Times New Roman" pitchFamily="18" charset="0"/>
              </a:rPr>
              <a:t>This is true of your own sounds.</a:t>
            </a: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324" y="2020661"/>
            <a:ext cx="3730064" cy="2749080"/>
          </a:xfrm>
          <a:prstGeom prst="rect">
            <a:avLst/>
          </a:prstGeom>
          <a:noFill/>
          <a:ln w="9525">
            <a:noFill/>
            <a:miter lim="800000"/>
            <a:headEnd/>
            <a:tailEnd/>
          </a:ln>
        </p:spPr>
      </p:pic>
      <p:sp>
        <p:nvSpPr>
          <p:cNvPr id="11" name="Content Placeholder 2"/>
          <p:cNvSpPr txBox="1">
            <a:spLocks/>
          </p:cNvSpPr>
          <p:nvPr/>
        </p:nvSpPr>
        <p:spPr bwMode="auto">
          <a:xfrm>
            <a:off x="72279" y="4862657"/>
            <a:ext cx="8725740" cy="1080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sz="2000" b="1" dirty="0" smtClean="0"/>
              <a:t>As </a:t>
            </a:r>
            <a:r>
              <a:rPr lang="en-US" sz="2000" b="1" dirty="0"/>
              <a:t>you can see, the recorded sound has variable amplitudes and multiple </a:t>
            </a:r>
            <a:r>
              <a:rPr lang="en-US" sz="2000" b="1" dirty="0" smtClean="0"/>
              <a:t>frequencies, compared </a:t>
            </a:r>
            <a:r>
              <a:rPr lang="en-US" sz="2000" b="1" dirty="0"/>
              <a:t>to </a:t>
            </a:r>
            <a:r>
              <a:rPr lang="en-US" sz="2000" b="1" dirty="0" smtClean="0"/>
              <a:t>previously </a:t>
            </a:r>
            <a:r>
              <a:rPr lang="en-US" sz="2000" b="1" dirty="0"/>
              <a:t>“generated” waves with fixed amplitude and frequency. </a:t>
            </a:r>
            <a:endParaRPr lang="en-US" sz="2000" b="1" dirty="0" smtClean="0">
              <a:solidFill>
                <a:srgbClr val="7030A0"/>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B7753CB-DCF1-4745-90C6-09C70FCD3406}" type="slidenum">
              <a:rPr lang="en-US" smtClean="0"/>
              <a:pPr/>
              <a:t>26</a:t>
            </a:fld>
            <a:endParaRPr lang="en-US" smtClean="0"/>
          </a:p>
        </p:txBody>
      </p:sp>
      <p:sp>
        <p:nvSpPr>
          <p:cNvPr id="6" name="Title 1"/>
          <p:cNvSpPr txBox="1">
            <a:spLocks/>
          </p:cNvSpPr>
          <p:nvPr/>
        </p:nvSpPr>
        <p:spPr>
          <a:xfrm>
            <a:off x="76200" y="274638"/>
            <a:ext cx="86629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Sound Post-Quiz</a:t>
            </a:r>
            <a:endParaRPr lang="en-US" sz="4400" b="1" dirty="0">
              <a:solidFill>
                <a:schemeClr val="accent1"/>
              </a:solidFill>
            </a:endParaRPr>
          </a:p>
        </p:txBody>
      </p:sp>
      <p:sp>
        <p:nvSpPr>
          <p:cNvPr id="8" name="Content Placeholder 2"/>
          <p:cNvSpPr>
            <a:spLocks noGrp="1"/>
          </p:cNvSpPr>
          <p:nvPr>
            <p:ph idx="1"/>
          </p:nvPr>
        </p:nvSpPr>
        <p:spPr>
          <a:xfrm>
            <a:off x="457200" y="1371600"/>
            <a:ext cx="7772400" cy="5102225"/>
          </a:xfrm>
        </p:spPr>
        <p:txBody>
          <a:bodyPr/>
          <a:lstStyle/>
          <a:p>
            <a:pPr marL="514350" indent="-514350">
              <a:spcAft>
                <a:spcPts val="600"/>
              </a:spcAft>
              <a:buFont typeface="+mj-lt"/>
              <a:buAutoNum type="arabicPeriod"/>
            </a:pPr>
            <a:r>
              <a:rPr lang="en-US" sz="3200" b="1" dirty="0" smtClean="0"/>
              <a:t>What is sound?</a:t>
            </a:r>
          </a:p>
          <a:p>
            <a:pPr marL="514350" indent="-514350">
              <a:spcAft>
                <a:spcPts val="600"/>
              </a:spcAft>
              <a:buFont typeface="+mj-lt"/>
              <a:buAutoNum type="arabicPeriod"/>
            </a:pPr>
            <a:r>
              <a:rPr lang="en-US" sz="3200" b="1" dirty="0" smtClean="0"/>
              <a:t>What is the difference between a loud sound and a soft sound in terms of pitch?</a:t>
            </a:r>
            <a:endParaRPr lang="en-US" sz="3200" b="1" dirty="0" smtClean="0">
              <a:cs typeface="Times New Roman" pitchFamily="18" charset="0"/>
            </a:endParaRPr>
          </a:p>
          <a:p>
            <a:pPr marL="514350" indent="-514350">
              <a:spcAft>
                <a:spcPts val="600"/>
              </a:spcAft>
              <a:buFont typeface="+mj-lt"/>
              <a:buAutoNum type="arabicPeriod"/>
            </a:pPr>
            <a:r>
              <a:rPr lang="en-US" sz="3200" b="1" dirty="0" smtClean="0"/>
              <a:t>Draw sound waves for high-pitch and low-pitch sounds.</a:t>
            </a:r>
            <a:endParaRPr lang="en-US" sz="3200" b="1" dirty="0" smtClean="0">
              <a:cs typeface="Times New Roman" pitchFamily="18" charset="0"/>
            </a:endParaRPr>
          </a:p>
          <a:p>
            <a:pPr marL="514350" indent="-514350">
              <a:spcAft>
                <a:spcPts val="600"/>
              </a:spcAft>
              <a:buFont typeface="+mj-lt"/>
              <a:buAutoNum type="arabicPeriod"/>
            </a:pPr>
            <a:r>
              <a:rPr lang="en-US" sz="3200" b="1" dirty="0" smtClean="0"/>
              <a:t>When you hum the same note continuously, does it produce a distinguishable waveform? </a:t>
            </a:r>
            <a:br>
              <a:rPr lang="en-US" sz="3200" b="1" dirty="0" smtClean="0"/>
            </a:br>
            <a:r>
              <a:rPr lang="en-US" sz="3200" b="1" dirty="0" smtClean="0"/>
              <a:t>How about when you scream?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52400" y="1295400"/>
            <a:ext cx="8586788" cy="5407025"/>
          </a:xfrm>
        </p:spPr>
        <p:txBody>
          <a:bodyPr/>
          <a:lstStyle/>
          <a:p>
            <a:pPr marL="514350" indent="-514350">
              <a:buFont typeface="+mj-lt"/>
              <a:buAutoNum type="arabicPeriod"/>
            </a:pPr>
            <a:r>
              <a:rPr lang="en-US" sz="2200" b="1" dirty="0" smtClean="0"/>
              <a:t>What is sound?</a:t>
            </a:r>
          </a:p>
          <a:p>
            <a:pPr marL="514350" indent="-514350">
              <a:buFont typeface="Wingdings" pitchFamily="2" charset="2"/>
              <a:buNone/>
            </a:pPr>
            <a:r>
              <a:rPr lang="en-US" sz="2200" b="1" dirty="0" smtClean="0"/>
              <a:t>	 </a:t>
            </a:r>
            <a:r>
              <a:rPr lang="en-US" sz="2200" b="1" dirty="0" smtClean="0">
                <a:solidFill>
                  <a:srgbClr val="FF0000"/>
                </a:solidFill>
                <a:cs typeface="Times New Roman" pitchFamily="18" charset="0"/>
              </a:rPr>
              <a:t>Sound is created by the vibration of air particles.</a:t>
            </a:r>
            <a:endParaRPr lang="en-US" sz="2200" b="1" dirty="0" smtClean="0"/>
          </a:p>
          <a:p>
            <a:pPr marL="514350" indent="-514350">
              <a:buFont typeface="+mj-lt"/>
              <a:buAutoNum type="arabicPeriod" startAt="2"/>
            </a:pPr>
            <a:r>
              <a:rPr lang="en-US" sz="2200" b="1" dirty="0" smtClean="0"/>
              <a:t>What is the difference between a loud sound and a soft sound in terms of pitch?</a:t>
            </a:r>
          </a:p>
          <a:p>
            <a:pPr marL="514350" indent="-514350">
              <a:buFont typeface="Wingdings" pitchFamily="2" charset="2"/>
              <a:buNone/>
            </a:pPr>
            <a:r>
              <a:rPr lang="en-US" sz="2200" b="1" dirty="0" smtClean="0"/>
              <a:t> </a:t>
            </a:r>
            <a:r>
              <a:rPr lang="en-US" sz="2200" b="1" dirty="0" smtClean="0">
                <a:solidFill>
                  <a:srgbClr val="FF0000"/>
                </a:solidFill>
                <a:cs typeface="Times New Roman" pitchFamily="18" charset="0"/>
              </a:rPr>
              <a:t> 	They differ primarily in amplitude and not pitch (frequency). </a:t>
            </a:r>
          </a:p>
          <a:p>
            <a:pPr marL="514350" indent="-514350">
              <a:buFont typeface="+mj-lt"/>
              <a:buAutoNum type="arabicPeriod" startAt="3"/>
            </a:pPr>
            <a:r>
              <a:rPr lang="en-US" sz="2200" b="1" dirty="0" smtClean="0"/>
              <a:t>Draw sound waves for high-pitch and low-pitch sounds.</a:t>
            </a:r>
          </a:p>
          <a:p>
            <a:pPr marL="514350" indent="-514350">
              <a:buFont typeface="Wingdings" pitchFamily="2" charset="2"/>
              <a:buNone/>
            </a:pPr>
            <a:r>
              <a:rPr lang="en-US" sz="2200" b="1" dirty="0" smtClean="0"/>
              <a:t> 	</a:t>
            </a:r>
            <a:r>
              <a:rPr lang="en-US" sz="2200" b="1" dirty="0" smtClean="0">
                <a:solidFill>
                  <a:srgbClr val="FF0000"/>
                </a:solidFill>
                <a:cs typeface="Times New Roman" pitchFamily="18" charset="0"/>
              </a:rPr>
              <a:t>A high-pitch sound has more waves per unit time, compared to a low-pitch sound. </a:t>
            </a:r>
            <a:r>
              <a:rPr lang="en-US" sz="2200" b="1" dirty="0" smtClean="0">
                <a:solidFill>
                  <a:schemeClr val="bg1">
                    <a:lumMod val="50000"/>
                  </a:schemeClr>
                </a:solidFill>
                <a:cs typeface="Times New Roman" pitchFamily="18" charset="0"/>
              </a:rPr>
              <a:t>(See slide 15 for an example drawing.)</a:t>
            </a:r>
          </a:p>
          <a:p>
            <a:pPr marL="514350" indent="-514350">
              <a:buFont typeface="+mj-lt"/>
              <a:buAutoNum type="arabicPeriod" startAt="4"/>
            </a:pPr>
            <a:r>
              <a:rPr lang="en-US" sz="2200" b="1" dirty="0" smtClean="0"/>
              <a:t>When you hum the same note continuously, does it produce a distinguishable waveform? </a:t>
            </a:r>
            <a:br>
              <a:rPr lang="en-US" sz="2200" b="1" dirty="0" smtClean="0"/>
            </a:br>
            <a:r>
              <a:rPr lang="en-US" sz="2200" b="1" dirty="0" smtClean="0"/>
              <a:t>How about when you scream?</a:t>
            </a:r>
          </a:p>
          <a:p>
            <a:pPr marL="514350" indent="-514350">
              <a:buFont typeface="Wingdings" pitchFamily="2" charset="2"/>
              <a:buNone/>
            </a:pPr>
            <a:r>
              <a:rPr lang="en-US" sz="2200" b="1" dirty="0" smtClean="0">
                <a:solidFill>
                  <a:srgbClr val="FF0000"/>
                </a:solidFill>
                <a:cs typeface="Times New Roman" pitchFamily="18" charset="0"/>
              </a:rPr>
              <a:t>	A note usually is close to a “sine” in form, </a:t>
            </a:r>
            <a:br>
              <a:rPr lang="en-US" sz="2200" b="1" dirty="0" smtClean="0">
                <a:solidFill>
                  <a:srgbClr val="FF0000"/>
                </a:solidFill>
                <a:cs typeface="Times New Roman" pitchFamily="18" charset="0"/>
              </a:rPr>
            </a:br>
            <a:r>
              <a:rPr lang="en-US" sz="2200" b="1" dirty="0" smtClean="0">
                <a:solidFill>
                  <a:srgbClr val="FF0000"/>
                </a:solidFill>
                <a:cs typeface="Times New Roman" pitchFamily="18" charset="0"/>
              </a:rPr>
              <a:t>while a scream has lots of frequencies.</a:t>
            </a:r>
          </a:p>
          <a:p>
            <a:pPr marL="514350" indent="-514350">
              <a:buFont typeface="Wingdings" pitchFamily="2" charset="2"/>
              <a:buNone/>
            </a:pPr>
            <a:endParaRPr lang="en-US" sz="2000" b="1" dirty="0" smtClean="0"/>
          </a:p>
        </p:txBody>
      </p:sp>
      <p:sp>
        <p:nvSpPr>
          <p:cNvPr id="57348"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E46A0B9-28E8-43A5-AF7C-452713E13B31}" type="slidenum">
              <a:rPr lang="en-US" smtClean="0"/>
              <a:pPr/>
              <a:t>27</a:t>
            </a:fld>
            <a:endParaRPr lang="en-US" smtClean="0"/>
          </a:p>
        </p:txBody>
      </p:sp>
      <p:sp>
        <p:nvSpPr>
          <p:cNvPr id="5" name="Title 1"/>
          <p:cNvSpPr txBox="1">
            <a:spLocks/>
          </p:cNvSpPr>
          <p:nvPr/>
        </p:nvSpPr>
        <p:spPr>
          <a:xfrm>
            <a:off x="152400" y="274638"/>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Sound Post-Quiz </a:t>
            </a:r>
            <a:r>
              <a:rPr lang="en-US" sz="4400" b="1" dirty="0" smtClean="0">
                <a:solidFill>
                  <a:srgbClr val="FF0000"/>
                </a:solidFill>
              </a:rPr>
              <a:t>Answers</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3" end="3"/>
                                            </p:txEl>
                                          </p:spTgt>
                                        </p:tgtEl>
                                        <p:attrNameLst>
                                          <p:attrName>style.visibility</p:attrName>
                                        </p:attrNameLst>
                                      </p:cBhvr>
                                      <p:to>
                                        <p:strVal val="visible"/>
                                      </p:to>
                                    </p:set>
                                    <p:anim calcmode="lin" valueType="num">
                                      <p:cBhvr additive="base">
                                        <p:cTn id="13"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anim calcmode="lin" valueType="num">
                                      <p:cBhvr additive="base">
                                        <p:cTn id="19"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7" end="7"/>
                                            </p:txEl>
                                          </p:spTgt>
                                        </p:tgtEl>
                                        <p:attrNameLst>
                                          <p:attrName>style.visibility</p:attrName>
                                        </p:attrNameLst>
                                      </p:cBhvr>
                                      <p:to>
                                        <p:strVal val="visible"/>
                                      </p:to>
                                    </p:set>
                                    <p:anim calcmode="lin" valueType="num">
                                      <p:cBhvr additive="base">
                                        <p:cTn id="25"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8D356ED-1EC5-49DA-A05D-6BF367540EAC}" type="slidenum">
              <a:rPr lang="en-US" smtClean="0"/>
              <a:pPr/>
              <a:t>28</a:t>
            </a:fld>
            <a:endParaRPr lang="en-US" smtClean="0"/>
          </a:p>
        </p:txBody>
      </p:sp>
      <p:sp>
        <p:nvSpPr>
          <p:cNvPr id="5"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Vocabulary</a:t>
            </a:r>
            <a:endParaRPr lang="en-US" sz="4400" b="1" dirty="0">
              <a:solidFill>
                <a:schemeClr val="accent1"/>
              </a:solidFill>
            </a:endParaRPr>
          </a:p>
        </p:txBody>
      </p:sp>
      <p:sp>
        <p:nvSpPr>
          <p:cNvPr id="6" name="Rectangle 1"/>
          <p:cNvSpPr>
            <a:spLocks noChangeArrowheads="1"/>
          </p:cNvSpPr>
          <p:nvPr/>
        </p:nvSpPr>
        <p:spPr bwMode="auto">
          <a:xfrm>
            <a:off x="265113" y="1206501"/>
            <a:ext cx="82692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342900" indent="-342900">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olfactory</a:t>
            </a:r>
            <a:r>
              <a:rPr lang="en-US" altLang="en-US" sz="2400" b="1" dirty="0">
                <a:latin typeface="Calibri" panose="020F0502020204030204" pitchFamily="34" charset="0"/>
                <a:cs typeface="Times New Roman" pitchFamily="18" charset="0"/>
              </a:rPr>
              <a:t>: Related to smell.</a:t>
            </a:r>
          </a:p>
          <a:p>
            <a:pPr marL="342900" indent="-342900">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sensor</a:t>
            </a:r>
            <a:r>
              <a:rPr lang="en-US" altLang="en-US" sz="2400" b="1" dirty="0" smtClean="0">
                <a:latin typeface="Calibri" panose="020F0502020204030204" pitchFamily="34" charset="0"/>
                <a:cs typeface="Times New Roman" pitchFamily="18" charset="0"/>
              </a:rPr>
              <a:t>: </a:t>
            </a:r>
            <a:r>
              <a:rPr lang="en-US" sz="2400" b="1" dirty="0" smtClean="0">
                <a:latin typeface="Calibri" panose="020F0502020204030204" pitchFamily="34" charset="0"/>
                <a:cs typeface="Times New Roman" pitchFamily="18" charset="0"/>
              </a:rPr>
              <a:t>A </a:t>
            </a:r>
            <a:r>
              <a:rPr lang="en-US" sz="2400" b="1" dirty="0">
                <a:latin typeface="Calibri" panose="020F0502020204030204" pitchFamily="34" charset="0"/>
                <a:cs typeface="Times New Roman" pitchFamily="18" charset="0"/>
              </a:rPr>
              <a:t>device that converts one type of signal to another; for instance, the speedometer in a car collects physical data and calculates and displays the speed the car is moving.</a:t>
            </a:r>
            <a:endParaRPr lang="en-US" altLang="en-US" sz="2400" b="1" dirty="0">
              <a:latin typeface="Calibri" panose="020F0502020204030204" pitchFamily="34" charset="0"/>
              <a:cs typeface="Times New Roman" pitchFamily="18" charset="0"/>
            </a:endParaRPr>
          </a:p>
          <a:p>
            <a:pPr marL="342900" indent="-342900">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ultrasonic</a:t>
            </a:r>
            <a:r>
              <a:rPr lang="en-US" altLang="en-US" sz="2400" b="1" dirty="0" smtClean="0">
                <a:latin typeface="Calibri" panose="020F0502020204030204" pitchFamily="34" charset="0"/>
                <a:cs typeface="Times New Roman" pitchFamily="18" charset="0"/>
              </a:rPr>
              <a:t>: A sound of a frequency that humans cannot hear, but dogs and bats can.</a:t>
            </a:r>
          </a:p>
          <a:p>
            <a:pPr marL="342900" indent="-342900">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peripheral</a:t>
            </a:r>
            <a:r>
              <a:rPr lang="en-US" altLang="en-US" sz="2400" b="1" dirty="0" smtClean="0">
                <a:latin typeface="Calibri" panose="020F0502020204030204" pitchFamily="34" charset="0"/>
                <a:cs typeface="Times New Roman" pitchFamily="18" charset="0"/>
              </a:rPr>
              <a:t>: Surrounding.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82740" y="1295400"/>
            <a:ext cx="7848600" cy="3944938"/>
          </a:xfrm>
          <a:solidFill>
            <a:schemeClr val="bg1"/>
          </a:solidFill>
        </p:spPr>
        <p:txBody>
          <a:bodyPr>
            <a:noAutofit/>
          </a:bodyPr>
          <a:lstStyle/>
          <a:p>
            <a:pPr>
              <a:buNone/>
              <a:defRPr/>
            </a:pPr>
            <a:r>
              <a:rPr lang="en-US" sz="1400" dirty="0" smtClean="0">
                <a:cs typeface="Times New Roman" pitchFamily="18" charset="0"/>
              </a:rPr>
              <a:t>Slide 1: three girls yelling; source: Microsoft</a:t>
            </a:r>
            <a:r>
              <a:rPr lang="en-US" sz="1400" dirty="0">
                <a:cs typeface="Times New Roman" pitchFamily="18" charset="0"/>
              </a:rPr>
              <a:t>® clipart</a:t>
            </a:r>
            <a:r>
              <a:rPr lang="en-US" sz="1400" dirty="0" smtClean="0">
                <a:cs typeface="Times New Roman" pitchFamily="18" charset="0"/>
              </a:rPr>
              <a:t>: </a:t>
            </a:r>
            <a:r>
              <a:rPr lang="en-US" sz="1400" dirty="0" smtClean="0">
                <a:cs typeface="Times New Roman" pitchFamily="18" charset="0"/>
                <a:hlinkClick r:id="rId2"/>
              </a:rPr>
              <a:t>http</a:t>
            </a:r>
            <a:r>
              <a:rPr lang="en-US" sz="1400" dirty="0">
                <a:cs typeface="Times New Roman" pitchFamily="18" charset="0"/>
                <a:hlinkClick r:id="rId2"/>
              </a:rPr>
              <a:t>://office.microsoft.com/en-us/images/results.aspx?qu=yelling&amp;ex=1#ai:MP900439297</a:t>
            </a:r>
            <a:r>
              <a:rPr lang="en-US" sz="1400" dirty="0" smtClean="0">
                <a:cs typeface="Times New Roman" pitchFamily="18" charset="0"/>
                <a:hlinkClick r:id="rId2"/>
              </a:rPr>
              <a:t>|</a:t>
            </a:r>
            <a:r>
              <a:rPr lang="en-US" sz="1400" dirty="0" smtClean="0">
                <a:cs typeface="Times New Roman" pitchFamily="18" charset="0"/>
              </a:rPr>
              <a:t> </a:t>
            </a:r>
            <a:endParaRPr lang="en-US" sz="1400" dirty="0">
              <a:cs typeface="Times New Roman" pitchFamily="18" charset="0"/>
            </a:endParaRPr>
          </a:p>
          <a:p>
            <a:pPr>
              <a:buNone/>
              <a:defRPr/>
            </a:pPr>
            <a:r>
              <a:rPr lang="en-US" sz="1400" dirty="0" smtClean="0">
                <a:cs typeface="Times New Roman" pitchFamily="18" charset="0"/>
              </a:rPr>
              <a:t>Slides 2, 3, 4, 7: LEGO parts; source: </a:t>
            </a:r>
            <a:r>
              <a:rPr lang="en-US" sz="1400" dirty="0" smtClean="0"/>
              <a:t>LEGO </a:t>
            </a:r>
            <a:r>
              <a:rPr lang="en-US" sz="1400" dirty="0" smtClean="0"/>
              <a:t>MINDSTORMS NXT </a:t>
            </a:r>
            <a:r>
              <a:rPr lang="en-US" sz="1400" dirty="0"/>
              <a:t>User’s </a:t>
            </a:r>
            <a:r>
              <a:rPr lang="en-US" sz="1400" dirty="0" smtClean="0"/>
              <a:t>Guide</a:t>
            </a:r>
            <a:endParaRPr lang="en-US" sz="1400" dirty="0" smtClean="0">
              <a:cs typeface="Times New Roman" pitchFamily="18" charset="0"/>
            </a:endParaRPr>
          </a:p>
          <a:p>
            <a:pPr>
              <a:buNone/>
              <a:defRPr/>
            </a:pPr>
            <a:r>
              <a:rPr lang="en-US" sz="1400" dirty="0">
                <a:cs typeface="Times New Roman" pitchFamily="18" charset="0"/>
              </a:rPr>
              <a:t>Slide </a:t>
            </a:r>
            <a:r>
              <a:rPr lang="en-US" sz="1400" dirty="0" smtClean="0">
                <a:cs typeface="Times New Roman" pitchFamily="18" charset="0"/>
              </a:rPr>
              <a:t>5: microphone; </a:t>
            </a:r>
            <a:r>
              <a:rPr lang="en-US" sz="1400" dirty="0">
                <a:cs typeface="Times New Roman" pitchFamily="18" charset="0"/>
              </a:rPr>
              <a:t>source: </a:t>
            </a:r>
            <a:r>
              <a:rPr lang="en-US" sz="1400" dirty="0" smtClean="0">
                <a:cs typeface="Times New Roman" pitchFamily="18" charset="0"/>
              </a:rPr>
              <a:t>Microsoft</a:t>
            </a:r>
            <a:r>
              <a:rPr lang="en-US" sz="1400" dirty="0">
                <a:cs typeface="Times New Roman" pitchFamily="18" charset="0"/>
              </a:rPr>
              <a:t>® clipart: </a:t>
            </a:r>
            <a:r>
              <a:rPr lang="en-US" sz="1400" dirty="0">
                <a:cs typeface="Times New Roman" pitchFamily="18" charset="0"/>
                <a:hlinkClick r:id="rId3"/>
              </a:rPr>
              <a:t>http://office.microsoft.com/en-us/images/results.aspx?qu=microphone&amp;ex=1#ai:MC900433836</a:t>
            </a:r>
            <a:r>
              <a:rPr lang="en-US" sz="1400" dirty="0" smtClean="0">
                <a:cs typeface="Times New Roman" pitchFamily="18" charset="0"/>
                <a:hlinkClick r:id="rId3"/>
              </a:rPr>
              <a:t>|</a:t>
            </a:r>
            <a:r>
              <a:rPr lang="en-US" sz="1400" dirty="0" smtClean="0">
                <a:cs typeface="Times New Roman" pitchFamily="18" charset="0"/>
              </a:rPr>
              <a:t> </a:t>
            </a:r>
            <a:endParaRPr lang="en-US" sz="1400" dirty="0">
              <a:cs typeface="Times New Roman" pitchFamily="18" charset="0"/>
            </a:endParaRPr>
          </a:p>
          <a:p>
            <a:pPr>
              <a:buNone/>
              <a:defRPr/>
            </a:pPr>
            <a:r>
              <a:rPr lang="en-US" sz="1400" dirty="0">
                <a:cs typeface="Times New Roman" pitchFamily="18" charset="0"/>
              </a:rPr>
              <a:t>Slide 5</a:t>
            </a:r>
            <a:r>
              <a:rPr lang="en-US" sz="1400" dirty="0" smtClean="0">
                <a:cs typeface="Times New Roman" pitchFamily="18" charset="0"/>
              </a:rPr>
              <a:t>: Cross section of dynamic microphone; </a:t>
            </a:r>
            <a:r>
              <a:rPr lang="en-US" sz="1400" dirty="0">
                <a:cs typeface="Times New Roman" pitchFamily="18" charset="0"/>
              </a:rPr>
              <a:t>source: </a:t>
            </a:r>
            <a:r>
              <a:rPr lang="en-US" sz="1400" dirty="0" smtClean="0">
                <a:cs typeface="Times New Roman" pitchFamily="18" charset="0"/>
              </a:rPr>
              <a:t>Total Venue: </a:t>
            </a:r>
            <a:r>
              <a:rPr lang="en-US" sz="1400" dirty="0" smtClean="0">
                <a:cs typeface="Times New Roman" pitchFamily="18" charset="0"/>
                <a:hlinkClick r:id="rId4"/>
              </a:rPr>
              <a:t>http</a:t>
            </a:r>
            <a:r>
              <a:rPr lang="en-US" sz="1400" dirty="0">
                <a:cs typeface="Times New Roman" pitchFamily="18" charset="0"/>
                <a:hlinkClick r:id="rId4"/>
              </a:rPr>
              <a:t>://</a:t>
            </a:r>
            <a:r>
              <a:rPr lang="en-US" sz="1400" dirty="0" smtClean="0">
                <a:cs typeface="Times New Roman" pitchFamily="18" charset="0"/>
                <a:hlinkClick r:id="rId4"/>
              </a:rPr>
              <a:t>www.totalvenue.com.au/articles/microphones/microphones.html</a:t>
            </a:r>
            <a:r>
              <a:rPr lang="en-US" sz="1400" dirty="0" smtClean="0">
                <a:cs typeface="Times New Roman" pitchFamily="18" charset="0"/>
              </a:rPr>
              <a:t> </a:t>
            </a:r>
          </a:p>
          <a:p>
            <a:pPr>
              <a:buNone/>
              <a:defRPr/>
            </a:pPr>
            <a:r>
              <a:rPr lang="en-US" sz="1400" dirty="0" smtClean="0">
                <a:cs typeface="Times New Roman" pitchFamily="18" charset="0"/>
              </a:rPr>
              <a:t>Slides 13, 14, 15: wave lines and graphs by the author</a:t>
            </a:r>
            <a:endParaRPr lang="en-US" sz="1400" dirty="0">
              <a:cs typeface="Times New Roman" pitchFamily="18" charset="0"/>
            </a:endParaRPr>
          </a:p>
          <a:p>
            <a:pPr>
              <a:buNone/>
              <a:defRPr/>
            </a:pPr>
            <a:r>
              <a:rPr lang="en-US" sz="1400" dirty="0">
                <a:cs typeface="Times New Roman" pitchFamily="18" charset="0"/>
              </a:rPr>
              <a:t>Slide </a:t>
            </a:r>
            <a:r>
              <a:rPr lang="en-US" sz="1400" dirty="0" smtClean="0">
                <a:cs typeface="Times New Roman" pitchFamily="18" charset="0"/>
              </a:rPr>
              <a:t>16: water nodal lines; source</a:t>
            </a:r>
            <a:r>
              <a:rPr lang="en-US" sz="1400" dirty="0">
                <a:cs typeface="Times New Roman" pitchFamily="18" charset="0"/>
              </a:rPr>
              <a:t>: Microsoft® clipart: </a:t>
            </a:r>
            <a:r>
              <a:rPr lang="en-US" sz="1400" dirty="0">
                <a:cs typeface="Times New Roman" pitchFamily="18" charset="0"/>
                <a:hlinkClick r:id="rId5"/>
              </a:rPr>
              <a:t>http://office.microsoft.com/en-us/images/results.aspx?qu=water&amp;ex=1#ai:MP900402205</a:t>
            </a:r>
            <a:r>
              <a:rPr lang="en-US" sz="1400" dirty="0" smtClean="0">
                <a:cs typeface="Times New Roman" pitchFamily="18" charset="0"/>
                <a:hlinkClick r:id="rId5"/>
              </a:rPr>
              <a:t>|</a:t>
            </a:r>
            <a:r>
              <a:rPr lang="en-US" sz="1400" dirty="0" smtClean="0">
                <a:cs typeface="Times New Roman" pitchFamily="18" charset="0"/>
              </a:rPr>
              <a:t> </a:t>
            </a:r>
          </a:p>
          <a:p>
            <a:pPr>
              <a:buNone/>
              <a:defRPr/>
            </a:pPr>
            <a:r>
              <a:rPr lang="en-US" sz="1400" dirty="0" smtClean="0">
                <a:cs typeface="Times New Roman" pitchFamily="18" charset="0"/>
              </a:rPr>
              <a:t>Slide 17: sand shapes from sound waves; source: pulled from YouTube Seeing Sound </a:t>
            </a:r>
            <a:r>
              <a:rPr lang="en-US" sz="1400" dirty="0">
                <a:cs typeface="Times New Roman" pitchFamily="18" charset="0"/>
              </a:rPr>
              <a:t>W</a:t>
            </a:r>
            <a:r>
              <a:rPr lang="en-US" sz="1400" dirty="0" smtClean="0">
                <a:cs typeface="Times New Roman" pitchFamily="18" charset="0"/>
              </a:rPr>
              <a:t>aves video: </a:t>
            </a:r>
            <a:r>
              <a:rPr lang="en-US" sz="1400" dirty="0" smtClean="0">
                <a:hlinkClick r:id="rId6"/>
              </a:rPr>
              <a:t>http</a:t>
            </a:r>
            <a:r>
              <a:rPr lang="en-US" sz="1400" dirty="0">
                <a:hlinkClick r:id="rId6"/>
              </a:rPr>
              <a:t>://www.youtube.com/watch?v=s9GBf8y0lY0</a:t>
            </a:r>
            <a:endParaRPr lang="en-US" sz="1400" dirty="0"/>
          </a:p>
          <a:p>
            <a:pPr>
              <a:buNone/>
              <a:defRPr/>
            </a:pPr>
            <a:r>
              <a:rPr lang="en-US" sz="1400" dirty="0" smtClean="0">
                <a:cs typeface="Times New Roman" pitchFamily="18" charset="0"/>
              </a:rPr>
              <a:t>Slide 18: girl, microphone, sound waves by author using clipart</a:t>
            </a:r>
            <a:endParaRPr lang="en-US" sz="1400" dirty="0">
              <a:cs typeface="Times New Roman" pitchFamily="18" charset="0"/>
            </a:endParaRPr>
          </a:p>
          <a:p>
            <a:pPr>
              <a:buNone/>
              <a:defRPr/>
            </a:pPr>
            <a:r>
              <a:rPr lang="en-US" sz="1400" dirty="0" smtClean="0">
                <a:cs typeface="Times New Roman" pitchFamily="18" charset="0"/>
              </a:rPr>
              <a:t>Slides 21, 22, 24, 25: screen capture images by author</a:t>
            </a:r>
          </a:p>
        </p:txBody>
      </p:sp>
      <p:sp>
        <p:nvSpPr>
          <p:cNvPr id="327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36E9875-6ECE-4FD8-AAD6-65BD13BF635D}" type="slidenum">
              <a:rPr lang="en-US" altLang="en-US" smtClean="0">
                <a:solidFill>
                  <a:srgbClr val="FFFFFF"/>
                </a:solidFill>
              </a:rPr>
              <a:pPr eaLnBrk="1" hangingPunct="1"/>
              <a:t>29</a:t>
            </a:fld>
            <a:endParaRPr lang="en-US" altLang="en-US" smtClean="0">
              <a:solidFill>
                <a:srgbClr val="FFFFFF"/>
              </a:solidFill>
            </a:endParaRPr>
          </a:p>
        </p:txBody>
      </p:sp>
      <p:sp>
        <p:nvSpPr>
          <p:cNvPr id="6"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Image Sources</a:t>
            </a:r>
            <a:endParaRPr lang="en-US" sz="4400" b="1" cap="none" dirty="0">
              <a:solidFill>
                <a:schemeClr val="accent1"/>
              </a:solidFill>
            </a:endParaRPr>
          </a:p>
        </p:txBody>
      </p:sp>
    </p:spTree>
    <p:extLst>
      <p:ext uri="{BB962C8B-B14F-4D97-AF65-F5344CB8AC3E}">
        <p14:creationId xmlns:p14="http://schemas.microsoft.com/office/powerpoint/2010/main" val="302618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lego-mindstorms-nxt-light-sensor.jpg"/>
          <p:cNvPicPr>
            <a:picLocks noChangeAspect="1"/>
          </p:cNvPicPr>
          <p:nvPr/>
        </p:nvPicPr>
        <p:blipFill>
          <a:blip r:embed="rId3"/>
          <a:srcRect t="14018" b="14954"/>
          <a:stretch>
            <a:fillRect/>
          </a:stretch>
        </p:blipFill>
        <p:spPr bwMode="auto">
          <a:xfrm>
            <a:off x="5922906" y="4453890"/>
            <a:ext cx="2245405" cy="1280160"/>
          </a:xfrm>
          <a:prstGeom prst="rect">
            <a:avLst/>
          </a:prstGeom>
          <a:noFill/>
          <a:ln w="9525">
            <a:noFill/>
            <a:miter lim="800000"/>
            <a:headEnd/>
            <a:tailEnd/>
          </a:ln>
        </p:spPr>
      </p:pic>
      <p:pic>
        <p:nvPicPr>
          <p:cNvPr id="32771" name="Picture 3" descr="9843 NXT Touch Sensor.JPG.jpeg"/>
          <p:cNvPicPr>
            <a:picLocks noChangeAspect="1"/>
          </p:cNvPicPr>
          <p:nvPr/>
        </p:nvPicPr>
        <p:blipFill>
          <a:blip r:embed="rId4"/>
          <a:srcRect/>
          <a:stretch>
            <a:fillRect/>
          </a:stretch>
        </p:blipFill>
        <p:spPr bwMode="auto">
          <a:xfrm>
            <a:off x="6081067" y="1905000"/>
            <a:ext cx="1886613" cy="1280160"/>
          </a:xfrm>
          <a:prstGeom prst="rect">
            <a:avLst/>
          </a:prstGeom>
          <a:noFill/>
          <a:ln w="9525">
            <a:noFill/>
            <a:miter lim="800000"/>
            <a:headEnd/>
            <a:tailEnd/>
          </a:ln>
        </p:spPr>
      </p:pic>
      <p:sp>
        <p:nvSpPr>
          <p:cNvPr id="32773" name="Content Placeholder 2"/>
          <p:cNvSpPr>
            <a:spLocks noGrp="1"/>
          </p:cNvSpPr>
          <p:nvPr>
            <p:ph sz="quarter" idx="1"/>
          </p:nvPr>
        </p:nvSpPr>
        <p:spPr>
          <a:xfrm>
            <a:off x="457200" y="1600200"/>
            <a:ext cx="5406702" cy="4800600"/>
          </a:xfrm>
        </p:spPr>
        <p:txBody>
          <a:bodyPr/>
          <a:lstStyle/>
          <a:p>
            <a:pPr marL="0" indent="0" eaLnBrk="1" hangingPunct="1">
              <a:buNone/>
            </a:pPr>
            <a:r>
              <a:rPr lang="en-US" sz="2800" b="1" dirty="0" smtClean="0">
                <a:solidFill>
                  <a:srgbClr val="7030A0"/>
                </a:solidFill>
                <a:cs typeface="Times New Roman" pitchFamily="18" charset="0"/>
              </a:rPr>
              <a:t>Touch Sensor</a:t>
            </a:r>
          </a:p>
          <a:p>
            <a:pPr eaLnBrk="1" hangingPunct="1"/>
            <a:r>
              <a:rPr lang="en-US" b="1" dirty="0" smtClean="0">
                <a:cs typeface="Times New Roman" pitchFamily="18" charset="0"/>
              </a:rPr>
              <a:t>Button-like protrusion</a:t>
            </a:r>
          </a:p>
          <a:p>
            <a:pPr eaLnBrk="1" hangingPunct="1">
              <a:spcAft>
                <a:spcPts val="600"/>
              </a:spcAft>
            </a:pPr>
            <a:r>
              <a:rPr lang="en-US" b="1" dirty="0" smtClean="0">
                <a:cs typeface="Times New Roman" pitchFamily="18" charset="0"/>
              </a:rPr>
              <a:t>When bumped, it sends an electrical signal to the computer brick via the wires saying that it has been touched </a:t>
            </a:r>
          </a:p>
          <a:p>
            <a:pPr marL="0" lvl="1" indent="0" eaLnBrk="1" hangingPunct="1">
              <a:spcBef>
                <a:spcPts val="0"/>
              </a:spcBef>
              <a:buFont typeface="Wingdings 2" pitchFamily="18" charset="2"/>
              <a:buNone/>
            </a:pPr>
            <a:r>
              <a:rPr lang="en-US" sz="2400" b="1" dirty="0" smtClean="0">
                <a:solidFill>
                  <a:srgbClr val="FF0000"/>
                </a:solidFill>
                <a:cs typeface="Times New Roman" pitchFamily="18" charset="0"/>
              </a:rPr>
              <a:t>What human sense is this similar to?</a:t>
            </a:r>
          </a:p>
          <a:p>
            <a:pPr marL="0" indent="0" eaLnBrk="1" hangingPunct="1">
              <a:buNone/>
            </a:pPr>
            <a:endParaRPr lang="en-US" b="1" dirty="0" smtClean="0">
              <a:solidFill>
                <a:schemeClr val="accent2"/>
              </a:solidFill>
              <a:cs typeface="Times New Roman" pitchFamily="18" charset="0"/>
            </a:endParaRPr>
          </a:p>
          <a:p>
            <a:pPr marL="0" indent="0" eaLnBrk="1" hangingPunct="1">
              <a:buNone/>
            </a:pPr>
            <a:r>
              <a:rPr lang="en-US" sz="2800" b="1" dirty="0" smtClean="0">
                <a:solidFill>
                  <a:srgbClr val="7030A0"/>
                </a:solidFill>
                <a:cs typeface="Times New Roman" pitchFamily="18" charset="0"/>
              </a:rPr>
              <a:t>Light Sensor</a:t>
            </a:r>
          </a:p>
          <a:p>
            <a:pPr eaLnBrk="1" hangingPunct="1"/>
            <a:r>
              <a:rPr lang="en-US" b="1" dirty="0" smtClean="0">
                <a:cs typeface="Times New Roman" pitchFamily="18" charset="0"/>
              </a:rPr>
              <a:t>Detects the amount of light in front of the sensor and sends an electrical signal via wires to the computer brick</a:t>
            </a:r>
          </a:p>
        </p:txBody>
      </p:sp>
      <p:sp>
        <p:nvSpPr>
          <p:cNvPr id="32774" name="Slide Number Placeholder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C0ABB1E-BCFC-4680-8D36-B78A5A4A9C8B}" type="slidenum">
              <a:rPr lang="en-US" smtClean="0"/>
              <a:pPr/>
              <a:t>3</a:t>
            </a:fld>
            <a:endParaRPr lang="en-US" smtClean="0"/>
          </a:p>
        </p:txBody>
      </p:sp>
      <p:sp>
        <p:nvSpPr>
          <p:cNvPr id="8" name="Title 1"/>
          <p:cNvSpPr txBox="1">
            <a:spLocks/>
          </p:cNvSpPr>
          <p:nvPr/>
        </p:nvSpPr>
        <p:spPr>
          <a:xfrm>
            <a:off x="0" y="431801"/>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How do robot sensors work?</a:t>
            </a:r>
            <a:endParaRPr lang="en-US" sz="4400" b="1"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lego-mindstorms-nxt-sound-sensor.jpg"/>
          <p:cNvPicPr>
            <a:picLocks noChangeAspect="1"/>
          </p:cNvPicPr>
          <p:nvPr/>
        </p:nvPicPr>
        <p:blipFill>
          <a:blip r:embed="rId3"/>
          <a:srcRect t="14844" b="14465"/>
          <a:stretch>
            <a:fillRect/>
          </a:stretch>
        </p:blipFill>
        <p:spPr bwMode="auto">
          <a:xfrm>
            <a:off x="6818688" y="2849399"/>
            <a:ext cx="1810903" cy="1280160"/>
          </a:xfrm>
          <a:prstGeom prst="rect">
            <a:avLst/>
          </a:prstGeom>
          <a:noFill/>
          <a:ln w="9525">
            <a:noFill/>
            <a:miter lim="800000"/>
            <a:headEnd/>
            <a:tailEnd/>
          </a:ln>
        </p:spPr>
      </p:pic>
      <p:sp>
        <p:nvSpPr>
          <p:cNvPr id="33796" name="Content Placeholder 2"/>
          <p:cNvSpPr>
            <a:spLocks noGrp="1"/>
          </p:cNvSpPr>
          <p:nvPr>
            <p:ph sz="quarter" idx="1"/>
          </p:nvPr>
        </p:nvSpPr>
        <p:spPr>
          <a:xfrm>
            <a:off x="353518" y="1563249"/>
            <a:ext cx="6352082" cy="4247949"/>
          </a:xfrm>
        </p:spPr>
        <p:txBody>
          <a:bodyPr/>
          <a:lstStyle/>
          <a:p>
            <a:pPr marL="0" indent="0" eaLnBrk="1" hangingPunct="1">
              <a:buNone/>
              <a:defRPr/>
            </a:pPr>
            <a:r>
              <a:rPr lang="en-US" sz="2800" b="1" dirty="0" smtClean="0">
                <a:solidFill>
                  <a:srgbClr val="7030A0"/>
                </a:solidFill>
                <a:cs typeface="Times New Roman" pitchFamily="18" charset="0"/>
              </a:rPr>
              <a:t>Sound Sensor</a:t>
            </a:r>
          </a:p>
          <a:p>
            <a:pPr eaLnBrk="1" hangingPunct="1">
              <a:defRPr/>
            </a:pPr>
            <a:r>
              <a:rPr lang="en-US" b="1" dirty="0" smtClean="0">
                <a:cs typeface="Times New Roman" pitchFamily="18" charset="0"/>
              </a:rPr>
              <a:t>Our ears detect </a:t>
            </a:r>
            <a:r>
              <a:rPr lang="en-US" b="1" i="1" dirty="0" smtClean="0">
                <a:cs typeface="Times New Roman" pitchFamily="18" charset="0"/>
              </a:rPr>
              <a:t>changes in pressure </a:t>
            </a:r>
            <a:r>
              <a:rPr lang="en-US" b="1" dirty="0" smtClean="0">
                <a:cs typeface="Times New Roman" pitchFamily="18" charset="0"/>
              </a:rPr>
              <a:t>as sound </a:t>
            </a:r>
          </a:p>
          <a:p>
            <a:pPr eaLnBrk="1" hangingPunct="1">
              <a:defRPr/>
            </a:pPr>
            <a:r>
              <a:rPr lang="en-US" b="1" dirty="0" smtClean="0">
                <a:cs typeface="Times New Roman" pitchFamily="18" charset="0"/>
              </a:rPr>
              <a:t>A sound sensor senses the </a:t>
            </a:r>
            <a:r>
              <a:rPr lang="en-US" b="1" dirty="0" smtClean="0">
                <a:solidFill>
                  <a:schemeClr val="accent1"/>
                </a:solidFill>
                <a:cs typeface="Times New Roman" pitchFamily="18" charset="0"/>
              </a:rPr>
              <a:t>changes in air pressure</a:t>
            </a:r>
            <a:r>
              <a:rPr lang="en-US" b="1" dirty="0" smtClean="0">
                <a:cs typeface="Times New Roman" pitchFamily="18" charset="0"/>
              </a:rPr>
              <a:t>, and sends an electrical signal to the computer brick via the wires saying that it has heard a sound</a:t>
            </a:r>
          </a:p>
          <a:p>
            <a:pPr eaLnBrk="1" hangingPunct="1">
              <a:defRPr/>
            </a:pPr>
            <a:r>
              <a:rPr lang="en-US" b="1" dirty="0" smtClean="0">
                <a:cs typeface="Times New Roman" pitchFamily="18" charset="0"/>
              </a:rPr>
              <a:t>This is similar to how a microphone senses the changes in pressure of sound (when you sing) and sends it to a speaker!</a:t>
            </a:r>
          </a:p>
        </p:txBody>
      </p:sp>
      <p:sp>
        <p:nvSpPr>
          <p:cNvPr id="33797" name="Slide Number Placeholder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57D31A6-68AF-4F56-B480-5C0DA19338E5}" type="slidenum">
              <a:rPr lang="en-US" smtClean="0"/>
              <a:pPr/>
              <a:t>4</a:t>
            </a:fld>
            <a:endParaRPr lang="en-US" smtClean="0"/>
          </a:p>
        </p:txBody>
      </p:sp>
      <p:sp>
        <p:nvSpPr>
          <p:cNvPr id="7" name="Title 1"/>
          <p:cNvSpPr txBox="1">
            <a:spLocks/>
          </p:cNvSpPr>
          <p:nvPr/>
        </p:nvSpPr>
        <p:spPr>
          <a:xfrm>
            <a:off x="0" y="431801"/>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000" b="1" dirty="0" smtClean="0">
                <a:solidFill>
                  <a:schemeClr val="accent1"/>
                </a:solidFill>
              </a:rPr>
              <a:t>How do robot sensors work? </a:t>
            </a:r>
            <a:r>
              <a:rPr lang="en-US" sz="3200" b="1" dirty="0" smtClean="0">
                <a:solidFill>
                  <a:schemeClr val="accent1"/>
                </a:solidFill>
              </a:rPr>
              <a:t>(continued)</a:t>
            </a:r>
            <a:endParaRPr lang="en-US" sz="4000" b="1" dirty="0">
              <a:solidFill>
                <a:schemeClr val="accent1"/>
              </a:solidFill>
            </a:endParaRPr>
          </a:p>
        </p:txBody>
      </p:sp>
      <p:sp>
        <p:nvSpPr>
          <p:cNvPr id="9" name="Content Placeholder 2"/>
          <p:cNvSpPr txBox="1">
            <a:spLocks/>
          </p:cNvSpPr>
          <p:nvPr/>
        </p:nvSpPr>
        <p:spPr bwMode="auto">
          <a:xfrm>
            <a:off x="304800" y="5905098"/>
            <a:ext cx="8281988"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defTabSz="914400" eaLnBrk="1" hangingPunct="1">
              <a:buFont typeface="Wingdings 2" pitchFamily="18" charset="2"/>
              <a:buNone/>
              <a:defRPr/>
            </a:pPr>
            <a:r>
              <a:rPr lang="en-US" sz="2400" b="1" dirty="0" smtClean="0">
                <a:solidFill>
                  <a:srgbClr val="FF0000"/>
                </a:solidFill>
                <a:cs typeface="Times New Roman" pitchFamily="18" charset="0"/>
              </a:rPr>
              <a:t>What is the equivalent human sensor and how does it 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Marianne\AppData\Local\Microsoft\Windows\Temporary Internet Files\Content.IE5\SIOK5KWP\MCj04338360000[1].png"/>
          <p:cNvPicPr>
            <a:picLocks noChangeAspect="1" noChangeArrowheads="1"/>
          </p:cNvPicPr>
          <p:nvPr/>
        </p:nvPicPr>
        <p:blipFill rotWithShape="1">
          <a:blip r:embed="rId2"/>
          <a:srcRect t="19076" b="21549"/>
          <a:stretch/>
        </p:blipFill>
        <p:spPr bwMode="auto">
          <a:xfrm rot="8359503">
            <a:off x="356761" y="4152900"/>
            <a:ext cx="3336757" cy="1981201"/>
          </a:xfrm>
          <a:prstGeom prst="rect">
            <a:avLst/>
          </a:prstGeom>
          <a:noFill/>
          <a:ln w="9525">
            <a:noFill/>
            <a:miter lim="800000"/>
            <a:headEnd/>
            <a:tailEnd/>
          </a:ln>
        </p:spPr>
      </p:pic>
      <p:sp>
        <p:nvSpPr>
          <p:cNvPr id="34819" name="TextBox 9"/>
          <p:cNvSpPr txBox="1">
            <a:spLocks noChangeArrowheads="1"/>
          </p:cNvSpPr>
          <p:nvPr/>
        </p:nvSpPr>
        <p:spPr bwMode="auto">
          <a:xfrm>
            <a:off x="533400" y="1447800"/>
            <a:ext cx="7848600" cy="2209800"/>
          </a:xfrm>
          <a:prstGeom prst="rect">
            <a:avLst/>
          </a:prstGeom>
          <a:noFill/>
          <a:ln w="9525">
            <a:noFill/>
            <a:miter lim="800000"/>
            <a:headEnd/>
            <a:tailEnd/>
          </a:ln>
        </p:spPr>
        <p:txBody>
          <a:bodyPr wrap="square">
            <a:noAutofit/>
          </a:bodyPr>
          <a:lstStyle/>
          <a:p>
            <a:pPr>
              <a:spcAft>
                <a:spcPts val="600"/>
              </a:spcAft>
            </a:pPr>
            <a:r>
              <a:rPr lang="en-US" sz="2200" b="1" dirty="0" smtClean="0">
                <a:latin typeface="Calibri" panose="020F0502020204030204" pitchFamily="34" charset="0"/>
                <a:cs typeface="Times New Roman" pitchFamily="18" charset="0"/>
              </a:rPr>
              <a:t>A microphone </a:t>
            </a:r>
            <a:r>
              <a:rPr lang="en-US" sz="2200" b="1" dirty="0">
                <a:latin typeface="Calibri" panose="020F0502020204030204" pitchFamily="34" charset="0"/>
                <a:cs typeface="Times New Roman" pitchFamily="18" charset="0"/>
              </a:rPr>
              <a:t>is a </a:t>
            </a:r>
            <a:r>
              <a:rPr lang="en-US" sz="2200" b="1" dirty="0">
                <a:solidFill>
                  <a:srgbClr val="7030A0"/>
                </a:solidFill>
                <a:latin typeface="Calibri" panose="020F0502020204030204" pitchFamily="34" charset="0"/>
                <a:cs typeface="Times New Roman" pitchFamily="18" charset="0"/>
              </a:rPr>
              <a:t>sound sensor </a:t>
            </a:r>
            <a:r>
              <a:rPr lang="en-US" sz="2200" b="1" dirty="0">
                <a:latin typeface="Calibri" panose="020F0502020204030204" pitchFamily="34" charset="0"/>
                <a:cs typeface="Times New Roman" pitchFamily="18" charset="0"/>
              </a:rPr>
              <a:t>similar to the LEGO sensor we just discussed. It converts sound energy to electrical energy.</a:t>
            </a:r>
          </a:p>
          <a:p>
            <a:pPr>
              <a:spcAft>
                <a:spcPts val="600"/>
              </a:spcAft>
            </a:pPr>
            <a:r>
              <a:rPr lang="en-US" sz="2200" b="1" dirty="0" smtClean="0">
                <a:latin typeface="Calibri" panose="020F0502020204030204" pitchFamily="34" charset="0"/>
                <a:cs typeface="Times New Roman" pitchFamily="18" charset="0"/>
              </a:rPr>
              <a:t>The </a:t>
            </a:r>
            <a:r>
              <a:rPr lang="en-US" sz="2200" b="1" dirty="0">
                <a:latin typeface="Calibri" panose="020F0502020204030204" pitchFamily="34" charset="0"/>
                <a:cs typeface="Times New Roman" pitchFamily="18" charset="0"/>
              </a:rPr>
              <a:t>microphone </a:t>
            </a:r>
            <a:r>
              <a:rPr lang="en-US" sz="2200" b="1" dirty="0" smtClean="0">
                <a:latin typeface="Calibri" panose="020F0502020204030204" pitchFamily="34" charset="0"/>
                <a:cs typeface="Times New Roman" pitchFamily="18" charset="0"/>
              </a:rPr>
              <a:t>below has </a:t>
            </a:r>
            <a:r>
              <a:rPr lang="en-US" sz="2200" b="1" dirty="0">
                <a:latin typeface="Calibri" panose="020F0502020204030204" pitchFamily="34" charset="0"/>
                <a:cs typeface="Times New Roman" pitchFamily="18" charset="0"/>
              </a:rPr>
              <a:t>a </a:t>
            </a:r>
            <a:r>
              <a:rPr lang="en-US" sz="2200" b="1" dirty="0">
                <a:solidFill>
                  <a:schemeClr val="accent1"/>
                </a:solidFill>
                <a:latin typeface="Calibri" panose="020F0502020204030204" pitchFamily="34" charset="0"/>
                <a:cs typeface="Times New Roman" pitchFamily="18" charset="0"/>
              </a:rPr>
              <a:t>diaphragm </a:t>
            </a:r>
            <a:r>
              <a:rPr lang="en-US" sz="2200" b="1" dirty="0" smtClean="0">
                <a:solidFill>
                  <a:schemeClr val="accent1"/>
                </a:solidFill>
                <a:latin typeface="Calibri" panose="020F0502020204030204" pitchFamily="34" charset="0"/>
                <a:cs typeface="Times New Roman" pitchFamily="18" charset="0"/>
              </a:rPr>
              <a:t>that moves </a:t>
            </a:r>
            <a:r>
              <a:rPr lang="en-US" sz="2200" b="1" dirty="0">
                <a:solidFill>
                  <a:schemeClr val="accent1"/>
                </a:solidFill>
                <a:latin typeface="Calibri" panose="020F0502020204030204" pitchFamily="34" charset="0"/>
                <a:cs typeface="Times New Roman" pitchFamily="18" charset="0"/>
              </a:rPr>
              <a:t>with sound</a:t>
            </a:r>
            <a:r>
              <a:rPr lang="en-US" sz="2200" b="1" dirty="0" smtClean="0">
                <a:latin typeface="Calibri" panose="020F0502020204030204" pitchFamily="34" charset="0"/>
                <a:cs typeface="Times New Roman" pitchFamily="18" charset="0"/>
              </a:rPr>
              <a:t>.</a:t>
            </a:r>
          </a:p>
          <a:p>
            <a:pPr>
              <a:spcAft>
                <a:spcPts val="600"/>
              </a:spcAft>
            </a:pPr>
            <a:r>
              <a:rPr lang="en-US" sz="2200" b="1" dirty="0" smtClean="0">
                <a:latin typeface="Calibri" panose="020F0502020204030204" pitchFamily="34" charset="0"/>
                <a:cs typeface="Times New Roman" pitchFamily="18" charset="0"/>
              </a:rPr>
              <a:t>This </a:t>
            </a:r>
            <a:r>
              <a:rPr lang="en-US" sz="2200" b="1" dirty="0">
                <a:latin typeface="Calibri" panose="020F0502020204030204" pitchFamily="34" charset="0"/>
                <a:cs typeface="Times New Roman" pitchFamily="18" charset="0"/>
              </a:rPr>
              <a:t>motion is converted to electricity using a magnet and </a:t>
            </a:r>
            <a:r>
              <a:rPr lang="en-US" sz="2200" b="1" dirty="0" smtClean="0">
                <a:latin typeface="Calibri" panose="020F0502020204030204" pitchFamily="34" charset="0"/>
                <a:cs typeface="Times New Roman" pitchFamily="18" charset="0"/>
              </a:rPr>
              <a:t>coil</a:t>
            </a:r>
            <a:r>
              <a:rPr lang="en-US" sz="2200" b="1" dirty="0">
                <a:latin typeface="Calibri" panose="020F0502020204030204" pitchFamily="34" charset="0"/>
                <a:cs typeface="Times New Roman" pitchFamily="18" charset="0"/>
              </a:rPr>
              <a:t> </a:t>
            </a:r>
            <a:r>
              <a:rPr lang="en-US" sz="2200" b="1" dirty="0" smtClean="0">
                <a:latin typeface="Calibri" panose="020F0502020204030204" pitchFamily="34" charset="0"/>
                <a:cs typeface="Times New Roman" pitchFamily="18" charset="0"/>
              </a:rPr>
              <a:t>(as </a:t>
            </a:r>
            <a:r>
              <a:rPr lang="en-US" sz="2200" b="1" dirty="0">
                <a:latin typeface="Calibri" panose="020F0502020204030204" pitchFamily="34" charset="0"/>
                <a:cs typeface="Times New Roman" pitchFamily="18" charset="0"/>
              </a:rPr>
              <a:t>you will learn later in physics and </a:t>
            </a:r>
            <a:r>
              <a:rPr lang="en-US" sz="2200" b="1" dirty="0" smtClean="0">
                <a:latin typeface="Calibri" panose="020F0502020204030204" pitchFamily="34" charset="0"/>
                <a:cs typeface="Times New Roman" pitchFamily="18" charset="0"/>
              </a:rPr>
              <a:t>engineering).</a:t>
            </a:r>
            <a:endParaRPr lang="en-US" sz="2200" b="1" dirty="0">
              <a:latin typeface="Calibri" panose="020F0502020204030204" pitchFamily="34" charset="0"/>
              <a:cs typeface="Times New Roman" pitchFamily="18" charset="0"/>
            </a:endParaRPr>
          </a:p>
        </p:txBody>
      </p:sp>
      <p:pic>
        <p:nvPicPr>
          <p:cNvPr id="34820" name="Picture 2" descr="Dynamic Microphone"/>
          <p:cNvPicPr>
            <a:picLocks noChangeAspect="1" noChangeArrowheads="1"/>
          </p:cNvPicPr>
          <p:nvPr/>
        </p:nvPicPr>
        <p:blipFill>
          <a:blip r:embed="rId3"/>
          <a:srcRect t="14503" r="9659" b="5734"/>
          <a:stretch>
            <a:fillRect/>
          </a:stretch>
        </p:blipFill>
        <p:spPr bwMode="auto">
          <a:xfrm>
            <a:off x="3486401" y="3400883"/>
            <a:ext cx="4597022" cy="3228517"/>
          </a:xfrm>
          <a:prstGeom prst="rect">
            <a:avLst/>
          </a:prstGeom>
          <a:noFill/>
          <a:ln w="9525">
            <a:noFill/>
            <a:miter lim="800000"/>
            <a:headEnd/>
            <a:tailEnd/>
          </a:ln>
        </p:spPr>
      </p:pic>
      <p:sp>
        <p:nvSpPr>
          <p:cNvPr id="34822" name="Slide Number Placeholder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512E52D-FD63-4326-977F-84DBE12C1F36}" type="slidenum">
              <a:rPr lang="en-US" smtClean="0"/>
              <a:pPr/>
              <a:t>5</a:t>
            </a:fld>
            <a:endParaRPr lang="en-US" smtClean="0"/>
          </a:p>
        </p:txBody>
      </p:sp>
      <p:sp>
        <p:nvSpPr>
          <p:cNvPr id="8" name="Title 1"/>
          <p:cNvSpPr txBox="1">
            <a:spLocks/>
          </p:cNvSpPr>
          <p:nvPr/>
        </p:nvSpPr>
        <p:spPr>
          <a:xfrm>
            <a:off x="0" y="431801"/>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What is a microphone?</a:t>
            </a:r>
            <a:endParaRPr lang="en-US" sz="4400" b="1"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0988" y="2286000"/>
            <a:ext cx="7948612" cy="4191000"/>
          </a:xfrm>
        </p:spPr>
        <p:txBody>
          <a:bodyPr>
            <a:normAutofit/>
          </a:bodyPr>
          <a:lstStyle/>
          <a:p>
            <a:pPr marL="0" indent="0" eaLnBrk="1" fontAlgn="auto" hangingPunct="1">
              <a:spcAft>
                <a:spcPts val="0"/>
              </a:spcAft>
              <a:buNone/>
              <a:defRPr/>
            </a:pPr>
            <a:r>
              <a:rPr lang="en-US" sz="2800" b="1" dirty="0" smtClean="0">
                <a:solidFill>
                  <a:srgbClr val="7030A0"/>
                </a:solidFill>
                <a:cs typeface="Times New Roman" pitchFamily="18" charset="0"/>
              </a:rPr>
              <a:t>Ultrasonic Sensor</a:t>
            </a:r>
            <a:r>
              <a:rPr lang="en-US" b="1" dirty="0" smtClean="0">
                <a:solidFill>
                  <a:srgbClr val="7030A0"/>
                </a:solidFill>
                <a:cs typeface="Times New Roman" pitchFamily="18" charset="0"/>
              </a:rPr>
              <a:t>	</a:t>
            </a:r>
          </a:p>
          <a:p>
            <a:pPr marL="181610" indent="-182880" eaLnBrk="1" fontAlgn="auto" hangingPunct="1">
              <a:spcAft>
                <a:spcPts val="0"/>
              </a:spcAft>
              <a:buClr>
                <a:schemeClr val="bg1">
                  <a:shade val="50000"/>
                </a:schemeClr>
              </a:buClr>
              <a:buFont typeface="Wingdings 3"/>
              <a:buChar char=""/>
              <a:defRPr/>
            </a:pPr>
            <a:r>
              <a:rPr lang="en-US" b="1" dirty="0" smtClean="0">
                <a:cs typeface="Times New Roman" pitchFamily="18" charset="0"/>
              </a:rPr>
              <a:t>The sensor looks like a pair of eyes </a:t>
            </a:r>
            <a:r>
              <a:rPr lang="en-US" sz="2000" b="1" dirty="0" smtClean="0">
                <a:cs typeface="Times New Roman" pitchFamily="18" charset="0"/>
              </a:rPr>
              <a:t>(they are </a:t>
            </a:r>
            <a:r>
              <a:rPr lang="en-US" sz="2000" b="1" u="sng" dirty="0" smtClean="0">
                <a:cs typeface="Times New Roman" pitchFamily="18" charset="0"/>
              </a:rPr>
              <a:t>not</a:t>
            </a:r>
            <a:r>
              <a:rPr lang="en-US" sz="2000" b="1" dirty="0" smtClean="0">
                <a:cs typeface="Times New Roman" pitchFamily="18" charset="0"/>
              </a:rPr>
              <a:t> eyes!)</a:t>
            </a:r>
          </a:p>
          <a:p>
            <a:pPr marL="181610" indent="-182880" eaLnBrk="1" fontAlgn="auto" hangingPunct="1">
              <a:spcAft>
                <a:spcPts val="0"/>
              </a:spcAft>
              <a:buClr>
                <a:schemeClr val="bg1">
                  <a:shade val="50000"/>
                </a:schemeClr>
              </a:buClr>
              <a:buFont typeface="Wingdings 3"/>
              <a:buChar char=""/>
              <a:defRPr/>
            </a:pPr>
            <a:r>
              <a:rPr lang="en-US" b="1" dirty="0" smtClean="0">
                <a:cs typeface="Times New Roman" pitchFamily="18" charset="0"/>
              </a:rPr>
              <a:t>Imagine an object is in front of this sensor. The sensor emits a sound from one side and receives the reflection on the other side. The time it takes for the signal to reach the other side helps it estimate the distance to the object. </a:t>
            </a:r>
          </a:p>
          <a:p>
            <a:pPr marL="181610" indent="-182880" eaLnBrk="1" fontAlgn="auto" hangingPunct="1">
              <a:spcAft>
                <a:spcPts val="0"/>
              </a:spcAft>
              <a:buClr>
                <a:schemeClr val="bg1">
                  <a:shade val="50000"/>
                </a:schemeClr>
              </a:buClr>
              <a:buFont typeface="Wingdings 3"/>
              <a:buChar char=""/>
              <a:defRPr/>
            </a:pPr>
            <a:r>
              <a:rPr lang="en-US" b="1" dirty="0" smtClean="0">
                <a:cs typeface="Times New Roman" pitchFamily="18" charset="0"/>
              </a:rPr>
              <a:t>This is similar to how a bat estimates the distance away of objects in its path. The estimate of the distance is sent via the electrical wires to the computer brick.</a:t>
            </a:r>
          </a:p>
          <a:p>
            <a:pPr marL="181610" indent="-182880" eaLnBrk="1" fontAlgn="auto" hangingPunct="1">
              <a:spcAft>
                <a:spcPts val="0"/>
              </a:spcAft>
              <a:buClr>
                <a:schemeClr val="bg1">
                  <a:shade val="50000"/>
                </a:schemeClr>
              </a:buClr>
              <a:buFont typeface="Wingdings 3"/>
              <a:buChar char=""/>
              <a:defRPr/>
            </a:pPr>
            <a:r>
              <a:rPr lang="en-US" b="1" dirty="0" smtClean="0">
                <a:cs typeface="Times New Roman" pitchFamily="18" charset="0"/>
              </a:rPr>
              <a:t>You will learn more about this sensor in later lessons.</a:t>
            </a:r>
          </a:p>
        </p:txBody>
      </p:sp>
      <p:pic>
        <p:nvPicPr>
          <p:cNvPr id="35844" name="Picture 9" descr="http://www.rapidonline.com/netalogue/zoomed/Large/M076376W01.jpg"/>
          <p:cNvPicPr>
            <a:picLocks noChangeAspect="1" noChangeArrowheads="1"/>
          </p:cNvPicPr>
          <p:nvPr/>
        </p:nvPicPr>
        <p:blipFill>
          <a:blip r:embed="rId3"/>
          <a:srcRect t="14857" b="21826"/>
          <a:stretch>
            <a:fillRect/>
          </a:stretch>
        </p:blipFill>
        <p:spPr bwMode="auto">
          <a:xfrm>
            <a:off x="5562600" y="1013884"/>
            <a:ext cx="2587041" cy="1637876"/>
          </a:xfrm>
          <a:prstGeom prst="rect">
            <a:avLst/>
          </a:prstGeom>
          <a:noFill/>
          <a:ln w="9525">
            <a:noFill/>
            <a:miter lim="800000"/>
            <a:headEnd/>
            <a:tailEnd/>
          </a:ln>
        </p:spPr>
      </p:pic>
      <p:sp>
        <p:nvSpPr>
          <p:cNvPr id="35845" name="Slide Number Placeholder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4FE788F-9BED-4293-8A56-425B42360A86}" type="slidenum">
              <a:rPr lang="en-US" smtClean="0"/>
              <a:pPr/>
              <a:t>6</a:t>
            </a:fld>
            <a:endParaRPr lang="en-US" smtClean="0"/>
          </a:p>
        </p:txBody>
      </p:sp>
      <p:sp>
        <p:nvSpPr>
          <p:cNvPr id="7" name="Title 1"/>
          <p:cNvSpPr txBox="1">
            <a:spLocks/>
          </p:cNvSpPr>
          <p:nvPr/>
        </p:nvSpPr>
        <p:spPr>
          <a:xfrm>
            <a:off x="0" y="431801"/>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000" b="1" dirty="0" smtClean="0">
                <a:solidFill>
                  <a:schemeClr val="accent1"/>
                </a:solidFill>
              </a:rPr>
              <a:t>How do robot sensors work? </a:t>
            </a:r>
            <a:r>
              <a:rPr lang="en-US" sz="3200" b="1" dirty="0" smtClean="0">
                <a:solidFill>
                  <a:schemeClr val="accent1"/>
                </a:solidFill>
              </a:rPr>
              <a:t>(continued)</a:t>
            </a:r>
            <a:endParaRPr lang="en-US" sz="4000" b="1"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674913565"/>
              </p:ext>
            </p:extLst>
          </p:nvPr>
        </p:nvGraphicFramePr>
        <p:xfrm>
          <a:off x="738188" y="1752600"/>
          <a:ext cx="7391400" cy="3691890"/>
        </p:xfrm>
        <a:graphic>
          <a:graphicData uri="http://schemas.openxmlformats.org/drawingml/2006/table">
            <a:tbl>
              <a:tblPr firstRow="1" bandRow="1">
                <a:tableStyleId>{306799F8-075E-4A3A-A7F6-7FBC6576F1A4}</a:tableStyleId>
              </a:tblPr>
              <a:tblGrid>
                <a:gridCol w="2514600"/>
                <a:gridCol w="4876800"/>
              </a:tblGrid>
              <a:tr h="628650">
                <a:tc>
                  <a:txBody>
                    <a:bodyPr/>
                    <a:lstStyle/>
                    <a:p>
                      <a:pPr marL="0" marR="0" algn="ctr">
                        <a:spcBef>
                          <a:spcPts val="0"/>
                        </a:spcBef>
                        <a:spcAft>
                          <a:spcPts val="0"/>
                        </a:spcAft>
                      </a:pPr>
                      <a:r>
                        <a:rPr lang="en-US" sz="2800" dirty="0">
                          <a:solidFill>
                            <a:schemeClr val="bg1"/>
                          </a:solidFill>
                          <a:latin typeface="Calibri" pitchFamily="34" charset="0"/>
                        </a:rPr>
                        <a:t>Human </a:t>
                      </a:r>
                      <a:r>
                        <a:rPr lang="en-US" sz="2800" dirty="0" smtClean="0">
                          <a:solidFill>
                            <a:schemeClr val="bg1"/>
                          </a:solidFill>
                          <a:latin typeface="Calibri" pitchFamily="34" charset="0"/>
                        </a:rPr>
                        <a:t>Sensor</a:t>
                      </a:r>
                      <a:endParaRPr lang="en-US" sz="2800" dirty="0">
                        <a:solidFill>
                          <a:schemeClr val="bg1"/>
                        </a:solidFill>
                        <a:latin typeface="Calibri" pitchFamily="34" charset="0"/>
                        <a:ea typeface="Times New Roman"/>
                        <a:cs typeface="Times New Roman"/>
                      </a:endParaRPr>
                    </a:p>
                  </a:txBody>
                  <a:tcPr marL="62230" marR="62230" marT="0" marB="0" anchor="ctr">
                    <a:solidFill>
                      <a:srgbClr val="7030A0"/>
                    </a:solidFill>
                  </a:tcPr>
                </a:tc>
                <a:tc>
                  <a:txBody>
                    <a:bodyPr/>
                    <a:lstStyle/>
                    <a:p>
                      <a:pPr marL="0" marR="0" algn="ctr">
                        <a:spcBef>
                          <a:spcPts val="0"/>
                        </a:spcBef>
                        <a:spcAft>
                          <a:spcPts val="0"/>
                        </a:spcAft>
                      </a:pPr>
                      <a:r>
                        <a:rPr lang="en-US" sz="2800" dirty="0" smtClean="0">
                          <a:solidFill>
                            <a:schemeClr val="bg1"/>
                          </a:solidFill>
                          <a:latin typeface="Calibri" pitchFamily="34" charset="0"/>
                        </a:rPr>
                        <a:t>Equivalent LEGO Sensor</a:t>
                      </a:r>
                      <a:endParaRPr lang="en-US" sz="2800" dirty="0">
                        <a:solidFill>
                          <a:schemeClr val="bg1"/>
                        </a:solidFill>
                        <a:latin typeface="Calibri" pitchFamily="34" charset="0"/>
                        <a:ea typeface="Times New Roman"/>
                        <a:cs typeface="Times New Roman"/>
                      </a:endParaRPr>
                    </a:p>
                  </a:txBody>
                  <a:tcPr marL="62230" marR="62230" marT="0" marB="0" anchor="ctr">
                    <a:solidFill>
                      <a:srgbClr val="7030A0"/>
                    </a:solidFill>
                  </a:tcPr>
                </a:tc>
              </a:tr>
              <a:tr h="533400">
                <a:tc>
                  <a:txBody>
                    <a:bodyPr/>
                    <a:lstStyle/>
                    <a:p>
                      <a:pPr marL="0" marR="0" algn="ctr">
                        <a:spcBef>
                          <a:spcPts val="0"/>
                        </a:spcBef>
                        <a:spcAft>
                          <a:spcPts val="0"/>
                        </a:spcAft>
                      </a:pPr>
                      <a:r>
                        <a:rPr lang="en-US" sz="2800" dirty="0" smtClean="0">
                          <a:solidFill>
                            <a:schemeClr val="tx1"/>
                          </a:solidFill>
                          <a:latin typeface="Calibri" pitchFamily="34" charset="0"/>
                        </a:rPr>
                        <a:t>eyes </a:t>
                      </a:r>
                      <a:endParaRPr lang="en-US" sz="2800" dirty="0">
                        <a:solidFill>
                          <a:schemeClr val="tx1"/>
                        </a:solidFill>
                        <a:latin typeface="Calibri" pitchFamily="34" charset="0"/>
                        <a:ea typeface="Times New Roman"/>
                        <a:cs typeface="Times New Roman"/>
                      </a:endParaRPr>
                    </a:p>
                  </a:txBody>
                  <a:tcPr marL="62230" marR="62230" marT="0" marB="0" anchor="ctr">
                    <a:solidFill>
                      <a:srgbClr val="DFC9EF"/>
                    </a:solidFill>
                  </a:tcPr>
                </a:tc>
                <a:tc>
                  <a:txBody>
                    <a:bodyPr/>
                    <a:lstStyle/>
                    <a:p>
                      <a:pPr marL="0" marR="0" algn="ctr">
                        <a:spcBef>
                          <a:spcPts val="0"/>
                        </a:spcBef>
                        <a:spcAft>
                          <a:spcPts val="0"/>
                        </a:spcAft>
                      </a:pPr>
                      <a:r>
                        <a:rPr lang="en-US" sz="2800" dirty="0" smtClean="0">
                          <a:solidFill>
                            <a:schemeClr val="tx1"/>
                          </a:solidFill>
                          <a:latin typeface="Calibri" pitchFamily="34" charset="0"/>
                        </a:rPr>
                        <a:t>light sensor, ultrasonic sensor </a:t>
                      </a:r>
                      <a:endParaRPr lang="en-US" sz="2800" dirty="0">
                        <a:solidFill>
                          <a:schemeClr val="tx1"/>
                        </a:solidFill>
                        <a:latin typeface="Calibri" pitchFamily="34" charset="0"/>
                        <a:ea typeface="Times New Roman"/>
                        <a:cs typeface="Times New Roman"/>
                      </a:endParaRPr>
                    </a:p>
                  </a:txBody>
                  <a:tcPr marL="62230" marR="62230" marT="0" marB="0" anchor="ctr">
                    <a:solidFill>
                      <a:srgbClr val="DFC9EF"/>
                    </a:solidFill>
                  </a:tcPr>
                </a:tc>
              </a:tr>
              <a:tr h="533400">
                <a:tc>
                  <a:txBody>
                    <a:bodyPr/>
                    <a:lstStyle/>
                    <a:p>
                      <a:pPr marL="0" marR="0" algn="ctr">
                        <a:spcBef>
                          <a:spcPts val="0"/>
                        </a:spcBef>
                        <a:spcAft>
                          <a:spcPts val="0"/>
                        </a:spcAft>
                      </a:pPr>
                      <a:r>
                        <a:rPr lang="en-US" sz="2800" dirty="0" smtClean="0">
                          <a:solidFill>
                            <a:schemeClr val="tx1"/>
                          </a:solidFill>
                          <a:latin typeface="Calibri" pitchFamily="34" charset="0"/>
                        </a:rPr>
                        <a:t>ears</a:t>
                      </a:r>
                      <a:endParaRPr lang="en-US" sz="2800" dirty="0">
                        <a:solidFill>
                          <a:schemeClr val="tx1"/>
                        </a:solidFill>
                        <a:latin typeface="Calibri" pitchFamily="34" charset="0"/>
                        <a:ea typeface="Times New Roman"/>
                        <a:cs typeface="Times New Roman"/>
                      </a:endParaRPr>
                    </a:p>
                  </a:txBody>
                  <a:tcPr marL="62230" marR="62230" marT="0" marB="0" anchor="ctr">
                    <a:solidFill>
                      <a:schemeClr val="bg1">
                        <a:lumMod val="95000"/>
                      </a:schemeClr>
                    </a:solidFill>
                  </a:tcPr>
                </a:tc>
                <a:tc>
                  <a:txBody>
                    <a:bodyPr/>
                    <a:lstStyle/>
                    <a:p>
                      <a:pPr marL="0" marR="0" algn="ctr">
                        <a:spcBef>
                          <a:spcPts val="0"/>
                        </a:spcBef>
                        <a:spcAft>
                          <a:spcPts val="0"/>
                        </a:spcAft>
                      </a:pPr>
                      <a:r>
                        <a:rPr lang="en-US" sz="2800" dirty="0" smtClean="0">
                          <a:solidFill>
                            <a:schemeClr val="tx1"/>
                          </a:solidFill>
                          <a:latin typeface="Calibri" pitchFamily="34" charset="0"/>
                        </a:rPr>
                        <a:t>sound sensor</a:t>
                      </a:r>
                      <a:endParaRPr lang="en-US" sz="2800" dirty="0">
                        <a:solidFill>
                          <a:schemeClr val="tx1"/>
                        </a:solidFill>
                        <a:latin typeface="Calibri" pitchFamily="34" charset="0"/>
                        <a:ea typeface="Times New Roman"/>
                        <a:cs typeface="Times New Roman"/>
                      </a:endParaRPr>
                    </a:p>
                  </a:txBody>
                  <a:tcPr marL="62230" marR="62230" marT="0" marB="0" anchor="ctr">
                    <a:solidFill>
                      <a:schemeClr val="bg1">
                        <a:lumMod val="95000"/>
                      </a:schemeClr>
                    </a:solidFill>
                  </a:tcPr>
                </a:tc>
              </a:tr>
              <a:tr h="533400">
                <a:tc>
                  <a:txBody>
                    <a:bodyPr/>
                    <a:lstStyle/>
                    <a:p>
                      <a:pPr marL="0" marR="0" algn="ctr">
                        <a:spcBef>
                          <a:spcPts val="0"/>
                        </a:spcBef>
                        <a:spcAft>
                          <a:spcPts val="0"/>
                        </a:spcAft>
                      </a:pPr>
                      <a:r>
                        <a:rPr lang="en-US" sz="2800" dirty="0" smtClean="0">
                          <a:solidFill>
                            <a:schemeClr val="tx1"/>
                          </a:solidFill>
                          <a:latin typeface="Calibri" pitchFamily="34" charset="0"/>
                        </a:rPr>
                        <a:t>skin</a:t>
                      </a:r>
                      <a:endParaRPr lang="en-US" sz="2800" dirty="0">
                        <a:solidFill>
                          <a:schemeClr val="tx1"/>
                        </a:solidFill>
                        <a:latin typeface="Calibri" pitchFamily="34" charset="0"/>
                        <a:ea typeface="Times New Roman"/>
                        <a:cs typeface="Times New Roman"/>
                      </a:endParaRPr>
                    </a:p>
                  </a:txBody>
                  <a:tcPr marL="62230" marR="62230" marT="0" marB="0" anchor="ctr">
                    <a:solidFill>
                      <a:srgbClr val="DFC9EF"/>
                    </a:solidFill>
                  </a:tcPr>
                </a:tc>
                <a:tc>
                  <a:txBody>
                    <a:bodyPr/>
                    <a:lstStyle/>
                    <a:p>
                      <a:pPr marL="0" marR="0" algn="ctr">
                        <a:spcBef>
                          <a:spcPts val="0"/>
                        </a:spcBef>
                        <a:spcAft>
                          <a:spcPts val="0"/>
                        </a:spcAft>
                      </a:pPr>
                      <a:r>
                        <a:rPr lang="en-US" sz="2800" dirty="0" smtClean="0">
                          <a:solidFill>
                            <a:schemeClr val="tx1"/>
                          </a:solidFill>
                          <a:latin typeface="Calibri" pitchFamily="34" charset="0"/>
                        </a:rPr>
                        <a:t>touch sensor</a:t>
                      </a:r>
                      <a:endParaRPr lang="en-US" sz="2800" dirty="0">
                        <a:solidFill>
                          <a:schemeClr val="tx1"/>
                        </a:solidFill>
                        <a:latin typeface="Calibri" pitchFamily="34" charset="0"/>
                        <a:ea typeface="Times New Roman"/>
                        <a:cs typeface="Times New Roman"/>
                      </a:endParaRPr>
                    </a:p>
                  </a:txBody>
                  <a:tcPr marL="62230" marR="62230" marT="0" marB="0" anchor="ctr">
                    <a:solidFill>
                      <a:srgbClr val="DFC9EF"/>
                    </a:solidFill>
                  </a:tcPr>
                </a:tc>
              </a:tr>
              <a:tr h="609600">
                <a:tc>
                  <a:txBody>
                    <a:bodyPr/>
                    <a:lstStyle/>
                    <a:p>
                      <a:pPr marL="0" marR="0" algn="ctr">
                        <a:spcBef>
                          <a:spcPts val="0"/>
                        </a:spcBef>
                        <a:spcAft>
                          <a:spcPts val="0"/>
                        </a:spcAft>
                      </a:pPr>
                      <a:r>
                        <a:rPr lang="en-US" sz="2800" dirty="0" smtClean="0">
                          <a:solidFill>
                            <a:schemeClr val="tx1"/>
                          </a:solidFill>
                          <a:latin typeface="Calibri" pitchFamily="34" charset="0"/>
                        </a:rPr>
                        <a:t>smell</a:t>
                      </a:r>
                      <a:endParaRPr lang="en-US" sz="2800" dirty="0">
                        <a:solidFill>
                          <a:schemeClr val="tx1"/>
                        </a:solidFill>
                        <a:latin typeface="Calibri" pitchFamily="34" charset="0"/>
                        <a:ea typeface="Times New Roman"/>
                        <a:cs typeface="Times New Roman"/>
                      </a:endParaRPr>
                    </a:p>
                  </a:txBody>
                  <a:tcPr marL="62230" marR="62230" marT="0" marB="0" anchor="ctr">
                    <a:solidFill>
                      <a:schemeClr val="bg1">
                        <a:lumMod val="95000"/>
                      </a:schemeClr>
                    </a:solidFill>
                  </a:tcPr>
                </a:tc>
                <a:tc>
                  <a:txBody>
                    <a:bodyPr/>
                    <a:lstStyle/>
                    <a:p>
                      <a:pPr marL="0" marR="0" algn="ctr">
                        <a:spcBef>
                          <a:spcPts val="0"/>
                        </a:spcBef>
                        <a:spcAft>
                          <a:spcPts val="0"/>
                        </a:spcAft>
                      </a:pPr>
                      <a:r>
                        <a:rPr lang="en-US" sz="2400" dirty="0" smtClean="0">
                          <a:solidFill>
                            <a:schemeClr val="tx1"/>
                          </a:solidFill>
                          <a:latin typeface="Calibri" pitchFamily="34" charset="0"/>
                        </a:rPr>
                        <a:t>“electronic nose” under development; some use in industry</a:t>
                      </a:r>
                      <a:endParaRPr lang="en-US" sz="2400" dirty="0">
                        <a:solidFill>
                          <a:schemeClr val="tx1"/>
                        </a:solidFill>
                        <a:latin typeface="Calibri" pitchFamily="34" charset="0"/>
                        <a:ea typeface="Times New Roman"/>
                        <a:cs typeface="Times New Roman"/>
                      </a:endParaRPr>
                    </a:p>
                  </a:txBody>
                  <a:tcPr marL="62230" marR="62230" marT="0" marB="0" anchor="ctr">
                    <a:solidFill>
                      <a:schemeClr val="bg1">
                        <a:lumMod val="95000"/>
                      </a:schemeClr>
                    </a:solidFill>
                  </a:tcPr>
                </a:tc>
              </a:tr>
              <a:tr h="438150">
                <a:tc>
                  <a:txBody>
                    <a:bodyPr/>
                    <a:lstStyle/>
                    <a:p>
                      <a:pPr marL="0" marR="0" algn="ctr">
                        <a:spcBef>
                          <a:spcPts val="0"/>
                        </a:spcBef>
                        <a:spcAft>
                          <a:spcPts val="0"/>
                        </a:spcAft>
                      </a:pPr>
                      <a:r>
                        <a:rPr lang="en-US" sz="2800" dirty="0" smtClean="0">
                          <a:solidFill>
                            <a:schemeClr val="tx1"/>
                          </a:solidFill>
                          <a:latin typeface="Calibri" pitchFamily="34" charset="0"/>
                        </a:rPr>
                        <a:t>taste</a:t>
                      </a:r>
                      <a:endParaRPr lang="en-US" sz="2800" dirty="0">
                        <a:solidFill>
                          <a:schemeClr val="tx1"/>
                        </a:solidFill>
                        <a:latin typeface="Calibri" pitchFamily="34" charset="0"/>
                        <a:ea typeface="Times New Roman"/>
                        <a:cs typeface="Times New Roman"/>
                      </a:endParaRPr>
                    </a:p>
                  </a:txBody>
                  <a:tcPr marL="62230" marR="62230" marT="0" marB="0" anchor="ctr">
                    <a:solidFill>
                      <a:srgbClr val="DFC9EF"/>
                    </a:solidFill>
                  </a:tcPr>
                </a:tc>
                <a:tc>
                  <a:txBody>
                    <a:bodyPr/>
                    <a:lstStyle/>
                    <a:p>
                      <a:pPr marL="0" marR="0" algn="ctr">
                        <a:spcBef>
                          <a:spcPts val="0"/>
                        </a:spcBef>
                        <a:spcAft>
                          <a:spcPts val="0"/>
                        </a:spcAft>
                      </a:pPr>
                      <a:r>
                        <a:rPr lang="en-US" sz="2400" dirty="0" smtClean="0">
                          <a:solidFill>
                            <a:schemeClr val="tx1"/>
                          </a:solidFill>
                          <a:latin typeface="Calibri" pitchFamily="34" charset="0"/>
                        </a:rPr>
                        <a:t>“electronic tongue” under development</a:t>
                      </a:r>
                      <a:endParaRPr lang="en-US" sz="2400" dirty="0">
                        <a:solidFill>
                          <a:schemeClr val="tx1"/>
                        </a:solidFill>
                        <a:latin typeface="Calibri" pitchFamily="34" charset="0"/>
                        <a:ea typeface="Times New Roman"/>
                        <a:cs typeface="Times New Roman"/>
                      </a:endParaRPr>
                    </a:p>
                  </a:txBody>
                  <a:tcPr marL="62230" marR="62230" marT="0" marB="0" anchor="ctr">
                    <a:solidFill>
                      <a:srgbClr val="DFC9EF"/>
                    </a:solidFill>
                  </a:tcPr>
                </a:tc>
              </a:tr>
            </a:tbl>
          </a:graphicData>
        </a:graphic>
      </p:graphicFrame>
      <p:sp>
        <p:nvSpPr>
          <p:cNvPr id="36868"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C5754AC-62E1-406C-B225-E618B8395B1A}" type="slidenum">
              <a:rPr lang="en-US" smtClean="0"/>
              <a:pPr/>
              <a:t>7</a:t>
            </a:fld>
            <a:endParaRPr lang="en-US" smtClean="0"/>
          </a:p>
        </p:txBody>
      </p:sp>
      <p:sp>
        <p:nvSpPr>
          <p:cNvPr id="6" name="Title 1"/>
          <p:cNvSpPr txBox="1">
            <a:spLocks/>
          </p:cNvSpPr>
          <p:nvPr/>
        </p:nvSpPr>
        <p:spPr>
          <a:xfrm>
            <a:off x="0" y="721643"/>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smtClean="0">
                <a:solidFill>
                  <a:schemeClr val="accent1"/>
                </a:solidFill>
              </a:rPr>
              <a:t>What are machine equivalents of human sensors?</a:t>
            </a:r>
            <a:endParaRPr lang="en-US" sz="3200" b="1"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E7685EA-C446-498B-8C38-81BFEA1AC087}" type="slidenum">
              <a:rPr lang="en-US" smtClean="0"/>
              <a:pPr/>
              <a:t>8</a:t>
            </a:fld>
            <a:endParaRPr lang="en-US" smtClean="0"/>
          </a:p>
        </p:txBody>
      </p:sp>
      <p:sp>
        <p:nvSpPr>
          <p:cNvPr id="5" name="TextBox 3"/>
          <p:cNvSpPr txBox="1">
            <a:spLocks noChangeArrowheads="1"/>
          </p:cNvSpPr>
          <p:nvPr/>
        </p:nvSpPr>
        <p:spPr bwMode="auto">
          <a:xfrm>
            <a:off x="755177" y="3505200"/>
            <a:ext cx="784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6000" b="1" dirty="0" smtClean="0">
                <a:solidFill>
                  <a:schemeClr val="accent1"/>
                </a:solidFill>
                <a:latin typeface="Calibri" panose="020F0502020204030204" pitchFamily="34" charset="0"/>
                <a:cs typeface="Times New Roman" pitchFamily="18" charset="0"/>
              </a:rPr>
              <a:t>What Is Sound? Activity</a:t>
            </a:r>
            <a:endParaRPr lang="en-US" altLang="en-US" sz="6000" b="1" dirty="0">
              <a:solidFill>
                <a:schemeClr val="accent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57200" y="1828800"/>
            <a:ext cx="8077200" cy="4800600"/>
          </a:xfrm>
        </p:spPr>
        <p:txBody>
          <a:bodyPr/>
          <a:lstStyle/>
          <a:p>
            <a:pPr marL="457200" indent="-457200">
              <a:buFont typeface="+mj-lt"/>
              <a:buAutoNum type="arabicPeriod"/>
            </a:pPr>
            <a:r>
              <a:rPr lang="en-US" sz="3200" b="1" dirty="0" smtClean="0"/>
              <a:t>What is sound?</a:t>
            </a:r>
          </a:p>
          <a:p>
            <a:pPr marL="457200" indent="0">
              <a:buNone/>
            </a:pPr>
            <a:r>
              <a:rPr lang="en-US" sz="3200" b="1" dirty="0"/>
              <a:t>  </a:t>
            </a:r>
          </a:p>
          <a:p>
            <a:pPr marL="457200" indent="-457200">
              <a:buFont typeface="+mj-lt"/>
              <a:buAutoNum type="arabicPeriod" startAt="2"/>
            </a:pPr>
            <a:r>
              <a:rPr lang="en-US" sz="3200" b="1" dirty="0" smtClean="0"/>
              <a:t>Can sound travel through water?</a:t>
            </a:r>
          </a:p>
          <a:p>
            <a:pPr marL="457200" indent="0">
              <a:buNone/>
            </a:pPr>
            <a:r>
              <a:rPr lang="en-US" sz="3200" b="1" dirty="0"/>
              <a:t>  </a:t>
            </a:r>
          </a:p>
          <a:p>
            <a:pPr marL="457200" indent="-457200">
              <a:buFont typeface="+mj-lt"/>
              <a:buAutoNum type="arabicPeriod" startAt="3"/>
            </a:pPr>
            <a:r>
              <a:rPr lang="en-US" sz="3200" b="1" dirty="0" smtClean="0"/>
              <a:t>Can sound exist on the moon or in space?</a:t>
            </a:r>
          </a:p>
          <a:p>
            <a:pPr marL="0" indent="0">
              <a:buNone/>
            </a:pPr>
            <a:endParaRPr lang="en-US" sz="3200" b="1" dirty="0"/>
          </a:p>
          <a:p>
            <a:pPr marL="457200" indent="-457200">
              <a:buFont typeface="+mj-lt"/>
              <a:buAutoNum type="arabicPeriod" startAt="4"/>
            </a:pPr>
            <a:r>
              <a:rPr lang="en-US" sz="3200" b="1" dirty="0" smtClean="0"/>
              <a:t>What is a microphone?</a:t>
            </a:r>
          </a:p>
        </p:txBody>
      </p:sp>
      <p:sp>
        <p:nvSpPr>
          <p:cNvPr id="38916"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F22ABA0-3B7A-449A-A7CD-6EB4B2FA0669}" type="slidenum">
              <a:rPr lang="en-US" smtClean="0"/>
              <a:pPr/>
              <a:t>9</a:t>
            </a:fld>
            <a:endParaRPr lang="en-US" smtClean="0"/>
          </a:p>
        </p:txBody>
      </p:sp>
      <p:sp>
        <p:nvSpPr>
          <p:cNvPr id="6" name="Title 1"/>
          <p:cNvSpPr txBox="1">
            <a:spLocks/>
          </p:cNvSpPr>
          <p:nvPr/>
        </p:nvSpPr>
        <p:spPr>
          <a:xfrm>
            <a:off x="228600" y="274638"/>
            <a:ext cx="85105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rPr>
              <a:t>Sound Pre-Quiz</a:t>
            </a:r>
            <a:endParaRPr lang="en-US" sz="4400" b="1" dirty="0">
              <a:solidFill>
                <a:schemeClr val="accent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2.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B419A37-2205-4F54-9456-CA7353A0382E}">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Oriel</Template>
  <TotalTime>3894</TotalTime>
  <Words>2023</Words>
  <Application>Microsoft Office PowerPoint</Application>
  <PresentationFormat>On-screen Show (4:3)</PresentationFormat>
  <Paragraphs>240</Paragraphs>
  <Slides>29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Schoolbook</vt:lpstr>
      <vt:lpstr>Times New Roman</vt:lpstr>
      <vt:lpstr>Wingdings</vt:lpstr>
      <vt:lpstr>Wingdings 2</vt:lpstr>
      <vt:lpstr>Wingdings 3</vt:lpstr>
      <vt:lpstr>Oriel</vt:lpstr>
      <vt:lpstr>PowerPoint Presentation</vt:lpstr>
      <vt:lpstr>What do robot sensors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Setup</vt:lpstr>
      <vt:lpstr>Activity Setup (continued)</vt:lpstr>
      <vt:lpstr>Sound Worksheet</vt:lpstr>
      <vt:lpstr>Activity Instructions (Using Audacity®)</vt:lpstr>
      <vt:lpstr>Activity Instructions (Using Audacity)</vt:lpstr>
      <vt:lpstr>Activity Instructions (Sounds Generated by Software)</vt:lpstr>
      <vt:lpstr>Activity Instructions (Sounds Generated by You)</vt:lpstr>
      <vt:lpstr>Activity Instructions (Sounds Generated by You)</vt:lpstr>
      <vt:lpstr>PowerPoint Presentation</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Denise</cp:lastModifiedBy>
  <cp:revision>390</cp:revision>
  <dcterms:created xsi:type="dcterms:W3CDTF">2009-07-19T21:20:08Z</dcterms:created>
  <dcterms:modified xsi:type="dcterms:W3CDTF">2014-02-10T23:07:29Z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