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63" r:id="rId2"/>
    <p:sldId id="256" r:id="rId3"/>
    <p:sldId id="257" r:id="rId4"/>
    <p:sldId id="261" r:id="rId5"/>
    <p:sldId id="258" r:id="rId6"/>
    <p:sldId id="259"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65" autoAdjust="0"/>
    <p:restoredTop sz="94660"/>
  </p:normalViewPr>
  <p:slideViewPr>
    <p:cSldViewPr snapToGrid="0" snapToObjects="1">
      <p:cViewPr varScale="1">
        <p:scale>
          <a:sx n="66" d="100"/>
          <a:sy n="66" d="100"/>
        </p:scale>
        <p:origin x="90" y="3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CB0046-A9B1-4800-9EA3-CC887D9546E5}" type="datetimeFigureOut">
              <a:rPr lang="en-US" smtClean="0"/>
              <a:t>9/17/2015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98712F-D22A-4B15-9879-B52227D75146}" type="slidenum">
              <a:rPr lang="en-US" smtClean="0"/>
              <a:t>‹#›</a:t>
            </a:fld>
            <a:endParaRPr lang="en-US"/>
          </a:p>
        </p:txBody>
      </p:sp>
    </p:spTree>
    <p:extLst>
      <p:ext uri="{BB962C8B-B14F-4D97-AF65-F5344CB8AC3E}">
        <p14:creationId xmlns:p14="http://schemas.microsoft.com/office/powerpoint/2010/main" val="3074425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Strongest </a:t>
            </a:r>
            <a:r>
              <a:rPr lang="en-US" smtClean="0"/>
              <a:t>Strongholds Post-Activity Assessment</a:t>
            </a:r>
            <a:r>
              <a:rPr lang="en-US" dirty="0" smtClean="0"/>
              <a:t>, TeachEngineering.org</a:t>
            </a:r>
            <a:endParaRPr lang="en-US" dirty="0"/>
          </a:p>
        </p:txBody>
      </p:sp>
      <p:sp>
        <p:nvSpPr>
          <p:cNvPr id="4" name="Slide Number Placeholder 3"/>
          <p:cNvSpPr>
            <a:spLocks noGrp="1"/>
          </p:cNvSpPr>
          <p:nvPr>
            <p:ph type="sldNum" sz="quarter" idx="10"/>
          </p:nvPr>
        </p:nvSpPr>
        <p:spPr/>
        <p:txBody>
          <a:bodyPr/>
          <a:lstStyle/>
          <a:p>
            <a:fld id="{6498712F-D22A-4B15-9879-B52227D75146}" type="slidenum">
              <a:rPr lang="en-US" smtClean="0"/>
              <a:t>1</a:t>
            </a:fld>
            <a:endParaRPr lang="en-US"/>
          </a:p>
        </p:txBody>
      </p:sp>
    </p:spTree>
    <p:extLst>
      <p:ext uri="{BB962C8B-B14F-4D97-AF65-F5344CB8AC3E}">
        <p14:creationId xmlns:p14="http://schemas.microsoft.com/office/powerpoint/2010/main" val="2505011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895EE0-06BE-B245-AA48-589F59DD19D4}" type="datetimeFigureOut">
              <a:rPr lang="en-US" smtClean="0"/>
              <a:pPr/>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5C8DD-C206-5E44-9DFC-DA1395F59F4C}" type="slidenum">
              <a:rPr lang="en-US" smtClean="0"/>
              <a:pPr/>
              <a:t>‹#›</a:t>
            </a:fld>
            <a:endParaRPr lang="en-US"/>
          </a:p>
        </p:txBody>
      </p:sp>
    </p:spTree>
    <p:extLst>
      <p:ext uri="{BB962C8B-B14F-4D97-AF65-F5344CB8AC3E}">
        <p14:creationId xmlns:p14="http://schemas.microsoft.com/office/powerpoint/2010/main" val="1716238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895EE0-06BE-B245-AA48-589F59DD19D4}" type="datetimeFigureOut">
              <a:rPr lang="en-US" smtClean="0"/>
              <a:pPr/>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5C8DD-C206-5E44-9DFC-DA1395F59F4C}" type="slidenum">
              <a:rPr lang="en-US" smtClean="0"/>
              <a:pPr/>
              <a:t>‹#›</a:t>
            </a:fld>
            <a:endParaRPr lang="en-US"/>
          </a:p>
        </p:txBody>
      </p:sp>
    </p:spTree>
    <p:extLst>
      <p:ext uri="{BB962C8B-B14F-4D97-AF65-F5344CB8AC3E}">
        <p14:creationId xmlns:p14="http://schemas.microsoft.com/office/powerpoint/2010/main" val="1885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895EE0-06BE-B245-AA48-589F59DD19D4}" type="datetimeFigureOut">
              <a:rPr lang="en-US" smtClean="0"/>
              <a:pPr/>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5C8DD-C206-5E44-9DFC-DA1395F59F4C}" type="slidenum">
              <a:rPr lang="en-US" smtClean="0"/>
              <a:pPr/>
              <a:t>‹#›</a:t>
            </a:fld>
            <a:endParaRPr lang="en-US"/>
          </a:p>
        </p:txBody>
      </p:sp>
    </p:spTree>
    <p:extLst>
      <p:ext uri="{BB962C8B-B14F-4D97-AF65-F5344CB8AC3E}">
        <p14:creationId xmlns:p14="http://schemas.microsoft.com/office/powerpoint/2010/main" val="3145622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895EE0-06BE-B245-AA48-589F59DD19D4}" type="datetimeFigureOut">
              <a:rPr lang="en-US" smtClean="0"/>
              <a:pPr/>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5C8DD-C206-5E44-9DFC-DA1395F59F4C}" type="slidenum">
              <a:rPr lang="en-US" smtClean="0"/>
              <a:pPr/>
              <a:t>‹#›</a:t>
            </a:fld>
            <a:endParaRPr lang="en-US"/>
          </a:p>
        </p:txBody>
      </p:sp>
    </p:spTree>
    <p:extLst>
      <p:ext uri="{BB962C8B-B14F-4D97-AF65-F5344CB8AC3E}">
        <p14:creationId xmlns:p14="http://schemas.microsoft.com/office/powerpoint/2010/main" val="2326837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895EE0-06BE-B245-AA48-589F59DD19D4}" type="datetimeFigureOut">
              <a:rPr lang="en-US" smtClean="0"/>
              <a:pPr/>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5C8DD-C206-5E44-9DFC-DA1395F59F4C}" type="slidenum">
              <a:rPr lang="en-US" smtClean="0"/>
              <a:pPr/>
              <a:t>‹#›</a:t>
            </a:fld>
            <a:endParaRPr lang="en-US"/>
          </a:p>
        </p:txBody>
      </p:sp>
    </p:spTree>
    <p:extLst>
      <p:ext uri="{BB962C8B-B14F-4D97-AF65-F5344CB8AC3E}">
        <p14:creationId xmlns:p14="http://schemas.microsoft.com/office/powerpoint/2010/main" val="387141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895EE0-06BE-B245-AA48-589F59DD19D4}" type="datetimeFigureOut">
              <a:rPr lang="en-US" smtClean="0"/>
              <a:pPr/>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5C8DD-C206-5E44-9DFC-DA1395F59F4C}" type="slidenum">
              <a:rPr lang="en-US" smtClean="0"/>
              <a:pPr/>
              <a:t>‹#›</a:t>
            </a:fld>
            <a:endParaRPr lang="en-US"/>
          </a:p>
        </p:txBody>
      </p:sp>
    </p:spTree>
    <p:extLst>
      <p:ext uri="{BB962C8B-B14F-4D97-AF65-F5344CB8AC3E}">
        <p14:creationId xmlns:p14="http://schemas.microsoft.com/office/powerpoint/2010/main" val="3594680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895EE0-06BE-B245-AA48-589F59DD19D4}" type="datetimeFigureOut">
              <a:rPr lang="en-US" smtClean="0"/>
              <a:pPr/>
              <a:t>9/17/2015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65C8DD-C206-5E44-9DFC-DA1395F59F4C}" type="slidenum">
              <a:rPr lang="en-US" smtClean="0"/>
              <a:pPr/>
              <a:t>‹#›</a:t>
            </a:fld>
            <a:endParaRPr lang="en-US"/>
          </a:p>
        </p:txBody>
      </p:sp>
    </p:spTree>
    <p:extLst>
      <p:ext uri="{BB962C8B-B14F-4D97-AF65-F5344CB8AC3E}">
        <p14:creationId xmlns:p14="http://schemas.microsoft.com/office/powerpoint/2010/main" val="45188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895EE0-06BE-B245-AA48-589F59DD19D4}" type="datetimeFigureOut">
              <a:rPr lang="en-US" smtClean="0"/>
              <a:pPr/>
              <a:t>9/17/2015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65C8DD-C206-5E44-9DFC-DA1395F59F4C}" type="slidenum">
              <a:rPr lang="en-US" smtClean="0"/>
              <a:pPr/>
              <a:t>‹#›</a:t>
            </a:fld>
            <a:endParaRPr lang="en-US"/>
          </a:p>
        </p:txBody>
      </p:sp>
    </p:spTree>
    <p:extLst>
      <p:ext uri="{BB962C8B-B14F-4D97-AF65-F5344CB8AC3E}">
        <p14:creationId xmlns:p14="http://schemas.microsoft.com/office/powerpoint/2010/main" val="57771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95EE0-06BE-B245-AA48-589F59DD19D4}" type="datetimeFigureOut">
              <a:rPr lang="en-US" smtClean="0"/>
              <a:pPr/>
              <a:t>9/17/2015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65C8DD-C206-5E44-9DFC-DA1395F59F4C}" type="slidenum">
              <a:rPr lang="en-US" smtClean="0"/>
              <a:pPr/>
              <a:t>‹#›</a:t>
            </a:fld>
            <a:endParaRPr lang="en-US"/>
          </a:p>
        </p:txBody>
      </p:sp>
    </p:spTree>
    <p:extLst>
      <p:ext uri="{BB962C8B-B14F-4D97-AF65-F5344CB8AC3E}">
        <p14:creationId xmlns:p14="http://schemas.microsoft.com/office/powerpoint/2010/main" val="3427478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95EE0-06BE-B245-AA48-589F59DD19D4}" type="datetimeFigureOut">
              <a:rPr lang="en-US" smtClean="0"/>
              <a:pPr/>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5C8DD-C206-5E44-9DFC-DA1395F59F4C}" type="slidenum">
              <a:rPr lang="en-US" smtClean="0"/>
              <a:pPr/>
              <a:t>‹#›</a:t>
            </a:fld>
            <a:endParaRPr lang="en-US"/>
          </a:p>
        </p:txBody>
      </p:sp>
    </p:spTree>
    <p:extLst>
      <p:ext uri="{BB962C8B-B14F-4D97-AF65-F5344CB8AC3E}">
        <p14:creationId xmlns:p14="http://schemas.microsoft.com/office/powerpoint/2010/main" val="916648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95EE0-06BE-B245-AA48-589F59DD19D4}" type="datetimeFigureOut">
              <a:rPr lang="en-US" smtClean="0"/>
              <a:pPr/>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5C8DD-C206-5E44-9DFC-DA1395F59F4C}" type="slidenum">
              <a:rPr lang="en-US" smtClean="0"/>
              <a:pPr/>
              <a:t>‹#›</a:t>
            </a:fld>
            <a:endParaRPr lang="en-US"/>
          </a:p>
        </p:txBody>
      </p:sp>
    </p:spTree>
    <p:extLst>
      <p:ext uri="{BB962C8B-B14F-4D97-AF65-F5344CB8AC3E}">
        <p14:creationId xmlns:p14="http://schemas.microsoft.com/office/powerpoint/2010/main" val="3607887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95EE0-06BE-B245-AA48-589F59DD19D4}" type="datetimeFigureOut">
              <a:rPr lang="en-US" smtClean="0"/>
              <a:pPr/>
              <a:t>9/17/2015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65C8DD-C206-5E44-9DFC-DA1395F59F4C}" type="slidenum">
              <a:rPr lang="en-US" smtClean="0"/>
              <a:pPr/>
              <a:t>‹#›</a:t>
            </a:fld>
            <a:endParaRPr lang="en-US"/>
          </a:p>
        </p:txBody>
      </p:sp>
    </p:spTree>
    <p:extLst>
      <p:ext uri="{BB962C8B-B14F-4D97-AF65-F5344CB8AC3E}">
        <p14:creationId xmlns:p14="http://schemas.microsoft.com/office/powerpoint/2010/main" val="3462836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99343" y="1607177"/>
            <a:ext cx="5145314" cy="4300137"/>
          </a:xfrm>
        </p:spPr>
        <p:txBody>
          <a:bodyPr>
            <a:normAutofit/>
          </a:bodyPr>
          <a:lstStyle/>
          <a:p>
            <a:r>
              <a:rPr lang="en-US" sz="8000" dirty="0" smtClean="0">
                <a:solidFill>
                  <a:srgbClr val="CC00CC"/>
                </a:solidFill>
              </a:rPr>
              <a:t>Strongest Strongholds Assessment</a:t>
            </a:r>
            <a:endParaRPr lang="en-US" sz="8000" dirty="0">
              <a:solidFill>
                <a:srgbClr val="CC00CC"/>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4909" y="338754"/>
            <a:ext cx="5103091" cy="646331"/>
          </a:xfrm>
          <a:prstGeom prst="rect">
            <a:avLst/>
          </a:prstGeom>
          <a:noFill/>
        </p:spPr>
        <p:txBody>
          <a:bodyPr wrap="square" rtlCol="0">
            <a:spAutoFit/>
          </a:bodyPr>
          <a:lstStyle/>
          <a:p>
            <a:r>
              <a:rPr lang="en-US" sz="3600" b="1" dirty="0" smtClean="0">
                <a:solidFill>
                  <a:srgbClr val="CC00CC"/>
                </a:solidFill>
              </a:rPr>
              <a:t>Question 1</a:t>
            </a:r>
            <a:endParaRPr lang="en-US" sz="3600" b="1" dirty="0">
              <a:solidFill>
                <a:srgbClr val="CC00CC"/>
              </a:solidFill>
            </a:endParaRPr>
          </a:p>
        </p:txBody>
      </p:sp>
      <p:sp>
        <p:nvSpPr>
          <p:cNvPr id="5" name="TextBox 4"/>
          <p:cNvSpPr txBox="1"/>
          <p:nvPr/>
        </p:nvSpPr>
        <p:spPr>
          <a:xfrm>
            <a:off x="552345" y="1042299"/>
            <a:ext cx="8044873" cy="523220"/>
          </a:xfrm>
          <a:prstGeom prst="rect">
            <a:avLst/>
          </a:prstGeom>
          <a:noFill/>
        </p:spPr>
        <p:txBody>
          <a:bodyPr wrap="square" rtlCol="0">
            <a:spAutoFit/>
          </a:bodyPr>
          <a:lstStyle/>
          <a:p>
            <a:r>
              <a:rPr lang="en-US" sz="2800" b="1" dirty="0" smtClean="0">
                <a:solidFill>
                  <a:schemeClr val="tx1">
                    <a:lumMod val="50000"/>
                    <a:lumOff val="50000"/>
                  </a:schemeClr>
                </a:solidFill>
              </a:rPr>
              <a:t>Which tower is likely to hold more weight? Explain.</a:t>
            </a:r>
            <a:endParaRPr lang="en-US" sz="2800" b="1" dirty="0">
              <a:solidFill>
                <a:schemeClr val="tx1">
                  <a:lumMod val="50000"/>
                  <a:lumOff val="50000"/>
                </a:schemeClr>
              </a:solidFill>
            </a:endParaRPr>
          </a:p>
        </p:txBody>
      </p:sp>
      <p:sp>
        <p:nvSpPr>
          <p:cNvPr id="7" name="Rectangle 6"/>
          <p:cNvSpPr/>
          <p:nvPr/>
        </p:nvSpPr>
        <p:spPr>
          <a:xfrm>
            <a:off x="552938" y="587520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552345" y="497664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128682" y="587520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128682" y="497664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6200000">
            <a:off x="848228" y="450450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rot="16200000">
            <a:off x="848228" y="542591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75204" y="403236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1116079" y="403236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rot="16200000">
            <a:off x="848228" y="356022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3669052" y="587519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668459" y="497663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244796" y="587519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244796" y="497663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rot="16200000">
            <a:off x="3964342" y="450449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rot="16200000">
            <a:off x="3964342" y="5425918"/>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3691318" y="403235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232193" y="403235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rot="16200000">
            <a:off x="3964342" y="356021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rot="8530101" flipH="1">
            <a:off x="3971167" y="3951950"/>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rot="13069899">
            <a:off x="3928317" y="4896229"/>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rot="8530101" flipH="1">
            <a:off x="3999837" y="5899457"/>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362540" y="3238756"/>
            <a:ext cx="1755899" cy="369332"/>
          </a:xfrm>
          <a:prstGeom prst="rect">
            <a:avLst/>
          </a:prstGeom>
          <a:noFill/>
        </p:spPr>
        <p:txBody>
          <a:bodyPr wrap="square" rtlCol="0">
            <a:spAutoFit/>
          </a:bodyPr>
          <a:lstStyle/>
          <a:p>
            <a:r>
              <a:rPr lang="en-US" b="1" dirty="0" smtClean="0"/>
              <a:t>Tower A</a:t>
            </a:r>
            <a:endParaRPr lang="en-US" b="1" dirty="0"/>
          </a:p>
        </p:txBody>
      </p:sp>
      <p:sp>
        <p:nvSpPr>
          <p:cNvPr id="42" name="TextBox 41"/>
          <p:cNvSpPr txBox="1"/>
          <p:nvPr/>
        </p:nvSpPr>
        <p:spPr>
          <a:xfrm>
            <a:off x="3552821" y="3238756"/>
            <a:ext cx="1082239" cy="369332"/>
          </a:xfrm>
          <a:prstGeom prst="rect">
            <a:avLst/>
          </a:prstGeom>
          <a:noFill/>
        </p:spPr>
        <p:txBody>
          <a:bodyPr wrap="square" rtlCol="0">
            <a:spAutoFit/>
          </a:bodyPr>
          <a:lstStyle/>
          <a:p>
            <a:r>
              <a:rPr lang="en-US" b="1" dirty="0" smtClean="0"/>
              <a:t>Tower B</a:t>
            </a:r>
            <a:endParaRPr lang="en-US" b="1" dirty="0"/>
          </a:p>
        </p:txBody>
      </p:sp>
      <p:sp>
        <p:nvSpPr>
          <p:cNvPr id="43" name="TextBox 42"/>
          <p:cNvSpPr txBox="1"/>
          <p:nvPr/>
        </p:nvSpPr>
        <p:spPr>
          <a:xfrm>
            <a:off x="6778044" y="3238756"/>
            <a:ext cx="1082239" cy="369332"/>
          </a:xfrm>
          <a:prstGeom prst="rect">
            <a:avLst/>
          </a:prstGeom>
          <a:noFill/>
        </p:spPr>
        <p:txBody>
          <a:bodyPr wrap="square" rtlCol="0">
            <a:spAutoFit/>
          </a:bodyPr>
          <a:lstStyle/>
          <a:p>
            <a:r>
              <a:rPr lang="en-US" b="1" dirty="0" smtClean="0"/>
              <a:t>Tower C</a:t>
            </a:r>
            <a:endParaRPr lang="en-US" b="1" dirty="0"/>
          </a:p>
        </p:txBody>
      </p:sp>
      <p:sp>
        <p:nvSpPr>
          <p:cNvPr id="44" name="Rectangle 43"/>
          <p:cNvSpPr/>
          <p:nvPr/>
        </p:nvSpPr>
        <p:spPr>
          <a:xfrm>
            <a:off x="6904009" y="5920461"/>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6903416" y="5021901"/>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479753" y="5920461"/>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479753" y="5021901"/>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rot="16200000">
            <a:off x="7199299" y="4549761"/>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rot="16200000">
            <a:off x="7199299" y="547118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926275" y="4077621"/>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467150" y="4077621"/>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rot="16200000">
            <a:off x="7199299" y="3605481"/>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rot="8530101" flipH="1">
            <a:off x="7206124" y="3997212"/>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rot="13069899">
            <a:off x="7163274" y="4941491"/>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rot="8530101" flipH="1">
            <a:off x="7234794" y="5944719"/>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rot="13069899">
            <a:off x="7197034" y="4081409"/>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rot="13069899">
            <a:off x="7197034" y="5955609"/>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rot="8530101" flipH="1">
            <a:off x="7219895" y="4965383"/>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9725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4909" y="338754"/>
            <a:ext cx="5103091" cy="646331"/>
          </a:xfrm>
          <a:prstGeom prst="rect">
            <a:avLst/>
          </a:prstGeom>
          <a:noFill/>
        </p:spPr>
        <p:txBody>
          <a:bodyPr wrap="square" rtlCol="0">
            <a:spAutoFit/>
          </a:bodyPr>
          <a:lstStyle/>
          <a:p>
            <a:r>
              <a:rPr lang="en-US" sz="3600" b="1" dirty="0" smtClean="0">
                <a:solidFill>
                  <a:srgbClr val="CC00CC"/>
                </a:solidFill>
              </a:rPr>
              <a:t>Question 2</a:t>
            </a:r>
            <a:endParaRPr lang="en-US" sz="3600" b="1" dirty="0">
              <a:solidFill>
                <a:srgbClr val="CC00CC"/>
              </a:solidFill>
            </a:endParaRPr>
          </a:p>
        </p:txBody>
      </p:sp>
      <p:sp>
        <p:nvSpPr>
          <p:cNvPr id="5" name="TextBox 4"/>
          <p:cNvSpPr txBox="1"/>
          <p:nvPr/>
        </p:nvSpPr>
        <p:spPr>
          <a:xfrm>
            <a:off x="484909" y="1123042"/>
            <a:ext cx="8044873" cy="954107"/>
          </a:xfrm>
          <a:prstGeom prst="rect">
            <a:avLst/>
          </a:prstGeom>
          <a:noFill/>
        </p:spPr>
        <p:txBody>
          <a:bodyPr wrap="square" rtlCol="0">
            <a:spAutoFit/>
          </a:bodyPr>
          <a:lstStyle/>
          <a:p>
            <a:r>
              <a:rPr lang="en-US" sz="2800" b="1" dirty="0" smtClean="0">
                <a:solidFill>
                  <a:schemeClr val="tx1">
                    <a:lumMod val="50000"/>
                    <a:lumOff val="50000"/>
                  </a:schemeClr>
                </a:solidFill>
              </a:rPr>
              <a:t>What can be done to improve the weight-bearing nature of this tower?</a:t>
            </a:r>
            <a:endParaRPr lang="en-US" sz="2800" b="1" dirty="0">
              <a:solidFill>
                <a:schemeClr val="tx1">
                  <a:lumMod val="50000"/>
                  <a:lumOff val="50000"/>
                </a:schemeClr>
              </a:solidFill>
            </a:endParaRPr>
          </a:p>
        </p:txBody>
      </p:sp>
      <p:sp>
        <p:nvSpPr>
          <p:cNvPr id="19" name="Rectangle 18"/>
          <p:cNvSpPr/>
          <p:nvPr/>
        </p:nvSpPr>
        <p:spPr>
          <a:xfrm>
            <a:off x="3669052" y="587519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668459" y="497663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244796" y="587519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244796" y="497663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rot="16200000">
            <a:off x="3964342" y="450449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rot="16200000">
            <a:off x="3964342" y="5425918"/>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3691318" y="403235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232193" y="403235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rot="16200000">
            <a:off x="3964342" y="356021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rot="8530101" flipH="1">
            <a:off x="3971167" y="3951950"/>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rot="13069899">
            <a:off x="3928317" y="4896229"/>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rot="8530101" flipH="1">
            <a:off x="3999837" y="5899457"/>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0238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4909" y="338754"/>
            <a:ext cx="5103091" cy="646331"/>
          </a:xfrm>
          <a:prstGeom prst="rect">
            <a:avLst/>
          </a:prstGeom>
          <a:noFill/>
        </p:spPr>
        <p:txBody>
          <a:bodyPr wrap="square" rtlCol="0">
            <a:spAutoFit/>
          </a:bodyPr>
          <a:lstStyle/>
          <a:p>
            <a:r>
              <a:rPr lang="en-US" sz="3600" b="1" dirty="0" smtClean="0">
                <a:solidFill>
                  <a:srgbClr val="CC00CC"/>
                </a:solidFill>
              </a:rPr>
              <a:t>Question 3</a:t>
            </a:r>
            <a:endParaRPr lang="en-US" sz="3600" b="1" dirty="0">
              <a:solidFill>
                <a:srgbClr val="CC00CC"/>
              </a:solidFill>
            </a:endParaRPr>
          </a:p>
        </p:txBody>
      </p:sp>
      <p:sp>
        <p:nvSpPr>
          <p:cNvPr id="5" name="TextBox 4"/>
          <p:cNvSpPr txBox="1"/>
          <p:nvPr/>
        </p:nvSpPr>
        <p:spPr>
          <a:xfrm>
            <a:off x="518736" y="985085"/>
            <a:ext cx="8044873" cy="954107"/>
          </a:xfrm>
          <a:prstGeom prst="rect">
            <a:avLst/>
          </a:prstGeom>
          <a:noFill/>
        </p:spPr>
        <p:txBody>
          <a:bodyPr wrap="square" rtlCol="0">
            <a:spAutoFit/>
          </a:bodyPr>
          <a:lstStyle/>
          <a:p>
            <a:r>
              <a:rPr lang="en-US" sz="2800" b="1" dirty="0" smtClean="0">
                <a:solidFill>
                  <a:schemeClr val="tx1">
                    <a:lumMod val="50000"/>
                    <a:lumOff val="50000"/>
                  </a:schemeClr>
                </a:solidFill>
              </a:rPr>
              <a:t>If this tower can hold 3 books, w</a:t>
            </a:r>
            <a:r>
              <a:rPr lang="en-US" sz="2800" b="1" dirty="0" smtClean="0">
                <a:solidFill>
                  <a:schemeClr val="tx1">
                    <a:lumMod val="50000"/>
                    <a:lumOff val="50000"/>
                  </a:schemeClr>
                </a:solidFill>
              </a:rPr>
              <a:t>hat </a:t>
            </a:r>
            <a:r>
              <a:rPr lang="en-US" sz="2800" b="1" dirty="0" smtClean="0">
                <a:solidFill>
                  <a:schemeClr val="tx1">
                    <a:lumMod val="50000"/>
                    <a:lumOff val="50000"/>
                  </a:schemeClr>
                </a:solidFill>
              </a:rPr>
              <a:t>is </a:t>
            </a:r>
            <a:r>
              <a:rPr lang="en-US" sz="2800" b="1" dirty="0" smtClean="0">
                <a:solidFill>
                  <a:schemeClr val="tx1">
                    <a:lumMod val="50000"/>
                    <a:lumOff val="50000"/>
                  </a:schemeClr>
                </a:solidFill>
              </a:rPr>
              <a:t>its current </a:t>
            </a:r>
            <a:r>
              <a:rPr lang="en-US" sz="2800" b="1" dirty="0" smtClean="0">
                <a:solidFill>
                  <a:schemeClr val="tx1">
                    <a:lumMod val="50000"/>
                    <a:lumOff val="50000"/>
                  </a:schemeClr>
                </a:solidFill>
              </a:rPr>
              <a:t>strength-to-weight </a:t>
            </a:r>
            <a:r>
              <a:rPr lang="en-US" sz="2800" b="1" dirty="0" smtClean="0">
                <a:solidFill>
                  <a:schemeClr val="tx1">
                    <a:lumMod val="50000"/>
                    <a:lumOff val="50000"/>
                  </a:schemeClr>
                </a:solidFill>
              </a:rPr>
              <a:t>ratio?</a:t>
            </a:r>
            <a:endParaRPr lang="en-US" sz="2800" b="1" dirty="0">
              <a:solidFill>
                <a:schemeClr val="tx1">
                  <a:lumMod val="50000"/>
                  <a:lumOff val="50000"/>
                </a:schemeClr>
              </a:solidFill>
            </a:endParaRPr>
          </a:p>
        </p:txBody>
      </p:sp>
      <p:grpSp>
        <p:nvGrpSpPr>
          <p:cNvPr id="12" name="Group 11"/>
          <p:cNvGrpSpPr/>
          <p:nvPr/>
        </p:nvGrpSpPr>
        <p:grpSpPr>
          <a:xfrm>
            <a:off x="2877381" y="2552284"/>
            <a:ext cx="3327585" cy="4089032"/>
            <a:chOff x="2877381" y="2552284"/>
            <a:chExt cx="3327585" cy="4089032"/>
          </a:xfrm>
        </p:grpSpPr>
        <p:sp>
          <p:nvSpPr>
            <p:cNvPr id="8" name="Cube 7"/>
            <p:cNvSpPr/>
            <p:nvPr/>
          </p:nvSpPr>
          <p:spPr>
            <a:xfrm>
              <a:off x="3432848" y="5761541"/>
              <a:ext cx="2288939" cy="879775"/>
            </a:xfrm>
            <a:prstGeom prst="cube">
              <a:avLst/>
            </a:prstGeom>
            <a:solidFill>
              <a:schemeClr val="tx1">
                <a:lumMod val="50000"/>
                <a:lumOff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an 8"/>
            <p:cNvSpPr/>
            <p:nvPr/>
          </p:nvSpPr>
          <p:spPr>
            <a:xfrm>
              <a:off x="4288370" y="5526343"/>
              <a:ext cx="470330" cy="376961"/>
            </a:xfrm>
            <a:prstGeom prst="can">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an 9"/>
            <p:cNvSpPr/>
            <p:nvPr/>
          </p:nvSpPr>
          <p:spPr>
            <a:xfrm>
              <a:off x="2877381" y="5385832"/>
              <a:ext cx="3327585" cy="206537"/>
            </a:xfrm>
            <a:prstGeom prst="can">
              <a:avLst/>
            </a:prstGeom>
            <a:solidFill>
              <a:schemeClr val="tx1">
                <a:lumMod val="50000"/>
                <a:lumOff val="50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940848" y="6055705"/>
              <a:ext cx="1238535" cy="478753"/>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30 grams</a:t>
              </a:r>
              <a:endParaRPr lang="en-US" b="1" dirty="0">
                <a:solidFill>
                  <a:srgbClr val="000000"/>
                </a:solidFill>
              </a:endParaRPr>
            </a:p>
          </p:txBody>
        </p:sp>
        <p:sp>
          <p:nvSpPr>
            <p:cNvPr id="43" name="Rectangle 42"/>
            <p:cNvSpPr/>
            <p:nvPr/>
          </p:nvSpPr>
          <p:spPr>
            <a:xfrm>
              <a:off x="4180945" y="4475533"/>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4180352" y="3576973"/>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4756689" y="4475533"/>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4756689" y="3576973"/>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rot="16200000">
              <a:off x="4476235" y="3104833"/>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rot="16200000">
              <a:off x="4476235" y="4026252"/>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203211" y="2632693"/>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4744086" y="2632693"/>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rot="16200000">
              <a:off x="4476235" y="2160553"/>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rot="8530101" flipH="1">
              <a:off x="4483060" y="2552284"/>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rot="13069899">
              <a:off x="4440210" y="3496563"/>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rot="8530101" flipH="1">
              <a:off x="4511730" y="4499791"/>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70726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4909" y="338754"/>
            <a:ext cx="5103091" cy="646331"/>
          </a:xfrm>
          <a:prstGeom prst="rect">
            <a:avLst/>
          </a:prstGeom>
          <a:noFill/>
        </p:spPr>
        <p:txBody>
          <a:bodyPr wrap="square" rtlCol="0">
            <a:spAutoFit/>
          </a:bodyPr>
          <a:lstStyle/>
          <a:p>
            <a:r>
              <a:rPr lang="en-US" sz="3600" b="1" dirty="0" smtClean="0"/>
              <a:t>Question 1 – </a:t>
            </a:r>
            <a:r>
              <a:rPr lang="en-US" sz="3600" b="1" dirty="0" smtClean="0">
                <a:solidFill>
                  <a:srgbClr val="FF0000"/>
                </a:solidFill>
              </a:rPr>
              <a:t>answer key</a:t>
            </a:r>
            <a:endParaRPr lang="en-US" sz="3600" b="1" dirty="0">
              <a:solidFill>
                <a:srgbClr val="FF0000"/>
              </a:solidFill>
            </a:endParaRPr>
          </a:p>
        </p:txBody>
      </p:sp>
      <p:sp>
        <p:nvSpPr>
          <p:cNvPr id="5" name="TextBox 4"/>
          <p:cNvSpPr txBox="1"/>
          <p:nvPr/>
        </p:nvSpPr>
        <p:spPr>
          <a:xfrm>
            <a:off x="484909" y="1064427"/>
            <a:ext cx="8044873" cy="523220"/>
          </a:xfrm>
          <a:prstGeom prst="rect">
            <a:avLst/>
          </a:prstGeom>
          <a:noFill/>
        </p:spPr>
        <p:txBody>
          <a:bodyPr wrap="square" rtlCol="0">
            <a:spAutoFit/>
          </a:bodyPr>
          <a:lstStyle/>
          <a:p>
            <a:r>
              <a:rPr lang="en-US" sz="2800" b="1" dirty="0" smtClean="0">
                <a:solidFill>
                  <a:schemeClr val="tx1">
                    <a:lumMod val="50000"/>
                    <a:lumOff val="50000"/>
                  </a:schemeClr>
                </a:solidFill>
              </a:rPr>
              <a:t>Which tower is likely to hold more weight? Explain.</a:t>
            </a:r>
            <a:endParaRPr lang="en-US" sz="2800" b="1" dirty="0">
              <a:solidFill>
                <a:schemeClr val="tx1">
                  <a:lumMod val="50000"/>
                  <a:lumOff val="50000"/>
                </a:schemeClr>
              </a:solidFill>
            </a:endParaRPr>
          </a:p>
        </p:txBody>
      </p:sp>
      <p:sp>
        <p:nvSpPr>
          <p:cNvPr id="7" name="Rectangle 6"/>
          <p:cNvSpPr/>
          <p:nvPr/>
        </p:nvSpPr>
        <p:spPr>
          <a:xfrm>
            <a:off x="552938" y="587520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552345" y="497664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128682" y="587520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128682" y="497664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6200000">
            <a:off x="848228" y="450450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rot="16200000">
            <a:off x="848228" y="542591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75204" y="403236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1116079" y="403236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rot="16200000">
            <a:off x="848228" y="356022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3669052" y="587519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668459" y="497663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244796" y="587519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244796" y="497663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rot="16200000">
            <a:off x="3964342" y="450449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rot="16200000">
            <a:off x="3964342" y="5425918"/>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3691318" y="403235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232193" y="403235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rot="16200000">
            <a:off x="3964342" y="356021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rot="8530101" flipH="1">
            <a:off x="3971167" y="3951950"/>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rot="13069899">
            <a:off x="3928317" y="4896229"/>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rot="8530101" flipH="1">
            <a:off x="3999837" y="5899457"/>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362540" y="3238756"/>
            <a:ext cx="1755899" cy="369332"/>
          </a:xfrm>
          <a:prstGeom prst="rect">
            <a:avLst/>
          </a:prstGeom>
          <a:noFill/>
        </p:spPr>
        <p:txBody>
          <a:bodyPr wrap="square" rtlCol="0">
            <a:spAutoFit/>
          </a:bodyPr>
          <a:lstStyle/>
          <a:p>
            <a:r>
              <a:rPr lang="en-US" b="1" dirty="0" smtClean="0"/>
              <a:t>Tower A</a:t>
            </a:r>
            <a:endParaRPr lang="en-US" b="1" dirty="0"/>
          </a:p>
        </p:txBody>
      </p:sp>
      <p:sp>
        <p:nvSpPr>
          <p:cNvPr id="42" name="TextBox 41"/>
          <p:cNvSpPr txBox="1"/>
          <p:nvPr/>
        </p:nvSpPr>
        <p:spPr>
          <a:xfrm>
            <a:off x="3552821" y="3238756"/>
            <a:ext cx="1082239" cy="369332"/>
          </a:xfrm>
          <a:prstGeom prst="rect">
            <a:avLst/>
          </a:prstGeom>
          <a:noFill/>
        </p:spPr>
        <p:txBody>
          <a:bodyPr wrap="square" rtlCol="0">
            <a:spAutoFit/>
          </a:bodyPr>
          <a:lstStyle/>
          <a:p>
            <a:r>
              <a:rPr lang="en-US" b="1" dirty="0" smtClean="0"/>
              <a:t>Tower B</a:t>
            </a:r>
            <a:endParaRPr lang="en-US" b="1" dirty="0"/>
          </a:p>
        </p:txBody>
      </p:sp>
      <p:sp>
        <p:nvSpPr>
          <p:cNvPr id="43" name="TextBox 42"/>
          <p:cNvSpPr txBox="1"/>
          <p:nvPr/>
        </p:nvSpPr>
        <p:spPr>
          <a:xfrm>
            <a:off x="6778044" y="3238756"/>
            <a:ext cx="1082239" cy="369332"/>
          </a:xfrm>
          <a:prstGeom prst="rect">
            <a:avLst/>
          </a:prstGeom>
          <a:noFill/>
        </p:spPr>
        <p:txBody>
          <a:bodyPr wrap="square" rtlCol="0">
            <a:spAutoFit/>
          </a:bodyPr>
          <a:lstStyle/>
          <a:p>
            <a:r>
              <a:rPr lang="en-US" b="1" dirty="0" smtClean="0"/>
              <a:t>Tower C</a:t>
            </a:r>
            <a:endParaRPr lang="en-US" b="1" dirty="0"/>
          </a:p>
        </p:txBody>
      </p:sp>
      <p:sp>
        <p:nvSpPr>
          <p:cNvPr id="44" name="Rectangle 43"/>
          <p:cNvSpPr/>
          <p:nvPr/>
        </p:nvSpPr>
        <p:spPr>
          <a:xfrm>
            <a:off x="6904009" y="5920461"/>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6903416" y="5021901"/>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479753" y="5920461"/>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479753" y="5021901"/>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rot="16200000">
            <a:off x="7199299" y="4549761"/>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rot="16200000">
            <a:off x="7199299" y="5471180"/>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926275" y="4077621"/>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7467150" y="4077621"/>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rot="16200000">
            <a:off x="7199299" y="3605481"/>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rot="8530101" flipH="1">
            <a:off x="7206124" y="3997212"/>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rot="13069899">
            <a:off x="7163274" y="4941491"/>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rot="8530101" flipH="1">
            <a:off x="7234794" y="5944719"/>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rot="13069899">
            <a:off x="7197034" y="4081409"/>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rot="13069899">
            <a:off x="7197034" y="5955609"/>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rot="8530101" flipH="1">
            <a:off x="7219895" y="4965383"/>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484910" y="1649952"/>
            <a:ext cx="7672120" cy="1323439"/>
          </a:xfrm>
          <a:prstGeom prst="rect">
            <a:avLst/>
          </a:prstGeom>
          <a:noFill/>
        </p:spPr>
        <p:txBody>
          <a:bodyPr wrap="square" rtlCol="0">
            <a:spAutoFit/>
          </a:bodyPr>
          <a:lstStyle/>
          <a:p>
            <a:r>
              <a:rPr lang="en-US" sz="2000" b="1" dirty="0" smtClean="0">
                <a:solidFill>
                  <a:srgbClr val="FF0000"/>
                </a:solidFill>
              </a:rPr>
              <a:t>Answer: Tower C is likely to hold the most weight.  The tower utilizes several cross beams to more evenly distribute load across the structure. This is a better design than tower B, since load is distributed more evenly across each tower subsection.</a:t>
            </a:r>
            <a:endParaRPr lang="en-US" sz="2000" b="1" dirty="0">
              <a:solidFill>
                <a:srgbClr val="FF0000"/>
              </a:solidFill>
            </a:endParaRPr>
          </a:p>
        </p:txBody>
      </p:sp>
    </p:spTree>
    <p:extLst>
      <p:ext uri="{BB962C8B-B14F-4D97-AF65-F5344CB8AC3E}">
        <p14:creationId xmlns:p14="http://schemas.microsoft.com/office/powerpoint/2010/main" val="3859565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4909" y="338754"/>
            <a:ext cx="5103091" cy="646331"/>
          </a:xfrm>
          <a:prstGeom prst="rect">
            <a:avLst/>
          </a:prstGeom>
          <a:noFill/>
        </p:spPr>
        <p:txBody>
          <a:bodyPr wrap="square" rtlCol="0">
            <a:spAutoFit/>
          </a:bodyPr>
          <a:lstStyle/>
          <a:p>
            <a:r>
              <a:rPr lang="en-US" sz="3600" b="1" dirty="0" smtClean="0"/>
              <a:t>Question 2 – </a:t>
            </a:r>
            <a:r>
              <a:rPr lang="en-US" sz="3600" b="1" dirty="0" smtClean="0">
                <a:solidFill>
                  <a:srgbClr val="FF0000"/>
                </a:solidFill>
              </a:rPr>
              <a:t>answer key</a:t>
            </a:r>
            <a:endParaRPr lang="en-US" sz="3600" b="1" dirty="0">
              <a:solidFill>
                <a:srgbClr val="FF0000"/>
              </a:solidFill>
            </a:endParaRPr>
          </a:p>
        </p:txBody>
      </p:sp>
      <p:sp>
        <p:nvSpPr>
          <p:cNvPr id="5" name="TextBox 4"/>
          <p:cNvSpPr txBox="1"/>
          <p:nvPr/>
        </p:nvSpPr>
        <p:spPr>
          <a:xfrm>
            <a:off x="484909" y="1124178"/>
            <a:ext cx="8044873" cy="954107"/>
          </a:xfrm>
          <a:prstGeom prst="rect">
            <a:avLst/>
          </a:prstGeom>
          <a:noFill/>
        </p:spPr>
        <p:txBody>
          <a:bodyPr wrap="square" rtlCol="0">
            <a:spAutoFit/>
          </a:bodyPr>
          <a:lstStyle/>
          <a:p>
            <a:r>
              <a:rPr lang="en-US" sz="2800" b="1" dirty="0" smtClean="0">
                <a:solidFill>
                  <a:schemeClr val="tx1">
                    <a:lumMod val="50000"/>
                    <a:lumOff val="50000"/>
                  </a:schemeClr>
                </a:solidFill>
              </a:rPr>
              <a:t>What can be done to improve the weight-bearing nature of this tower?</a:t>
            </a:r>
            <a:endParaRPr lang="en-US" sz="2800" b="1" dirty="0">
              <a:solidFill>
                <a:schemeClr val="tx1">
                  <a:lumMod val="50000"/>
                  <a:lumOff val="50000"/>
                </a:schemeClr>
              </a:solidFill>
            </a:endParaRPr>
          </a:p>
        </p:txBody>
      </p:sp>
      <p:sp>
        <p:nvSpPr>
          <p:cNvPr id="19" name="Rectangle 18"/>
          <p:cNvSpPr/>
          <p:nvPr/>
        </p:nvSpPr>
        <p:spPr>
          <a:xfrm>
            <a:off x="3669052" y="587519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668459" y="497663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244796" y="587519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244796" y="497663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rot="16200000">
            <a:off x="3964342" y="450449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rot="16200000">
            <a:off x="3964342" y="5425918"/>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3691318" y="403235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232193" y="403235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rot="16200000">
            <a:off x="3964342" y="3560219"/>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rot="8530101" flipH="1">
            <a:off x="3971167" y="3951950"/>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rot="13069899">
            <a:off x="3928317" y="4896229"/>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rot="8530101" flipH="1">
            <a:off x="3999837" y="5899457"/>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484909" y="2134217"/>
            <a:ext cx="8044873" cy="1631216"/>
          </a:xfrm>
          <a:prstGeom prst="rect">
            <a:avLst/>
          </a:prstGeom>
          <a:noFill/>
        </p:spPr>
        <p:txBody>
          <a:bodyPr wrap="square" rtlCol="0">
            <a:spAutoFit/>
          </a:bodyPr>
          <a:lstStyle/>
          <a:p>
            <a:r>
              <a:rPr lang="en-US" sz="2000" b="1" dirty="0" smtClean="0">
                <a:solidFill>
                  <a:srgbClr val="FF0000"/>
                </a:solidFill>
              </a:rPr>
              <a:t>Answer: Add additional cross beams into tower B to more evenly distribute load. Additionally, straw “bundling,” stacking of straws, can be done to improve the weight-bearing nature of any single section of the tower. It is also unclear if any cross beams exist at the interface points between each section, which would further improve tower stability.</a:t>
            </a:r>
            <a:endParaRPr lang="en-US" sz="2000" b="1" dirty="0">
              <a:solidFill>
                <a:srgbClr val="FF0000"/>
              </a:solidFill>
            </a:endParaRPr>
          </a:p>
        </p:txBody>
      </p:sp>
    </p:spTree>
    <p:extLst>
      <p:ext uri="{BB962C8B-B14F-4D97-AF65-F5344CB8AC3E}">
        <p14:creationId xmlns:p14="http://schemas.microsoft.com/office/powerpoint/2010/main" val="3920144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4909" y="338754"/>
            <a:ext cx="5959434" cy="646331"/>
          </a:xfrm>
          <a:prstGeom prst="rect">
            <a:avLst/>
          </a:prstGeom>
          <a:noFill/>
        </p:spPr>
        <p:txBody>
          <a:bodyPr wrap="square" rtlCol="0">
            <a:spAutoFit/>
          </a:bodyPr>
          <a:lstStyle/>
          <a:p>
            <a:r>
              <a:rPr lang="en-US" sz="3600" b="1" dirty="0" smtClean="0"/>
              <a:t>Question 3 – </a:t>
            </a:r>
            <a:r>
              <a:rPr lang="en-US" sz="3600" b="1" dirty="0" smtClean="0">
                <a:solidFill>
                  <a:srgbClr val="FF0000"/>
                </a:solidFill>
              </a:rPr>
              <a:t>answer key</a:t>
            </a:r>
            <a:endParaRPr lang="en-US" sz="3600" b="1" dirty="0">
              <a:solidFill>
                <a:srgbClr val="FF0000"/>
              </a:solidFill>
            </a:endParaRPr>
          </a:p>
        </p:txBody>
      </p:sp>
      <p:grpSp>
        <p:nvGrpSpPr>
          <p:cNvPr id="12" name="Group 11"/>
          <p:cNvGrpSpPr/>
          <p:nvPr/>
        </p:nvGrpSpPr>
        <p:grpSpPr>
          <a:xfrm>
            <a:off x="2877381" y="2552284"/>
            <a:ext cx="3327585" cy="4089032"/>
            <a:chOff x="2877381" y="2552284"/>
            <a:chExt cx="3327585" cy="4089032"/>
          </a:xfrm>
        </p:grpSpPr>
        <p:sp>
          <p:nvSpPr>
            <p:cNvPr id="8" name="Cube 7"/>
            <p:cNvSpPr/>
            <p:nvPr/>
          </p:nvSpPr>
          <p:spPr>
            <a:xfrm>
              <a:off x="3432848" y="5761541"/>
              <a:ext cx="2288939" cy="879775"/>
            </a:xfrm>
            <a:prstGeom prst="cube">
              <a:avLst/>
            </a:prstGeom>
            <a:solidFill>
              <a:schemeClr val="tx1">
                <a:lumMod val="50000"/>
                <a:lumOff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an 8"/>
            <p:cNvSpPr/>
            <p:nvPr/>
          </p:nvSpPr>
          <p:spPr>
            <a:xfrm>
              <a:off x="4288370" y="5526343"/>
              <a:ext cx="470330" cy="376961"/>
            </a:xfrm>
            <a:prstGeom prst="can">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an 9"/>
            <p:cNvSpPr/>
            <p:nvPr/>
          </p:nvSpPr>
          <p:spPr>
            <a:xfrm>
              <a:off x="2877381" y="5385832"/>
              <a:ext cx="3327585" cy="206537"/>
            </a:xfrm>
            <a:prstGeom prst="can">
              <a:avLst/>
            </a:prstGeom>
            <a:solidFill>
              <a:schemeClr val="tx1">
                <a:lumMod val="50000"/>
                <a:lumOff val="50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940848" y="6055705"/>
              <a:ext cx="1238535" cy="478753"/>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30 grams</a:t>
              </a:r>
              <a:endParaRPr lang="en-US" b="1" dirty="0">
                <a:solidFill>
                  <a:srgbClr val="000000"/>
                </a:solidFill>
              </a:endParaRPr>
            </a:p>
          </p:txBody>
        </p:sp>
        <p:sp>
          <p:nvSpPr>
            <p:cNvPr id="43" name="Rectangle 42"/>
            <p:cNvSpPr/>
            <p:nvPr/>
          </p:nvSpPr>
          <p:spPr>
            <a:xfrm>
              <a:off x="4180945" y="4475533"/>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4180352" y="3576973"/>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4756689" y="4475533"/>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4756689" y="3576973"/>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rot="16200000">
              <a:off x="4476235" y="3104833"/>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rot="16200000">
              <a:off x="4476235" y="4026252"/>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203211" y="2632693"/>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4744086" y="2632693"/>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rot="16200000">
              <a:off x="4476235" y="2160553"/>
              <a:ext cx="45719" cy="89856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rot="8530101" flipH="1">
              <a:off x="4483060" y="2552284"/>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rot="13069899">
              <a:off x="4440210" y="3496563"/>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rot="8530101" flipH="1">
              <a:off x="4511730" y="4499791"/>
              <a:ext cx="45719" cy="8985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1" name="TextBox 20"/>
          <p:cNvSpPr txBox="1"/>
          <p:nvPr/>
        </p:nvSpPr>
        <p:spPr>
          <a:xfrm>
            <a:off x="5179383" y="2456383"/>
            <a:ext cx="3355017" cy="1323439"/>
          </a:xfrm>
          <a:prstGeom prst="rect">
            <a:avLst/>
          </a:prstGeom>
          <a:noFill/>
        </p:spPr>
        <p:txBody>
          <a:bodyPr wrap="square" rtlCol="0">
            <a:spAutoFit/>
          </a:bodyPr>
          <a:lstStyle/>
          <a:p>
            <a:r>
              <a:rPr lang="en-US" sz="2000" b="1" dirty="0" smtClean="0">
                <a:solidFill>
                  <a:srgbClr val="FF0000"/>
                </a:solidFill>
              </a:rPr>
              <a:t>Answer: The tower weighs 30 grams and can hold 3 books.  Thus, the strength-to-weight ratio is 3/30, or 1:10</a:t>
            </a:r>
            <a:endParaRPr lang="en-US" sz="2000" b="1" dirty="0">
              <a:solidFill>
                <a:srgbClr val="FF0000"/>
              </a:solidFill>
            </a:endParaRPr>
          </a:p>
        </p:txBody>
      </p:sp>
      <p:sp>
        <p:nvSpPr>
          <p:cNvPr id="22" name="TextBox 21"/>
          <p:cNvSpPr txBox="1"/>
          <p:nvPr/>
        </p:nvSpPr>
        <p:spPr>
          <a:xfrm>
            <a:off x="518736" y="985085"/>
            <a:ext cx="8044873" cy="954107"/>
          </a:xfrm>
          <a:prstGeom prst="rect">
            <a:avLst/>
          </a:prstGeom>
          <a:noFill/>
        </p:spPr>
        <p:txBody>
          <a:bodyPr wrap="square" rtlCol="0">
            <a:spAutoFit/>
          </a:bodyPr>
          <a:lstStyle/>
          <a:p>
            <a:r>
              <a:rPr lang="en-US" sz="2800" b="1" dirty="0" smtClean="0">
                <a:solidFill>
                  <a:schemeClr val="tx1">
                    <a:lumMod val="50000"/>
                    <a:lumOff val="50000"/>
                  </a:schemeClr>
                </a:solidFill>
              </a:rPr>
              <a:t>If this tower can hold 3 books, w</a:t>
            </a:r>
            <a:r>
              <a:rPr lang="en-US" sz="2800" b="1" dirty="0" smtClean="0">
                <a:solidFill>
                  <a:schemeClr val="tx1">
                    <a:lumMod val="50000"/>
                    <a:lumOff val="50000"/>
                  </a:schemeClr>
                </a:solidFill>
              </a:rPr>
              <a:t>hat </a:t>
            </a:r>
            <a:r>
              <a:rPr lang="en-US" sz="2800" b="1" dirty="0" smtClean="0">
                <a:solidFill>
                  <a:schemeClr val="tx1">
                    <a:lumMod val="50000"/>
                    <a:lumOff val="50000"/>
                  </a:schemeClr>
                </a:solidFill>
              </a:rPr>
              <a:t>is </a:t>
            </a:r>
            <a:r>
              <a:rPr lang="en-US" sz="2800" b="1" dirty="0" smtClean="0">
                <a:solidFill>
                  <a:schemeClr val="tx1">
                    <a:lumMod val="50000"/>
                    <a:lumOff val="50000"/>
                  </a:schemeClr>
                </a:solidFill>
              </a:rPr>
              <a:t>its current </a:t>
            </a:r>
            <a:r>
              <a:rPr lang="en-US" sz="2800" b="1" dirty="0" smtClean="0">
                <a:solidFill>
                  <a:schemeClr val="tx1">
                    <a:lumMod val="50000"/>
                    <a:lumOff val="50000"/>
                  </a:schemeClr>
                </a:solidFill>
              </a:rPr>
              <a:t>strength-to-weight </a:t>
            </a:r>
            <a:r>
              <a:rPr lang="en-US" sz="2800" b="1" dirty="0" smtClean="0">
                <a:solidFill>
                  <a:schemeClr val="tx1">
                    <a:lumMod val="50000"/>
                    <a:lumOff val="50000"/>
                  </a:schemeClr>
                </a:solidFill>
              </a:rPr>
              <a:t>ratio?</a:t>
            </a:r>
            <a:endParaRPr lang="en-US" sz="2800" b="1" dirty="0">
              <a:solidFill>
                <a:schemeClr val="tx1">
                  <a:lumMod val="50000"/>
                  <a:lumOff val="50000"/>
                </a:schemeClr>
              </a:solidFill>
            </a:endParaRPr>
          </a:p>
        </p:txBody>
      </p:sp>
    </p:spTree>
    <p:extLst>
      <p:ext uri="{BB962C8B-B14F-4D97-AF65-F5344CB8AC3E}">
        <p14:creationId xmlns:p14="http://schemas.microsoft.com/office/powerpoint/2010/main" val="733294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260</Words>
  <Application>Microsoft Office PowerPoint</Application>
  <PresentationFormat>On-screen Show (4:3)</PresentationFormat>
  <Paragraphs>26</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Strongest Strongholds Assessment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Strongest Strongholds Assessment</dc:title>
  <dc:creator>Denise</dc:creator>
  <cp:lastModifiedBy>Denise</cp:lastModifiedBy>
  <cp:revision>16</cp:revision>
  <dcterms:created xsi:type="dcterms:W3CDTF">2015-05-31T16:12:50Z</dcterms:created>
  <dcterms:modified xsi:type="dcterms:W3CDTF">2015-09-18T01:23:50Z</dcterms:modified>
</cp:coreProperties>
</file>