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4" r:id="rId20"/>
    <p:sldId id="275" r:id="rId21"/>
  </p:sldIdLst>
  <p:sldSz cx="9144000" cy="5143500" type="screen16x9"/>
  <p:notesSz cx="6858000" cy="9144000"/>
  <p:embeddedFontLs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cH2lSYhtup/pMeK/uHeUD3sGG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937" autoAdjust="0"/>
  </p:normalViewPr>
  <p:slideViewPr>
    <p:cSldViewPr snapToGrid="0">
      <p:cViewPr varScale="1">
        <p:scale>
          <a:sx n="157" d="100"/>
          <a:sy n="157" d="100"/>
        </p:scale>
        <p:origin x="888"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cElroy" userId="adafc60ca507be3b" providerId="LiveId" clId="{D95137E7-0D8B-456C-B468-4BB4F831907B}"/>
    <pc:docChg chg="undo custSel modSld">
      <pc:chgData name="Beth McElroy" userId="adafc60ca507be3b" providerId="LiveId" clId="{D95137E7-0D8B-456C-B468-4BB4F831907B}" dt="2024-04-01T21:17:05.473" v="314" actId="20577"/>
      <pc:docMkLst>
        <pc:docMk/>
      </pc:docMkLst>
      <pc:sldChg chg="modSp mod">
        <pc:chgData name="Beth McElroy" userId="adafc60ca507be3b" providerId="LiveId" clId="{D95137E7-0D8B-456C-B468-4BB4F831907B}" dt="2024-04-01T15:39:27.589" v="186" actId="1036"/>
        <pc:sldMkLst>
          <pc:docMk/>
          <pc:sldMk cId="0" sldId="257"/>
        </pc:sldMkLst>
        <pc:spChg chg="mod">
          <ac:chgData name="Beth McElroy" userId="adafc60ca507be3b" providerId="LiveId" clId="{D95137E7-0D8B-456C-B468-4BB4F831907B}" dt="2024-04-01T15:39:27.589" v="186" actId="1036"/>
          <ac:spMkLst>
            <pc:docMk/>
            <pc:sldMk cId="0" sldId="257"/>
            <ac:spMk id="64" creationId="{00000000-0000-0000-0000-000000000000}"/>
          </ac:spMkLst>
        </pc:spChg>
        <pc:spChg chg="mod">
          <ac:chgData name="Beth McElroy" userId="adafc60ca507be3b" providerId="LiveId" clId="{D95137E7-0D8B-456C-B468-4BB4F831907B}" dt="2024-04-01T15:28:55.191" v="9" actId="1036"/>
          <ac:spMkLst>
            <pc:docMk/>
            <pc:sldMk cId="0" sldId="257"/>
            <ac:spMk id="65" creationId="{00000000-0000-0000-0000-000000000000}"/>
          </ac:spMkLst>
        </pc:spChg>
        <pc:spChg chg="mod">
          <ac:chgData name="Beth McElroy" userId="adafc60ca507be3b" providerId="LiveId" clId="{D95137E7-0D8B-456C-B468-4BB4F831907B}" dt="2024-04-01T15:39:18.759" v="185" actId="20577"/>
          <ac:spMkLst>
            <pc:docMk/>
            <pc:sldMk cId="0" sldId="257"/>
            <ac:spMk id="66" creationId="{00000000-0000-0000-0000-000000000000}"/>
          </ac:spMkLst>
        </pc:spChg>
      </pc:sldChg>
      <pc:sldChg chg="modSp mod">
        <pc:chgData name="Beth McElroy" userId="adafc60ca507be3b" providerId="LiveId" clId="{D95137E7-0D8B-456C-B468-4BB4F831907B}" dt="2024-04-01T17:01:34.556" v="291" actId="20577"/>
        <pc:sldMkLst>
          <pc:docMk/>
          <pc:sldMk cId="0" sldId="259"/>
        </pc:sldMkLst>
        <pc:spChg chg="mod">
          <ac:chgData name="Beth McElroy" userId="adafc60ca507be3b" providerId="LiveId" clId="{D95137E7-0D8B-456C-B468-4BB4F831907B}" dt="2024-04-01T17:01:34.556" v="291" actId="20577"/>
          <ac:spMkLst>
            <pc:docMk/>
            <pc:sldMk cId="0" sldId="259"/>
            <ac:spMk id="82" creationId="{00000000-0000-0000-0000-000000000000}"/>
          </ac:spMkLst>
        </pc:spChg>
      </pc:sldChg>
      <pc:sldChg chg="modSp mod">
        <pc:chgData name="Beth McElroy" userId="adafc60ca507be3b" providerId="LiveId" clId="{D95137E7-0D8B-456C-B468-4BB4F831907B}" dt="2024-04-01T15:27:39.981" v="1" actId="20577"/>
        <pc:sldMkLst>
          <pc:docMk/>
          <pc:sldMk cId="0" sldId="261"/>
        </pc:sldMkLst>
        <pc:spChg chg="mod">
          <ac:chgData name="Beth McElroy" userId="adafc60ca507be3b" providerId="LiveId" clId="{D95137E7-0D8B-456C-B468-4BB4F831907B}" dt="2024-04-01T15:27:39.981" v="1" actId="20577"/>
          <ac:spMkLst>
            <pc:docMk/>
            <pc:sldMk cId="0" sldId="261"/>
            <ac:spMk id="99" creationId="{00000000-0000-0000-0000-000000000000}"/>
          </ac:spMkLst>
        </pc:spChg>
      </pc:sldChg>
      <pc:sldChg chg="modSp mod">
        <pc:chgData name="Beth McElroy" userId="adafc60ca507be3b" providerId="LiveId" clId="{D95137E7-0D8B-456C-B468-4BB4F831907B}" dt="2024-04-01T21:05:50.171" v="307" actId="20577"/>
        <pc:sldMkLst>
          <pc:docMk/>
          <pc:sldMk cId="0" sldId="262"/>
        </pc:sldMkLst>
        <pc:spChg chg="mod">
          <ac:chgData name="Beth McElroy" userId="adafc60ca507be3b" providerId="LiveId" clId="{D95137E7-0D8B-456C-B468-4BB4F831907B}" dt="2024-04-01T15:29:29.094" v="16" actId="1035"/>
          <ac:spMkLst>
            <pc:docMk/>
            <pc:sldMk cId="0" sldId="262"/>
            <ac:spMk id="105" creationId="{00000000-0000-0000-0000-000000000000}"/>
          </ac:spMkLst>
        </pc:spChg>
        <pc:spChg chg="mod">
          <ac:chgData name="Beth McElroy" userId="adafc60ca507be3b" providerId="LiveId" clId="{D95137E7-0D8B-456C-B468-4BB4F831907B}" dt="2024-04-01T21:05:50.171" v="307" actId="20577"/>
          <ac:spMkLst>
            <pc:docMk/>
            <pc:sldMk cId="0" sldId="262"/>
            <ac:spMk id="107" creationId="{00000000-0000-0000-0000-000000000000}"/>
          </ac:spMkLst>
        </pc:spChg>
      </pc:sldChg>
      <pc:sldChg chg="modSp mod">
        <pc:chgData name="Beth McElroy" userId="adafc60ca507be3b" providerId="LiveId" clId="{D95137E7-0D8B-456C-B468-4BB4F831907B}" dt="2024-04-01T21:16:38.722" v="309" actId="20577"/>
        <pc:sldMkLst>
          <pc:docMk/>
          <pc:sldMk cId="0" sldId="264"/>
        </pc:sldMkLst>
        <pc:spChg chg="mod">
          <ac:chgData name="Beth McElroy" userId="adafc60ca507be3b" providerId="LiveId" clId="{D95137E7-0D8B-456C-B468-4BB4F831907B}" dt="2024-04-01T21:16:38.722" v="309" actId="20577"/>
          <ac:spMkLst>
            <pc:docMk/>
            <pc:sldMk cId="0" sldId="264"/>
            <ac:spMk id="125" creationId="{00000000-0000-0000-0000-000000000000}"/>
          </ac:spMkLst>
        </pc:spChg>
      </pc:sldChg>
      <pc:sldChg chg="modSp mod">
        <pc:chgData name="Beth McElroy" userId="adafc60ca507be3b" providerId="LiveId" clId="{D95137E7-0D8B-456C-B468-4BB4F831907B}" dt="2024-04-01T21:16:45.262" v="310" actId="20577"/>
        <pc:sldMkLst>
          <pc:docMk/>
          <pc:sldMk cId="0" sldId="265"/>
        </pc:sldMkLst>
        <pc:spChg chg="mod">
          <ac:chgData name="Beth McElroy" userId="adafc60ca507be3b" providerId="LiveId" clId="{D95137E7-0D8B-456C-B468-4BB4F831907B}" dt="2024-04-01T21:16:45.262" v="310" actId="20577"/>
          <ac:spMkLst>
            <pc:docMk/>
            <pc:sldMk cId="0" sldId="265"/>
            <ac:spMk id="130" creationId="{00000000-0000-0000-0000-000000000000}"/>
          </ac:spMkLst>
        </pc:spChg>
      </pc:sldChg>
      <pc:sldChg chg="modSp mod">
        <pc:chgData name="Beth McElroy" userId="adafc60ca507be3b" providerId="LiveId" clId="{D95137E7-0D8B-456C-B468-4BB4F831907B}" dt="2024-04-01T15:31:10.898" v="36" actId="20577"/>
        <pc:sldMkLst>
          <pc:docMk/>
          <pc:sldMk cId="0" sldId="266"/>
        </pc:sldMkLst>
        <pc:spChg chg="mod">
          <ac:chgData name="Beth McElroy" userId="adafc60ca507be3b" providerId="LiveId" clId="{D95137E7-0D8B-456C-B468-4BB4F831907B}" dt="2024-04-01T15:31:10.898" v="36" actId="20577"/>
          <ac:spMkLst>
            <pc:docMk/>
            <pc:sldMk cId="0" sldId="266"/>
            <ac:spMk id="142" creationId="{00000000-0000-0000-0000-000000000000}"/>
          </ac:spMkLst>
        </pc:spChg>
      </pc:sldChg>
      <pc:sldChg chg="modSp mod">
        <pc:chgData name="Beth McElroy" userId="adafc60ca507be3b" providerId="LiveId" clId="{D95137E7-0D8B-456C-B468-4BB4F831907B}" dt="2024-04-01T21:17:05.473" v="314" actId="20577"/>
        <pc:sldMkLst>
          <pc:docMk/>
          <pc:sldMk cId="0" sldId="267"/>
        </pc:sldMkLst>
        <pc:spChg chg="mod">
          <ac:chgData name="Beth McElroy" userId="adafc60ca507be3b" providerId="LiveId" clId="{D95137E7-0D8B-456C-B468-4BB4F831907B}" dt="2024-04-01T21:17:05.473" v="314" actId="20577"/>
          <ac:spMkLst>
            <pc:docMk/>
            <pc:sldMk cId="0" sldId="267"/>
            <ac:spMk id="147" creationId="{00000000-0000-0000-0000-000000000000}"/>
          </ac:spMkLst>
        </pc:spChg>
      </pc:sldChg>
      <pc:sldChg chg="modSp mod">
        <pc:chgData name="Beth McElroy" userId="adafc60ca507be3b" providerId="LiveId" clId="{D95137E7-0D8B-456C-B468-4BB4F831907B}" dt="2024-04-01T15:32:28.861" v="62" actId="20577"/>
        <pc:sldMkLst>
          <pc:docMk/>
          <pc:sldMk cId="0" sldId="268"/>
        </pc:sldMkLst>
        <pc:spChg chg="mod">
          <ac:chgData name="Beth McElroy" userId="adafc60ca507be3b" providerId="LiveId" clId="{D95137E7-0D8B-456C-B468-4BB4F831907B}" dt="2024-04-01T15:32:28.861" v="62" actId="20577"/>
          <ac:spMkLst>
            <pc:docMk/>
            <pc:sldMk cId="0" sldId="268"/>
            <ac:spMk id="154" creationId="{00000000-0000-0000-0000-000000000000}"/>
          </ac:spMkLst>
        </pc:spChg>
      </pc:sldChg>
      <pc:sldChg chg="modSp mod">
        <pc:chgData name="Beth McElroy" userId="adafc60ca507be3b" providerId="LiveId" clId="{D95137E7-0D8B-456C-B468-4BB4F831907B}" dt="2024-04-01T15:32:49.914" v="70" actId="20577"/>
        <pc:sldMkLst>
          <pc:docMk/>
          <pc:sldMk cId="0" sldId="269"/>
        </pc:sldMkLst>
        <pc:spChg chg="mod">
          <ac:chgData name="Beth McElroy" userId="adafc60ca507be3b" providerId="LiveId" clId="{D95137E7-0D8B-456C-B468-4BB4F831907B}" dt="2024-04-01T15:32:49.914" v="70" actId="20577"/>
          <ac:spMkLst>
            <pc:docMk/>
            <pc:sldMk cId="0" sldId="269"/>
            <ac:spMk id="163" creationId="{00000000-0000-0000-0000-000000000000}"/>
          </ac:spMkLst>
        </pc:spChg>
      </pc:sldChg>
      <pc:sldChg chg="modSp mod">
        <pc:chgData name="Beth McElroy" userId="adafc60ca507be3b" providerId="LiveId" clId="{D95137E7-0D8B-456C-B468-4BB4F831907B}" dt="2024-04-01T15:35:21.107" v="120" actId="20577"/>
        <pc:sldMkLst>
          <pc:docMk/>
          <pc:sldMk cId="0" sldId="270"/>
        </pc:sldMkLst>
        <pc:spChg chg="mod">
          <ac:chgData name="Beth McElroy" userId="adafc60ca507be3b" providerId="LiveId" clId="{D95137E7-0D8B-456C-B468-4BB4F831907B}" dt="2024-04-01T15:35:21.107" v="120" actId="20577"/>
          <ac:spMkLst>
            <pc:docMk/>
            <pc:sldMk cId="0" sldId="270"/>
            <ac:spMk id="169" creationId="{00000000-0000-0000-0000-000000000000}"/>
          </ac:spMkLst>
        </pc:spChg>
      </pc:sldChg>
      <pc:sldChg chg="modSp mod">
        <pc:chgData name="Beth McElroy" userId="adafc60ca507be3b" providerId="LiveId" clId="{D95137E7-0D8B-456C-B468-4BB4F831907B}" dt="2024-04-01T15:35:46.982" v="132" actId="20577"/>
        <pc:sldMkLst>
          <pc:docMk/>
          <pc:sldMk cId="0" sldId="271"/>
        </pc:sldMkLst>
        <pc:spChg chg="mod">
          <ac:chgData name="Beth McElroy" userId="adafc60ca507be3b" providerId="LiveId" clId="{D95137E7-0D8B-456C-B468-4BB4F831907B}" dt="2024-04-01T15:35:31.585" v="122" actId="20577"/>
          <ac:spMkLst>
            <pc:docMk/>
            <pc:sldMk cId="0" sldId="271"/>
            <ac:spMk id="176" creationId="{00000000-0000-0000-0000-000000000000}"/>
          </ac:spMkLst>
        </pc:spChg>
        <pc:spChg chg="mod">
          <ac:chgData name="Beth McElroy" userId="adafc60ca507be3b" providerId="LiveId" clId="{D95137E7-0D8B-456C-B468-4BB4F831907B}" dt="2024-04-01T15:35:46.982" v="132" actId="20577"/>
          <ac:spMkLst>
            <pc:docMk/>
            <pc:sldMk cId="0" sldId="271"/>
            <ac:spMk id="178" creationId="{00000000-0000-0000-0000-000000000000}"/>
          </ac:spMkLst>
        </pc:spChg>
      </pc:sldChg>
      <pc:sldChg chg="modSp mod">
        <pc:chgData name="Beth McElroy" userId="adafc60ca507be3b" providerId="LiveId" clId="{D95137E7-0D8B-456C-B468-4BB4F831907B}" dt="2024-04-01T15:39:51.259" v="191" actId="20577"/>
        <pc:sldMkLst>
          <pc:docMk/>
          <pc:sldMk cId="0" sldId="272"/>
        </pc:sldMkLst>
        <pc:spChg chg="mod">
          <ac:chgData name="Beth McElroy" userId="adafc60ca507be3b" providerId="LiveId" clId="{D95137E7-0D8B-456C-B468-4BB4F831907B}" dt="2024-04-01T15:39:51.259" v="191" actId="20577"/>
          <ac:spMkLst>
            <pc:docMk/>
            <pc:sldMk cId="0" sldId="272"/>
            <ac:spMk id="185" creationId="{00000000-0000-0000-0000-000000000000}"/>
          </ac:spMkLst>
        </pc:spChg>
      </pc:sldChg>
      <pc:sldChg chg="modSp mod">
        <pc:chgData name="Beth McElroy" userId="adafc60ca507be3b" providerId="LiveId" clId="{D95137E7-0D8B-456C-B468-4BB4F831907B}" dt="2024-04-01T15:41:33.274" v="242" actId="20577"/>
        <pc:sldMkLst>
          <pc:docMk/>
          <pc:sldMk cId="0" sldId="274"/>
        </pc:sldMkLst>
        <pc:spChg chg="mod">
          <ac:chgData name="Beth McElroy" userId="adafc60ca507be3b" providerId="LiveId" clId="{D95137E7-0D8B-456C-B468-4BB4F831907B}" dt="2024-04-01T15:41:33.274" v="242" actId="20577"/>
          <ac:spMkLst>
            <pc:docMk/>
            <pc:sldMk cId="0" sldId="274"/>
            <ac:spMk id="200" creationId="{00000000-0000-0000-0000-000000000000}"/>
          </ac:spMkLst>
        </pc:spChg>
      </pc:sldChg>
      <pc:sldChg chg="modSp mod">
        <pc:chgData name="Beth McElroy" userId="adafc60ca507be3b" providerId="LiveId" clId="{D95137E7-0D8B-456C-B468-4BB4F831907B}" dt="2024-04-01T15:38:35.460" v="163" actId="20577"/>
        <pc:sldMkLst>
          <pc:docMk/>
          <pc:sldMk cId="0" sldId="275"/>
        </pc:sldMkLst>
        <pc:spChg chg="mod">
          <ac:chgData name="Beth McElroy" userId="adafc60ca507be3b" providerId="LiveId" clId="{D95137E7-0D8B-456C-B468-4BB4F831907B}" dt="2024-04-01T15:38:35.460" v="163" actId="20577"/>
          <ac:spMkLst>
            <pc:docMk/>
            <pc:sldMk cId="0" sldId="275"/>
            <ac:spMk id="208" creationId="{00000000-0000-0000-0000-000000000000}"/>
          </ac:spMkLst>
        </pc:spChg>
      </pc:sldChg>
      <pc:sldChg chg="modSp mod">
        <pc:chgData name="Beth McElroy" userId="adafc60ca507be3b" providerId="LiveId" clId="{D95137E7-0D8B-456C-B468-4BB4F831907B}" dt="2024-04-01T15:43:21.682" v="284" actId="20577"/>
        <pc:sldMkLst>
          <pc:docMk/>
          <pc:sldMk cId="3670227854" sldId="276"/>
        </pc:sldMkLst>
        <pc:spChg chg="mod">
          <ac:chgData name="Beth McElroy" userId="adafc60ca507be3b" providerId="LiveId" clId="{D95137E7-0D8B-456C-B468-4BB4F831907B}" dt="2024-04-01T15:37:21.688" v="140" actId="20577"/>
          <ac:spMkLst>
            <pc:docMk/>
            <pc:sldMk cId="3670227854" sldId="276"/>
            <ac:spMk id="2" creationId="{AB5A29C3-37E7-A11E-BB6D-7213C57F7348}"/>
          </ac:spMkLst>
        </pc:spChg>
        <pc:spChg chg="mod">
          <ac:chgData name="Beth McElroy" userId="adafc60ca507be3b" providerId="LiveId" clId="{D95137E7-0D8B-456C-B468-4BB4F831907B}" dt="2024-04-01T15:43:21.682" v="284" actId="20577"/>
          <ac:spMkLst>
            <pc:docMk/>
            <pc:sldMk cId="3670227854" sldId="276"/>
            <ac:spMk id="3" creationId="{B2B6C9EE-4215-85FB-A2C5-9387F5F7F7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8885da5b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58885da5b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8885da5b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58885da5be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8885da5b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58885da5be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8885da5b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58885da5be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8885da5b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58885da5be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8885da5b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58885da5be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8885da5b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58885da5be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8885da5b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58885da5be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8885da5b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58885da5b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8885da5b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58885da5b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8885da5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58885da5b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8885da5b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58885da5b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8885da5b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58885da5b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8885da5b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58885da5be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8885da5b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58885da5b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8885da5b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58885da5b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8885da5b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58885da5be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fxJWin195k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160536" y="4663675"/>
            <a:ext cx="8822928" cy="402275"/>
          </a:xfrm>
          <a:prstGeom prst="rect">
            <a:avLst/>
          </a:prstGeom>
          <a:noFill/>
          <a:ln>
            <a:noFill/>
          </a:ln>
        </p:spPr>
      </p:pic>
      <p:pic>
        <p:nvPicPr>
          <p:cNvPr id="56" name="Google Shape;56;p1"/>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57" name="Google Shape;57;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rgbClr val="FFFFFF"/>
                </a:solidFill>
                <a:latin typeface="Open Sans"/>
                <a:ea typeface="Open Sans"/>
                <a:cs typeface="Open Sans"/>
                <a:sym typeface="Open Sans"/>
              </a:rPr>
              <a:t>Insulator Design Challenge </a:t>
            </a:r>
            <a:endParaRPr sz="1600" b="1" i="0" u="none" strike="noStrike" cap="none"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724330" y="1598027"/>
            <a:ext cx="7695340" cy="9358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8885da5be_0_75"/>
          <p:cNvSpPr txBox="1">
            <a:spLocks noGrp="1"/>
          </p:cNvSpPr>
          <p:nvPr>
            <p:ph type="title"/>
          </p:nvPr>
        </p:nvSpPr>
        <p:spPr>
          <a:xfrm>
            <a:off x="467275" y="294375"/>
            <a:ext cx="4106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Materials You Can Use </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paper towel</a:t>
            </a:r>
            <a:endParaRPr sz="2000"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cardboard</a:t>
            </a:r>
            <a:endParaRPr sz="2000"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wax paper</a:t>
            </a:r>
            <a:endParaRPr sz="2000"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aluminum foil</a:t>
            </a:r>
            <a:endParaRPr sz="2000"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cotton balls</a:t>
            </a:r>
            <a:endParaRPr sz="2000"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r>
              <a:rPr lang="en" sz="2000" dirty="0">
                <a:latin typeface="Open Sans"/>
                <a:ea typeface="Open Sans"/>
                <a:cs typeface="Open Sans"/>
                <a:sym typeface="Open Sans"/>
              </a:rPr>
              <a:t>masking tape</a:t>
            </a:r>
            <a:endParaRPr sz="2000" dirty="0">
              <a:solidFill>
                <a:srgbClr val="000000"/>
              </a:solidFill>
              <a:latin typeface="Open Sans"/>
              <a:ea typeface="Open Sans"/>
              <a:cs typeface="Open Sans"/>
              <a:sym typeface="Open Sans"/>
            </a:endParaRPr>
          </a:p>
          <a:p>
            <a:pPr marL="0" lvl="0" indent="0" algn="l" rtl="0">
              <a:lnSpc>
                <a:spcPct val="115000"/>
              </a:lnSpc>
              <a:spcBef>
                <a:spcPts val="160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31" name="Google Shape;131;g258885da5be_0_75"/>
          <p:cNvSpPr/>
          <p:nvPr/>
        </p:nvSpPr>
        <p:spPr>
          <a:xfrm>
            <a:off x="4774850" y="260075"/>
            <a:ext cx="3859500" cy="44838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2" name="Google Shape;132;g258885da5be_0_75"/>
          <p:cNvPicPr preferRelativeResize="0"/>
          <p:nvPr/>
        </p:nvPicPr>
        <p:blipFill rotWithShape="1">
          <a:blip r:embed="rId3">
            <a:alphaModFix/>
          </a:blip>
          <a:srcRect r="6182"/>
          <a:stretch/>
        </p:blipFill>
        <p:spPr>
          <a:xfrm>
            <a:off x="6758425" y="346675"/>
            <a:ext cx="1775974" cy="1156825"/>
          </a:xfrm>
          <a:prstGeom prst="rect">
            <a:avLst/>
          </a:prstGeom>
          <a:noFill/>
          <a:ln>
            <a:noFill/>
          </a:ln>
        </p:spPr>
      </p:pic>
      <p:pic>
        <p:nvPicPr>
          <p:cNvPr id="133" name="Google Shape;133;g258885da5be_0_75"/>
          <p:cNvPicPr preferRelativeResize="0"/>
          <p:nvPr/>
        </p:nvPicPr>
        <p:blipFill>
          <a:blip r:embed="rId4">
            <a:alphaModFix/>
          </a:blip>
          <a:stretch>
            <a:fillRect/>
          </a:stretch>
        </p:blipFill>
        <p:spPr>
          <a:xfrm>
            <a:off x="4859727" y="346675"/>
            <a:ext cx="1607256" cy="1156813"/>
          </a:xfrm>
          <a:prstGeom prst="rect">
            <a:avLst/>
          </a:prstGeom>
          <a:noFill/>
          <a:ln>
            <a:noFill/>
          </a:ln>
        </p:spPr>
      </p:pic>
      <p:pic>
        <p:nvPicPr>
          <p:cNvPr id="134" name="Google Shape;134;g258885da5be_0_75"/>
          <p:cNvPicPr preferRelativeResize="0"/>
          <p:nvPr/>
        </p:nvPicPr>
        <p:blipFill>
          <a:blip r:embed="rId5">
            <a:alphaModFix/>
          </a:blip>
          <a:stretch>
            <a:fillRect/>
          </a:stretch>
        </p:blipFill>
        <p:spPr>
          <a:xfrm>
            <a:off x="6758430" y="1684968"/>
            <a:ext cx="1775967" cy="1084952"/>
          </a:xfrm>
          <a:prstGeom prst="rect">
            <a:avLst/>
          </a:prstGeom>
          <a:noFill/>
          <a:ln>
            <a:noFill/>
          </a:ln>
        </p:spPr>
      </p:pic>
      <p:pic>
        <p:nvPicPr>
          <p:cNvPr id="135" name="Google Shape;135;g258885da5be_0_75"/>
          <p:cNvPicPr preferRelativeResize="0"/>
          <p:nvPr/>
        </p:nvPicPr>
        <p:blipFill rotWithShape="1">
          <a:blip r:embed="rId6">
            <a:alphaModFix/>
          </a:blip>
          <a:srcRect l="850" r="10512"/>
          <a:stretch/>
        </p:blipFill>
        <p:spPr>
          <a:xfrm>
            <a:off x="4873775" y="1684975"/>
            <a:ext cx="1574226" cy="1084951"/>
          </a:xfrm>
          <a:prstGeom prst="rect">
            <a:avLst/>
          </a:prstGeom>
          <a:noFill/>
          <a:ln>
            <a:noFill/>
          </a:ln>
        </p:spPr>
      </p:pic>
      <p:pic>
        <p:nvPicPr>
          <p:cNvPr id="136" name="Google Shape;136;g258885da5be_0_75"/>
          <p:cNvPicPr preferRelativeResize="0"/>
          <p:nvPr/>
        </p:nvPicPr>
        <p:blipFill rotWithShape="1">
          <a:blip r:embed="rId7">
            <a:alphaModFix/>
          </a:blip>
          <a:srcRect r="6182"/>
          <a:stretch/>
        </p:blipFill>
        <p:spPr>
          <a:xfrm>
            <a:off x="6758426" y="2951400"/>
            <a:ext cx="1775975" cy="1704875"/>
          </a:xfrm>
          <a:prstGeom prst="rect">
            <a:avLst/>
          </a:prstGeom>
          <a:noFill/>
          <a:ln>
            <a:noFill/>
          </a:ln>
        </p:spPr>
      </p:pic>
      <p:pic>
        <p:nvPicPr>
          <p:cNvPr id="137" name="Google Shape;137;g258885da5be_0_75"/>
          <p:cNvPicPr preferRelativeResize="0"/>
          <p:nvPr/>
        </p:nvPicPr>
        <p:blipFill rotWithShape="1">
          <a:blip r:embed="rId8">
            <a:alphaModFix/>
          </a:blip>
          <a:srcRect r="6898"/>
          <a:stretch/>
        </p:blipFill>
        <p:spPr>
          <a:xfrm rot="5400000">
            <a:off x="4801175" y="3023999"/>
            <a:ext cx="1719425" cy="157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58885da5be_0_92"/>
          <p:cNvSpPr txBox="1">
            <a:spLocks noGrp="1"/>
          </p:cNvSpPr>
          <p:nvPr>
            <p:ph type="title"/>
          </p:nvPr>
        </p:nvSpPr>
        <p:spPr>
          <a:xfrm>
            <a:off x="314875" y="218174"/>
            <a:ext cx="8468400" cy="36870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Getting Started</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US" sz="2300" dirty="0">
                <a:solidFill>
                  <a:srgbClr val="000000"/>
                </a:solidFill>
                <a:latin typeface="Open Sans"/>
                <a:ea typeface="Open Sans"/>
                <a:cs typeface="Open Sans"/>
                <a:sym typeface="Open Sans"/>
              </a:rPr>
              <a:t>With your engineering group…</a:t>
            </a:r>
          </a:p>
          <a:p>
            <a:pPr marL="0" lvl="0" indent="0" algn="l" rtl="0">
              <a:lnSpc>
                <a:spcPct val="115000"/>
              </a:lnSpc>
              <a:spcBef>
                <a:spcPts val="0"/>
              </a:spcBef>
              <a:spcAft>
                <a:spcPts val="0"/>
              </a:spcAft>
              <a:buNone/>
            </a:pPr>
            <a:endParaRPr sz="6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lang="en-US" sz="2300" dirty="0">
              <a:solidFill>
                <a:srgbClr val="000000"/>
              </a:solidFill>
              <a:latin typeface="Open Sans"/>
              <a:ea typeface="Open Sans"/>
              <a:cs typeface="Open Sans"/>
              <a:sym typeface="Open Sans"/>
            </a:endParaRPr>
          </a:p>
        </p:txBody>
      </p:sp>
      <p:sp>
        <p:nvSpPr>
          <p:cNvPr id="5" name="TextBox 4">
            <a:extLst>
              <a:ext uri="{FF2B5EF4-FFF2-40B4-BE49-F238E27FC236}">
                <a16:creationId xmlns:a16="http://schemas.microsoft.com/office/drawing/2014/main" id="{6EAC0AC0-6835-7695-8F5E-465CD19C2B7D}"/>
              </a:ext>
            </a:extLst>
          </p:cNvPr>
          <p:cNvSpPr txBox="1"/>
          <p:nvPr/>
        </p:nvSpPr>
        <p:spPr>
          <a:xfrm>
            <a:off x="762000" y="1396425"/>
            <a:ext cx="7505700" cy="2677656"/>
          </a:xfrm>
          <a:prstGeom prst="rect">
            <a:avLst/>
          </a:prstGeom>
          <a:noFill/>
        </p:spPr>
        <p:txBody>
          <a:bodyPr wrap="square">
            <a:spAutoFit/>
          </a:bodyPr>
          <a:lstStyle/>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Complete the questions on the first page.</a:t>
            </a:r>
          </a:p>
          <a:p>
            <a:pPr marL="800100" lvl="2"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will you do to keep the water hot?</a:t>
            </a:r>
          </a:p>
          <a:p>
            <a:pPr marL="800100" lvl="2"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materials will help you keep the water hot?</a:t>
            </a:r>
          </a:p>
          <a:p>
            <a:pPr marL="800100" lvl="2"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Draw a diagram to design your insulator and show the heat flow.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8885da5be_0_96"/>
          <p:cNvSpPr txBox="1">
            <a:spLocks noGrp="1"/>
          </p:cNvSpPr>
          <p:nvPr>
            <p:ph type="title"/>
          </p:nvPr>
        </p:nvSpPr>
        <p:spPr>
          <a:xfrm>
            <a:off x="314875" y="218175"/>
            <a:ext cx="8468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By the End of Class…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 sz="2300" dirty="0">
                <a:solidFill>
                  <a:srgbClr val="000000"/>
                </a:solidFill>
                <a:latin typeface="Open Sans"/>
                <a:ea typeface="Open Sans"/>
                <a:cs typeface="Open Sans"/>
                <a:sym typeface="Open Sans"/>
              </a:rPr>
              <a:t>You should have:</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Completed the first page of worksheet: Questions &amp; Diagram.</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Finished building your insulator.</a:t>
            </a:r>
            <a:endParaRPr sz="2300" dirty="0">
              <a:solidFill>
                <a:srgbClr val="000000"/>
              </a:solidFill>
              <a:latin typeface="Open Sans"/>
              <a:ea typeface="Open Sans"/>
              <a:cs typeface="Open Sans"/>
              <a:sym typeface="Open Sans"/>
            </a:endParaRPr>
          </a:p>
          <a:p>
            <a:pPr marL="914400" lvl="1"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Your insulator can have a lid, a plate, and/or a wrapping.</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58885da5be_0_100"/>
          <p:cNvSpPr txBox="1">
            <a:spLocks noGrp="1"/>
          </p:cNvSpPr>
          <p:nvPr>
            <p:ph type="title"/>
          </p:nvPr>
        </p:nvSpPr>
        <p:spPr>
          <a:xfrm>
            <a:off x="314874" y="370575"/>
            <a:ext cx="5936375"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Exit Ticket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What is something you are unsure about in your insulator design?</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I don’t know if…</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I’m wondering if _______ is the best material for the...</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53" name="Google Shape;153;g258885da5be_0_100"/>
          <p:cNvSpPr/>
          <p:nvPr/>
        </p:nvSpPr>
        <p:spPr>
          <a:xfrm>
            <a:off x="6251250" y="891700"/>
            <a:ext cx="2559900" cy="39375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g258885da5be_0_100"/>
          <p:cNvSpPr txBox="1"/>
          <p:nvPr/>
        </p:nvSpPr>
        <p:spPr>
          <a:xfrm>
            <a:off x="6463650" y="1032950"/>
            <a:ext cx="3106500" cy="35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200" b="1" dirty="0">
                <a:solidFill>
                  <a:srgbClr val="FFFFFF"/>
                </a:solidFill>
                <a:latin typeface="Open Sans"/>
                <a:ea typeface="Open Sans"/>
                <a:cs typeface="Open Sans"/>
                <a:sym typeface="Open Sans"/>
              </a:rPr>
              <a:t>  </a:t>
            </a:r>
            <a:r>
              <a:rPr lang="en" sz="2200" b="1" u="sng" dirty="0">
                <a:solidFill>
                  <a:srgbClr val="FFFFFF"/>
                </a:solidFill>
                <a:latin typeface="Open Sans"/>
                <a:ea typeface="Open Sans"/>
                <a:cs typeface="Open Sans"/>
                <a:sym typeface="Open Sans"/>
              </a:rPr>
              <a:t>Word Bank</a:t>
            </a:r>
            <a:endParaRPr sz="22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4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200" dirty="0">
                <a:solidFill>
                  <a:srgbClr val="FFFFFF"/>
                </a:solidFill>
                <a:latin typeface="Open Sans"/>
                <a:ea typeface="Open Sans"/>
                <a:cs typeface="Open Sans"/>
                <a:sym typeface="Open Sans"/>
              </a:rPr>
              <a:t>- plastic wrap	</a:t>
            </a:r>
            <a:br>
              <a:rPr lang="en" sz="2200" dirty="0">
                <a:solidFill>
                  <a:srgbClr val="FFFFFF"/>
                </a:solidFill>
                <a:latin typeface="Open Sans"/>
                <a:ea typeface="Open Sans"/>
                <a:cs typeface="Open Sans"/>
                <a:sym typeface="Open Sans"/>
              </a:rPr>
            </a:br>
            <a:r>
              <a:rPr lang="en" sz="2200" dirty="0">
                <a:solidFill>
                  <a:srgbClr val="FFFFFF"/>
                </a:solidFill>
                <a:latin typeface="Open Sans"/>
                <a:ea typeface="Open Sans"/>
                <a:cs typeface="Open Sans"/>
                <a:sym typeface="Open Sans"/>
              </a:rPr>
              <a:t>- cap</a:t>
            </a:r>
            <a:endParaRPr sz="22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200" dirty="0">
                <a:solidFill>
                  <a:srgbClr val="FFFFFF"/>
                </a:solidFill>
                <a:latin typeface="Open Sans"/>
                <a:ea typeface="Open Sans"/>
                <a:cs typeface="Open Sans"/>
                <a:sym typeface="Open Sans"/>
              </a:rPr>
              <a:t>- masking tape </a:t>
            </a:r>
            <a:br>
              <a:rPr lang="en" sz="2200" dirty="0">
                <a:solidFill>
                  <a:srgbClr val="FFFFFF"/>
                </a:solidFill>
                <a:latin typeface="Open Sans"/>
                <a:ea typeface="Open Sans"/>
                <a:cs typeface="Open Sans"/>
                <a:sym typeface="Open Sans"/>
              </a:rPr>
            </a:br>
            <a:r>
              <a:rPr lang="en" sz="2200" dirty="0">
                <a:solidFill>
                  <a:srgbClr val="FFFFFF"/>
                </a:solidFill>
                <a:latin typeface="Open Sans"/>
                <a:ea typeface="Open Sans"/>
                <a:cs typeface="Open Sans"/>
                <a:sym typeface="Open Sans"/>
              </a:rPr>
              <a:t>- sleeve</a:t>
            </a:r>
            <a:endParaRPr sz="22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200" dirty="0">
                <a:solidFill>
                  <a:srgbClr val="FFFFFF"/>
                </a:solidFill>
                <a:latin typeface="Open Sans"/>
                <a:ea typeface="Open Sans"/>
                <a:cs typeface="Open Sans"/>
                <a:sym typeface="Open Sans"/>
              </a:rPr>
              <a:t>- aluminum foil	- - cardboard </a:t>
            </a:r>
            <a:endParaRPr sz="22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200" dirty="0">
                <a:solidFill>
                  <a:srgbClr val="FFFFFF"/>
                </a:solidFill>
                <a:latin typeface="Open Sans"/>
                <a:ea typeface="Open Sans"/>
                <a:cs typeface="Open Sans"/>
                <a:sym typeface="Open Sans"/>
              </a:rPr>
              <a:t>- paper towel	</a:t>
            </a:r>
            <a:endParaRPr sz="22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200" dirty="0">
                <a:solidFill>
                  <a:srgbClr val="FFFFFF"/>
                </a:solidFill>
                <a:latin typeface="Open Sans"/>
                <a:ea typeface="Open Sans"/>
                <a:cs typeface="Open Sans"/>
                <a:sym typeface="Open Sans"/>
              </a:rPr>
              <a:t>- wax paper</a:t>
            </a:r>
            <a:endParaRPr sz="2200" dirty="0">
              <a:solidFill>
                <a:srgbClr val="FFFFFF"/>
              </a:solidFill>
              <a:latin typeface="Open Sans"/>
              <a:ea typeface="Open Sans"/>
              <a:cs typeface="Open Sans"/>
              <a:sym typeface="Open Sans"/>
            </a:endParaRPr>
          </a:p>
        </p:txBody>
      </p:sp>
      <p:pic>
        <p:nvPicPr>
          <p:cNvPr id="155" name="Google Shape;155;g258885da5be_0_100" descr="Image result for exit ticket"/>
          <p:cNvPicPr preferRelativeResize="0"/>
          <p:nvPr/>
        </p:nvPicPr>
        <p:blipFill>
          <a:blip r:embed="rId3">
            <a:alphaModFix/>
          </a:blip>
          <a:stretch>
            <a:fillRect/>
          </a:stretch>
        </p:blipFill>
        <p:spPr>
          <a:xfrm>
            <a:off x="1759675" y="3212225"/>
            <a:ext cx="2630300" cy="1693300"/>
          </a:xfrm>
          <a:prstGeom prst="rect">
            <a:avLst/>
          </a:prstGeom>
          <a:noFill/>
          <a:ln>
            <a:noFill/>
          </a:ln>
        </p:spPr>
      </p:pic>
      <p:pic>
        <p:nvPicPr>
          <p:cNvPr id="156" name="Google Shape;156;g258885da5be_0_100"/>
          <p:cNvPicPr preferRelativeResize="0"/>
          <p:nvPr/>
        </p:nvPicPr>
        <p:blipFill>
          <a:blip r:embed="rId4">
            <a:alphaModFix/>
          </a:blip>
          <a:stretch>
            <a:fillRect/>
          </a:stretch>
        </p:blipFill>
        <p:spPr>
          <a:xfrm>
            <a:off x="1923124" y="3277125"/>
            <a:ext cx="2151024" cy="156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58885da5be_0_111"/>
          <p:cNvSpPr txBox="1">
            <a:spLocks noGrp="1"/>
          </p:cNvSpPr>
          <p:nvPr>
            <p:ph type="title"/>
          </p:nvPr>
        </p:nvSpPr>
        <p:spPr>
          <a:xfrm>
            <a:off x="314875" y="370575"/>
            <a:ext cx="57915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a:solidFill>
                  <a:srgbClr val="6091BA"/>
                </a:solidFill>
                <a:latin typeface="Open Sans"/>
                <a:ea typeface="Open Sans"/>
                <a:cs typeface="Open Sans"/>
                <a:sym typeface="Open Sans"/>
              </a:rPr>
              <a:t>Do Now</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a:solidFill>
                  <a:srgbClr val="000000"/>
                </a:solidFill>
                <a:latin typeface="Open Sans"/>
                <a:ea typeface="Open Sans"/>
                <a:cs typeface="Open Sans"/>
                <a:sym typeface="Open Sans"/>
              </a:rPr>
              <a:t>How will we know if our insulator is successful? Draw a diagram or write two sentences.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a:solidFill>
                  <a:srgbClr val="000000"/>
                </a:solidFill>
                <a:latin typeface="Open Sans"/>
                <a:ea typeface="Open Sans"/>
                <a:cs typeface="Open Sans"/>
                <a:sym typeface="Open Sans"/>
              </a:rPr>
              <a:t>Our insulator will be successful if…</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62" name="Google Shape;162;g258885da5be_0_111"/>
          <p:cNvSpPr/>
          <p:nvPr/>
        </p:nvSpPr>
        <p:spPr>
          <a:xfrm>
            <a:off x="6293650" y="2785550"/>
            <a:ext cx="2195100" cy="20721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3" name="Google Shape;163;g258885da5be_0_111"/>
          <p:cNvSpPr txBox="1"/>
          <p:nvPr/>
        </p:nvSpPr>
        <p:spPr>
          <a:xfrm>
            <a:off x="6463650" y="2785550"/>
            <a:ext cx="3106500" cy="35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200" b="1" dirty="0">
                <a:solidFill>
                  <a:srgbClr val="FFFFFF"/>
                </a:solidFill>
                <a:latin typeface="Open Sans"/>
                <a:ea typeface="Open Sans"/>
                <a:cs typeface="Open Sans"/>
                <a:sym typeface="Open Sans"/>
              </a:rPr>
              <a:t>  </a:t>
            </a:r>
            <a:r>
              <a:rPr lang="en" sz="2000" b="1" u="sng" dirty="0">
                <a:solidFill>
                  <a:srgbClr val="FFFFFF"/>
                </a:solidFill>
                <a:latin typeface="Open Sans"/>
                <a:ea typeface="Open Sans"/>
                <a:cs typeface="Open Sans"/>
                <a:sym typeface="Open Sans"/>
              </a:rPr>
              <a:t>Word Bank</a:t>
            </a:r>
            <a:endParaRPr sz="20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2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000" dirty="0">
                <a:solidFill>
                  <a:srgbClr val="FFFFFF"/>
                </a:solidFill>
                <a:latin typeface="Open Sans"/>
                <a:ea typeface="Open Sans"/>
                <a:cs typeface="Open Sans"/>
                <a:sym typeface="Open Sans"/>
              </a:rPr>
              <a:t>- temperature</a:t>
            </a:r>
            <a:endParaRPr sz="20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000" dirty="0">
                <a:solidFill>
                  <a:srgbClr val="FFFFFF"/>
                </a:solidFill>
                <a:latin typeface="Open Sans"/>
                <a:ea typeface="Open Sans"/>
                <a:cs typeface="Open Sans"/>
                <a:sym typeface="Open Sans"/>
              </a:rPr>
              <a:t>- water</a:t>
            </a:r>
            <a:endParaRPr sz="20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000" dirty="0">
                <a:solidFill>
                  <a:srgbClr val="FFFFFF"/>
                </a:solidFill>
                <a:latin typeface="Open Sans"/>
                <a:ea typeface="Open Sans"/>
                <a:cs typeface="Open Sans"/>
                <a:sym typeface="Open Sans"/>
              </a:rPr>
              <a:t>- heat</a:t>
            </a:r>
            <a:endParaRPr sz="20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2000" dirty="0">
                <a:solidFill>
                  <a:srgbClr val="FFFFFF"/>
                </a:solidFill>
                <a:latin typeface="Open Sans"/>
                <a:ea typeface="Open Sans"/>
                <a:cs typeface="Open Sans"/>
                <a:sym typeface="Open Sans"/>
              </a:rPr>
              <a:t>- thermometer</a:t>
            </a:r>
            <a:endParaRPr sz="20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2000" dirty="0">
              <a:solidFill>
                <a:srgbClr val="FFFFFF"/>
              </a:solidFill>
              <a:latin typeface="Open Sans"/>
              <a:ea typeface="Open Sans"/>
              <a:cs typeface="Open Sans"/>
              <a:sym typeface="Open Sans"/>
            </a:endParaRPr>
          </a:p>
        </p:txBody>
      </p:sp>
      <p:pic>
        <p:nvPicPr>
          <p:cNvPr id="164" name="Google Shape;164;g258885da5be_0_111"/>
          <p:cNvPicPr preferRelativeResize="0"/>
          <p:nvPr/>
        </p:nvPicPr>
        <p:blipFill>
          <a:blip r:embed="rId3">
            <a:alphaModFix/>
          </a:blip>
          <a:stretch>
            <a:fillRect/>
          </a:stretch>
        </p:blipFill>
        <p:spPr>
          <a:xfrm>
            <a:off x="6293650" y="496025"/>
            <a:ext cx="2195100" cy="20621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58885da5be_0_120"/>
          <p:cNvSpPr txBox="1">
            <a:spLocks noGrp="1"/>
          </p:cNvSpPr>
          <p:nvPr>
            <p:ph type="title"/>
          </p:nvPr>
        </p:nvSpPr>
        <p:spPr>
          <a:xfrm>
            <a:off x="314875" y="294375"/>
            <a:ext cx="83298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Tasks for Running Insulators</a:t>
            </a:r>
            <a:endParaRPr sz="2400" b="1" dirty="0">
              <a:solidFill>
                <a:srgbClr val="6091BA"/>
              </a:solidFill>
              <a:latin typeface="Open Sans"/>
              <a:ea typeface="Open Sans"/>
              <a:cs typeface="Open Sans"/>
              <a:sym typeface="Open Sans"/>
            </a:endParaRPr>
          </a:p>
          <a:p>
            <a:pPr marL="457200" indent="-374650">
              <a:lnSpc>
                <a:spcPct val="115000"/>
              </a:lnSpc>
              <a:buClr>
                <a:srgbClr val="000000"/>
              </a:buClr>
              <a:buSzPts val="2300"/>
              <a:buFont typeface="Open Sans"/>
              <a:buChar char="●"/>
            </a:pPr>
            <a:r>
              <a:rPr lang="en" sz="2300" dirty="0">
                <a:solidFill>
                  <a:srgbClr val="000000"/>
                </a:solidFill>
                <a:latin typeface="Open Sans"/>
                <a:ea typeface="Open Sans"/>
                <a:cs typeface="Open Sans"/>
                <a:sym typeface="Open Sans"/>
              </a:rPr>
              <a:t>Lid of cup needs to be removed.</a:t>
            </a:r>
            <a:endParaRPr sz="2300" dirty="0">
              <a:solidFill>
                <a:srgbClr val="000000"/>
              </a:solidFill>
              <a:latin typeface="Open Sans"/>
              <a:ea typeface="Open Sans"/>
              <a:cs typeface="Open Sans"/>
              <a:sym typeface="Open Sans"/>
            </a:endParaRPr>
          </a:p>
          <a:p>
            <a:pPr marL="457200" indent="-374650">
              <a:lnSpc>
                <a:spcPct val="115000"/>
              </a:lnSpc>
              <a:buClr>
                <a:srgbClr val="000000"/>
              </a:buClr>
              <a:buSzPts val="2300"/>
              <a:buFont typeface="Open Sans"/>
              <a:buChar char="●"/>
            </a:pPr>
            <a:r>
              <a:rPr lang="en" sz="2300" dirty="0">
                <a:solidFill>
                  <a:srgbClr val="000000"/>
                </a:solidFill>
                <a:latin typeface="Open Sans"/>
                <a:ea typeface="Open Sans"/>
                <a:cs typeface="Open Sans"/>
                <a:sym typeface="Open Sans"/>
              </a:rPr>
              <a:t>Need to be able to read thermometer in water.</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Using stopwatch, take temperature of water in cup every minute for 10 minutes and write down on sheet.</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Finish first page of worksheet.</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70" name="Google Shape;170;g258885da5be_0_120"/>
          <p:cNvSpPr/>
          <p:nvPr/>
        </p:nvSpPr>
        <p:spPr>
          <a:xfrm rot="-5400000">
            <a:off x="3653425" y="2470439"/>
            <a:ext cx="1771500" cy="33012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71" name="Google Shape;171;g258885da5be_0_120"/>
          <p:cNvPicPr preferRelativeResize="0"/>
          <p:nvPr/>
        </p:nvPicPr>
        <p:blipFill>
          <a:blip r:embed="rId3">
            <a:alphaModFix/>
          </a:blip>
          <a:stretch>
            <a:fillRect/>
          </a:stretch>
        </p:blipFill>
        <p:spPr>
          <a:xfrm>
            <a:off x="3024638" y="3235280"/>
            <a:ext cx="3043288" cy="17759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58885da5be_0_130"/>
          <p:cNvSpPr txBox="1">
            <a:spLocks noGrp="1"/>
          </p:cNvSpPr>
          <p:nvPr>
            <p:ph type="title"/>
          </p:nvPr>
        </p:nvSpPr>
        <p:spPr>
          <a:xfrm>
            <a:off x="314875" y="294375"/>
            <a:ext cx="8444100" cy="21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Exit Ticket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How effective was your insulator? Give one reason.</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Our insulator was effective because… </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77" name="Google Shape;177;g258885da5be_0_130"/>
          <p:cNvSpPr/>
          <p:nvPr/>
        </p:nvSpPr>
        <p:spPr>
          <a:xfrm>
            <a:off x="1526850" y="2455300"/>
            <a:ext cx="2243700" cy="22779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8" name="Google Shape;178;g258885da5be_0_130"/>
          <p:cNvSpPr txBox="1"/>
          <p:nvPr/>
        </p:nvSpPr>
        <p:spPr>
          <a:xfrm>
            <a:off x="1739250" y="2480750"/>
            <a:ext cx="3106500" cy="35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200" b="1" dirty="0">
                <a:solidFill>
                  <a:srgbClr val="FFFFFF"/>
                </a:solidFill>
                <a:latin typeface="Open Sans"/>
                <a:ea typeface="Open Sans"/>
                <a:cs typeface="Open Sans"/>
                <a:sym typeface="Open Sans"/>
              </a:rPr>
              <a:t> </a:t>
            </a:r>
            <a:r>
              <a:rPr lang="en" sz="1900" b="1" dirty="0">
                <a:solidFill>
                  <a:srgbClr val="FFFFFF"/>
                </a:solidFill>
                <a:latin typeface="Open Sans"/>
                <a:ea typeface="Open Sans"/>
                <a:cs typeface="Open Sans"/>
                <a:sym typeface="Open Sans"/>
              </a:rPr>
              <a:t> </a:t>
            </a:r>
            <a:r>
              <a:rPr lang="en" sz="1900" b="1" u="sng" dirty="0">
                <a:solidFill>
                  <a:srgbClr val="FFFFFF"/>
                </a:solidFill>
                <a:latin typeface="Open Sans"/>
                <a:ea typeface="Open Sans"/>
                <a:cs typeface="Open Sans"/>
                <a:sym typeface="Open Sans"/>
              </a:rPr>
              <a:t>Word Bank</a:t>
            </a:r>
            <a:endParaRPr sz="19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temperature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heat</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inside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outside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materials</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2200" b="1" u="sng" dirty="0">
              <a:solidFill>
                <a:srgbClr val="FFFFFF"/>
              </a:solidFill>
              <a:latin typeface="Open Sans"/>
              <a:ea typeface="Open Sans"/>
              <a:cs typeface="Open Sans"/>
              <a:sym typeface="Open Sans"/>
            </a:endParaRPr>
          </a:p>
        </p:txBody>
      </p:sp>
      <p:pic>
        <p:nvPicPr>
          <p:cNvPr id="179" name="Google Shape;179;g258885da5be_0_130" descr="Image result for exit ticket"/>
          <p:cNvPicPr preferRelativeResize="0"/>
          <p:nvPr/>
        </p:nvPicPr>
        <p:blipFill>
          <a:blip r:embed="rId3">
            <a:alphaModFix/>
          </a:blip>
          <a:stretch>
            <a:fillRect/>
          </a:stretch>
        </p:blipFill>
        <p:spPr>
          <a:xfrm>
            <a:off x="4687000" y="2668425"/>
            <a:ext cx="2630300" cy="1693300"/>
          </a:xfrm>
          <a:prstGeom prst="rect">
            <a:avLst/>
          </a:prstGeom>
          <a:noFill/>
          <a:ln>
            <a:noFill/>
          </a:ln>
        </p:spPr>
      </p:pic>
      <p:pic>
        <p:nvPicPr>
          <p:cNvPr id="180" name="Google Shape;180;g258885da5be_0_130"/>
          <p:cNvPicPr preferRelativeResize="0"/>
          <p:nvPr/>
        </p:nvPicPr>
        <p:blipFill>
          <a:blip r:embed="rId4">
            <a:alphaModFix/>
          </a:blip>
          <a:stretch>
            <a:fillRect/>
          </a:stretch>
        </p:blipFill>
        <p:spPr>
          <a:xfrm>
            <a:off x="4850449" y="2733325"/>
            <a:ext cx="2151024" cy="156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58885da5be_0_138"/>
          <p:cNvSpPr txBox="1">
            <a:spLocks noGrp="1"/>
          </p:cNvSpPr>
          <p:nvPr>
            <p:ph type="title"/>
          </p:nvPr>
        </p:nvSpPr>
        <p:spPr>
          <a:xfrm>
            <a:off x="314875" y="294375"/>
            <a:ext cx="8444100" cy="21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Do Now</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Choose two steps of the engineering process and write two sentences to explain how we did those steps.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186" name="Google Shape;186;g258885da5be_0_138"/>
          <p:cNvSpPr txBox="1"/>
          <p:nvPr/>
        </p:nvSpPr>
        <p:spPr>
          <a:xfrm>
            <a:off x="1739250" y="2480750"/>
            <a:ext cx="3106500" cy="35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200" b="1">
                <a:solidFill>
                  <a:srgbClr val="FFFFFF"/>
                </a:solidFill>
                <a:latin typeface="Open Sans"/>
                <a:ea typeface="Open Sans"/>
                <a:cs typeface="Open Sans"/>
                <a:sym typeface="Open Sans"/>
              </a:rPr>
              <a:t> </a:t>
            </a:r>
            <a:r>
              <a:rPr lang="en" sz="1900" b="1">
                <a:solidFill>
                  <a:srgbClr val="FFFFFF"/>
                </a:solidFill>
                <a:latin typeface="Open Sans"/>
                <a:ea typeface="Open Sans"/>
                <a:cs typeface="Open Sans"/>
                <a:sym typeface="Open Sans"/>
              </a:rPr>
              <a:t> </a:t>
            </a:r>
            <a:r>
              <a:rPr lang="en" sz="1900" b="1" u="sng">
                <a:solidFill>
                  <a:srgbClr val="FFFFFF"/>
                </a:solidFill>
                <a:latin typeface="Open Sans"/>
                <a:ea typeface="Open Sans"/>
                <a:cs typeface="Open Sans"/>
                <a:sym typeface="Open Sans"/>
              </a:rPr>
              <a:t>Word Bank</a:t>
            </a:r>
            <a:endParaRPr sz="19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a:solidFill>
                  <a:srgbClr val="FFFFFF"/>
                </a:solidFill>
                <a:latin typeface="Open Sans"/>
                <a:ea typeface="Open Sans"/>
                <a:cs typeface="Open Sans"/>
                <a:sym typeface="Open Sans"/>
              </a:rPr>
              <a:t>-Temperature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a:solidFill>
                  <a:srgbClr val="FFFFFF"/>
                </a:solidFill>
                <a:latin typeface="Open Sans"/>
                <a:ea typeface="Open Sans"/>
                <a:cs typeface="Open Sans"/>
                <a:sym typeface="Open Sans"/>
              </a:rPr>
              <a:t>-Heat</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a:solidFill>
                  <a:srgbClr val="FFFFFF"/>
                </a:solidFill>
                <a:latin typeface="Open Sans"/>
                <a:ea typeface="Open Sans"/>
                <a:cs typeface="Open Sans"/>
                <a:sym typeface="Open Sans"/>
              </a:rPr>
              <a:t>-Inside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a:solidFill>
                  <a:srgbClr val="FFFFFF"/>
                </a:solidFill>
                <a:latin typeface="Open Sans"/>
                <a:ea typeface="Open Sans"/>
                <a:cs typeface="Open Sans"/>
                <a:sym typeface="Open Sans"/>
              </a:rPr>
              <a:t>-Outside</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a:solidFill>
                  <a:srgbClr val="FFFFFF"/>
                </a:solidFill>
                <a:latin typeface="Open Sans"/>
                <a:ea typeface="Open Sans"/>
                <a:cs typeface="Open Sans"/>
                <a:sym typeface="Open Sans"/>
              </a:rPr>
              <a:t>-Materials</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2200" b="1" u="sng" dirty="0">
              <a:solidFill>
                <a:srgbClr val="FFFFFF"/>
              </a:solidFill>
              <a:latin typeface="Open Sans"/>
              <a:ea typeface="Open Sans"/>
              <a:cs typeface="Open Sans"/>
              <a:sym typeface="Open Sans"/>
            </a:endParaRPr>
          </a:p>
        </p:txBody>
      </p:sp>
      <p:pic>
        <p:nvPicPr>
          <p:cNvPr id="187" name="Google Shape;187;g258885da5be_0_138"/>
          <p:cNvPicPr preferRelativeResize="0"/>
          <p:nvPr/>
        </p:nvPicPr>
        <p:blipFill>
          <a:blip r:embed="rId3">
            <a:alphaModFix/>
          </a:blip>
          <a:stretch>
            <a:fillRect/>
          </a:stretch>
        </p:blipFill>
        <p:spPr>
          <a:xfrm>
            <a:off x="2568775" y="1739550"/>
            <a:ext cx="3936300" cy="2974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29C3-37E7-A11E-BB6D-7213C57F7348}"/>
              </a:ext>
            </a:extLst>
          </p:cNvPr>
          <p:cNvSpPr>
            <a:spLocks noGrp="1"/>
          </p:cNvSpPr>
          <p:nvPr>
            <p:ph type="title"/>
          </p:nvPr>
        </p:nvSpPr>
        <p:spPr/>
        <p:txBody>
          <a:bodyPr/>
          <a:lstStyle/>
          <a:p>
            <a:r>
              <a:rPr lang="en" sz="2800" b="1" dirty="0">
                <a:solidFill>
                  <a:srgbClr val="6091BA"/>
                </a:solidFill>
                <a:latin typeface="Open Sans"/>
                <a:ea typeface="Open Sans"/>
                <a:cs typeface="Open Sans"/>
                <a:sym typeface="Open Sans"/>
              </a:rPr>
              <a:t>Tasks for Lab Wrap-Up</a:t>
            </a:r>
            <a:endParaRPr lang="en-US" dirty="0"/>
          </a:p>
        </p:txBody>
      </p:sp>
      <p:sp>
        <p:nvSpPr>
          <p:cNvPr id="3" name="Text Placeholder 2">
            <a:extLst>
              <a:ext uri="{FF2B5EF4-FFF2-40B4-BE49-F238E27FC236}">
                <a16:creationId xmlns:a16="http://schemas.microsoft.com/office/drawing/2014/main" id="{B2B6C9EE-4215-85FB-A2C5-9387F5F7F79B}"/>
              </a:ext>
            </a:extLst>
          </p:cNvPr>
          <p:cNvSpPr>
            <a:spLocks noGrp="1"/>
          </p:cNvSpPr>
          <p:nvPr>
            <p:ph type="body" idx="1"/>
          </p:nvPr>
        </p:nvSpPr>
        <p:spPr>
          <a:xfrm>
            <a:off x="311700" y="1152475"/>
            <a:ext cx="5548187" cy="3416400"/>
          </a:xfrm>
        </p:spPr>
        <p:txBody>
          <a:bodyPr/>
          <a:lstStyle/>
          <a:p>
            <a:pPr marL="457200" lvl="0" indent="-374650" algn="l" rtl="0">
              <a:lnSpc>
                <a:spcPct val="115000"/>
              </a:lnSpc>
              <a:spcBef>
                <a:spcPts val="0"/>
              </a:spcBef>
              <a:spcAft>
                <a:spcPts val="0"/>
              </a:spcAft>
              <a:buClr>
                <a:srgbClr val="000000"/>
              </a:buClr>
              <a:buSzPct val="100000"/>
              <a:buFont typeface="Open Sans"/>
              <a:buAutoNum type="arabicPeriod"/>
            </a:pPr>
            <a:r>
              <a:rPr lang="en-US" sz="1800" dirty="0">
                <a:solidFill>
                  <a:srgbClr val="000000"/>
                </a:solidFill>
                <a:latin typeface="Open Sans"/>
                <a:ea typeface="Open Sans"/>
                <a:cs typeface="Open Sans"/>
                <a:sym typeface="Open Sans"/>
              </a:rPr>
              <a:t>Subtract highest and lowest temperature for total temperature change.</a:t>
            </a:r>
          </a:p>
          <a:p>
            <a:pPr marL="882650" lvl="0" indent="-342900" algn="l" rtl="0">
              <a:lnSpc>
                <a:spcPct val="115000"/>
              </a:lnSpc>
              <a:spcBef>
                <a:spcPts val="0"/>
              </a:spcBef>
              <a:spcAft>
                <a:spcPts val="0"/>
              </a:spcAft>
              <a:buClr>
                <a:srgbClr val="000000"/>
              </a:buClr>
              <a:buSzPts val="2300"/>
              <a:buFont typeface="Arial" panose="020B0604020202020204" pitchFamily="34" charset="0"/>
              <a:buChar char="•"/>
            </a:pPr>
            <a:r>
              <a:rPr lang="en-US" sz="1800" dirty="0">
                <a:solidFill>
                  <a:srgbClr val="000000"/>
                </a:solidFill>
                <a:latin typeface="Open Sans"/>
                <a:ea typeface="Open Sans"/>
                <a:cs typeface="Open Sans"/>
                <a:sym typeface="Open Sans"/>
              </a:rPr>
              <a:t>Write names, temperature change, materials, &amp; structures on whiteboard.</a:t>
            </a:r>
          </a:p>
          <a:p>
            <a:pPr marL="882650" lvl="0" indent="-342900" algn="l" rtl="0">
              <a:lnSpc>
                <a:spcPct val="115000"/>
              </a:lnSpc>
              <a:spcBef>
                <a:spcPts val="0"/>
              </a:spcBef>
              <a:spcAft>
                <a:spcPts val="0"/>
              </a:spcAft>
              <a:buClr>
                <a:srgbClr val="000000"/>
              </a:buClr>
              <a:buSzPts val="2300"/>
              <a:buFont typeface="Arial" panose="020B0604020202020204" pitchFamily="34" charset="0"/>
              <a:buChar char="•"/>
            </a:pPr>
            <a:r>
              <a:rPr lang="en-US" sz="1800" dirty="0">
                <a:solidFill>
                  <a:srgbClr val="000000"/>
                </a:solidFill>
                <a:latin typeface="Open Sans"/>
                <a:ea typeface="Open Sans"/>
                <a:cs typeface="Open Sans"/>
                <a:sym typeface="Open Sans"/>
              </a:rPr>
              <a:t>Determine which group(s) won.</a:t>
            </a:r>
          </a:p>
          <a:p>
            <a:pPr indent="-374650">
              <a:buClr>
                <a:srgbClr val="000000"/>
              </a:buClr>
              <a:buSzPct val="100000"/>
              <a:buFont typeface="+mj-lt"/>
              <a:buAutoNum type="arabicPeriod" startAt="2"/>
            </a:pPr>
            <a:r>
              <a:rPr lang="en-US" dirty="0">
                <a:solidFill>
                  <a:srgbClr val="000000"/>
                </a:solidFill>
                <a:latin typeface="Open Sans"/>
                <a:ea typeface="Open Sans"/>
                <a:cs typeface="Open Sans"/>
                <a:sym typeface="Open Sans"/>
              </a:rPr>
              <a:t>Conduct gallery walk to see other groups’ insulators.</a:t>
            </a:r>
          </a:p>
          <a:p>
            <a:pPr indent="-374650">
              <a:buClr>
                <a:srgbClr val="000000"/>
              </a:buClr>
              <a:buSzPct val="100000"/>
              <a:buFont typeface="Open Sans"/>
              <a:buAutoNum type="arabicPeriod" startAt="2"/>
            </a:pPr>
            <a:r>
              <a:rPr lang="en-US" dirty="0">
                <a:solidFill>
                  <a:srgbClr val="000000"/>
                </a:solidFill>
                <a:latin typeface="Open Sans"/>
                <a:ea typeface="Open Sans"/>
                <a:cs typeface="Open Sans"/>
                <a:sym typeface="Open Sans"/>
              </a:rPr>
              <a:t>Finish the first page of the worksheet.</a:t>
            </a:r>
          </a:p>
          <a:p>
            <a:pPr marL="882650">
              <a:buClr>
                <a:srgbClr val="000000"/>
              </a:buClr>
              <a:buSzPts val="2300"/>
              <a:buFont typeface="Arial" panose="020B0604020202020204" pitchFamily="34" charset="0"/>
              <a:buChar char="•"/>
            </a:pPr>
            <a:r>
              <a:rPr lang="en-US" dirty="0">
                <a:solidFill>
                  <a:srgbClr val="000000"/>
                </a:solidFill>
                <a:latin typeface="Open Sans"/>
                <a:ea typeface="Open Sans"/>
                <a:cs typeface="Open Sans"/>
                <a:sym typeface="Open Sans"/>
              </a:rPr>
              <a:t>Contest Results: “My group” &amp; “one other group”</a:t>
            </a:r>
            <a:endParaRPr lang="en-US" dirty="0">
              <a:solidFill>
                <a:srgbClr val="000000"/>
              </a:solidFill>
              <a:latin typeface="Open Sans"/>
              <a:ea typeface="Open Sans"/>
              <a:cs typeface="Open Sans"/>
            </a:endParaRPr>
          </a:p>
        </p:txBody>
      </p:sp>
      <p:sp>
        <p:nvSpPr>
          <p:cNvPr id="4" name="Google Shape;193;g258885da5be_0_147">
            <a:extLst>
              <a:ext uri="{FF2B5EF4-FFF2-40B4-BE49-F238E27FC236}">
                <a16:creationId xmlns:a16="http://schemas.microsoft.com/office/drawing/2014/main" id="{76A294F8-5234-D63D-70AA-C3DF5FF00FD4}"/>
              </a:ext>
            </a:extLst>
          </p:cNvPr>
          <p:cNvSpPr/>
          <p:nvPr/>
        </p:nvSpPr>
        <p:spPr>
          <a:xfrm>
            <a:off x="6172675" y="998650"/>
            <a:ext cx="2810700" cy="35160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 name="Google Shape;194;g258885da5be_0_147">
            <a:extLst>
              <a:ext uri="{FF2B5EF4-FFF2-40B4-BE49-F238E27FC236}">
                <a16:creationId xmlns:a16="http://schemas.microsoft.com/office/drawing/2014/main" id="{9B116880-6AA8-48FA-81C8-E937ACC3A8C5}"/>
              </a:ext>
            </a:extLst>
          </p:cNvPr>
          <p:cNvPicPr preferRelativeResize="0"/>
          <p:nvPr/>
        </p:nvPicPr>
        <p:blipFill>
          <a:blip r:embed="rId2">
            <a:alphaModFix/>
          </a:blip>
          <a:stretch>
            <a:fillRect/>
          </a:stretch>
        </p:blipFill>
        <p:spPr>
          <a:xfrm>
            <a:off x="6172675" y="3065825"/>
            <a:ext cx="2810675" cy="1357900"/>
          </a:xfrm>
          <a:prstGeom prst="rect">
            <a:avLst/>
          </a:prstGeom>
          <a:noFill/>
          <a:ln>
            <a:noFill/>
          </a:ln>
        </p:spPr>
      </p:pic>
      <p:pic>
        <p:nvPicPr>
          <p:cNvPr id="6" name="Google Shape;195;g258885da5be_0_147">
            <a:extLst>
              <a:ext uri="{FF2B5EF4-FFF2-40B4-BE49-F238E27FC236}">
                <a16:creationId xmlns:a16="http://schemas.microsoft.com/office/drawing/2014/main" id="{1CDB0C3A-CC08-0446-A3DC-00AC505F6E58}"/>
              </a:ext>
            </a:extLst>
          </p:cNvPr>
          <p:cNvPicPr preferRelativeResize="0"/>
          <p:nvPr/>
        </p:nvPicPr>
        <p:blipFill>
          <a:blip r:embed="rId3">
            <a:alphaModFix/>
          </a:blip>
          <a:stretch>
            <a:fillRect/>
          </a:stretch>
        </p:blipFill>
        <p:spPr>
          <a:xfrm>
            <a:off x="6172675" y="1054524"/>
            <a:ext cx="2810675" cy="1874719"/>
          </a:xfrm>
          <a:prstGeom prst="rect">
            <a:avLst/>
          </a:prstGeom>
          <a:noFill/>
          <a:ln>
            <a:noFill/>
          </a:ln>
        </p:spPr>
      </p:pic>
    </p:spTree>
    <p:extLst>
      <p:ext uri="{BB962C8B-B14F-4D97-AF65-F5344CB8AC3E}">
        <p14:creationId xmlns:p14="http://schemas.microsoft.com/office/powerpoint/2010/main" val="367022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58885da5be_0_158"/>
          <p:cNvSpPr txBox="1">
            <a:spLocks noGrp="1"/>
          </p:cNvSpPr>
          <p:nvPr>
            <p:ph type="title"/>
          </p:nvPr>
        </p:nvSpPr>
        <p:spPr>
          <a:xfrm>
            <a:off x="314875" y="141975"/>
            <a:ext cx="8589900" cy="305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Insulator Design Challenge and Reflection</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Task: Write a five-sentence reflection about our insulator engineering project.</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1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Word Bank: temperature, heat transfer, thermal energy, degrees, insulator, conductor, materials, engineering</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br>
              <a:rPr lang="en" sz="1000" dirty="0">
                <a:solidFill>
                  <a:srgbClr val="000000"/>
                </a:solidFill>
                <a:latin typeface="Open Sans"/>
                <a:ea typeface="Open Sans"/>
                <a:cs typeface="Open Sans"/>
                <a:sym typeface="Open Sans"/>
              </a:rPr>
            </a:br>
            <a:endParaRPr sz="1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I built an __________ insulator for my cup and my evidence is…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One thing that went well during my insulator engineering project is…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One thing that I would change how I built my insulator is…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…(fourth sentence)				…(fifth sentence)</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cxnSp>
        <p:nvCxnSpPr>
          <p:cNvPr id="201" name="Google Shape;201;g258885da5be_0_158"/>
          <p:cNvCxnSpPr/>
          <p:nvPr/>
        </p:nvCxnSpPr>
        <p:spPr>
          <a:xfrm>
            <a:off x="1462100" y="2663100"/>
            <a:ext cx="6408000" cy="0"/>
          </a:xfrm>
          <a:prstGeom prst="straightConnector1">
            <a:avLst/>
          </a:prstGeom>
          <a:noFill/>
          <a:ln w="38100" cap="flat" cmpd="sng">
            <a:solidFill>
              <a:srgbClr val="9FCC3B"/>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14875" y="294375"/>
            <a:ext cx="5483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Do Now</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You have a cup of hot chocolate on a cold day. Draw a diagram of the cup and label where heat transfer would occur. Draw where you add something to keep the hot chocolate warm.</a:t>
            </a:r>
            <a:endParaRPr sz="2300" dirty="0">
              <a:solidFill>
                <a:srgbClr val="000000"/>
              </a:solidFill>
              <a:latin typeface="Open Sans"/>
              <a:ea typeface="Open Sans"/>
              <a:cs typeface="Open Sans"/>
              <a:sym typeface="Open Sans"/>
            </a:endParaRPr>
          </a:p>
        </p:txBody>
      </p:sp>
      <p:sp>
        <p:nvSpPr>
          <p:cNvPr id="64" name="Google Shape;64;p2"/>
          <p:cNvSpPr txBox="1"/>
          <p:nvPr/>
        </p:nvSpPr>
        <p:spPr>
          <a:xfrm>
            <a:off x="5974725" y="3705571"/>
            <a:ext cx="2791500" cy="57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200" dirty="0">
                <a:solidFill>
                  <a:srgbClr val="B7B7B7"/>
                </a:solidFill>
                <a:latin typeface="Open Sans"/>
                <a:ea typeface="Open Sans"/>
                <a:cs typeface="Open Sans"/>
                <a:sym typeface="Open Sans"/>
              </a:rPr>
              <a:t>Cup of hot chocolate</a:t>
            </a:r>
            <a:endParaRPr sz="1200" b="0" i="0" u="none" strike="noStrike" cap="none" dirty="0">
              <a:solidFill>
                <a:srgbClr val="B7B7B7"/>
              </a:solidFill>
              <a:latin typeface="Open Sans"/>
              <a:ea typeface="Open Sans"/>
              <a:cs typeface="Open Sans"/>
              <a:sym typeface="Open Sans"/>
            </a:endParaRPr>
          </a:p>
        </p:txBody>
      </p:sp>
      <p:sp>
        <p:nvSpPr>
          <p:cNvPr id="65" name="Google Shape;65;p2"/>
          <p:cNvSpPr/>
          <p:nvPr/>
        </p:nvSpPr>
        <p:spPr>
          <a:xfrm>
            <a:off x="314900" y="3287950"/>
            <a:ext cx="5087100" cy="17037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6" name="Google Shape;66;p2"/>
          <p:cNvSpPr txBox="1"/>
          <p:nvPr/>
        </p:nvSpPr>
        <p:spPr>
          <a:xfrm>
            <a:off x="359398" y="3419575"/>
            <a:ext cx="49665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2000" b="1" u="sng" dirty="0">
                <a:solidFill>
                  <a:srgbClr val="FFFFFF"/>
                </a:solidFill>
                <a:latin typeface="Open Sans"/>
                <a:ea typeface="Open Sans"/>
                <a:cs typeface="Open Sans"/>
                <a:sym typeface="Open Sans"/>
              </a:rPr>
              <a:t>Word Bank for labels</a:t>
            </a:r>
            <a:endParaRPr sz="2000" b="1" u="sng"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100"/>
              <a:buFont typeface="Arial"/>
              <a:buNone/>
            </a:pPr>
            <a:r>
              <a:rPr lang="en" sz="1800" dirty="0">
                <a:solidFill>
                  <a:srgbClr val="FFFFFF"/>
                </a:solidFill>
                <a:latin typeface="Open Sans"/>
                <a:ea typeface="Open Sans"/>
                <a:cs typeface="Open Sans"/>
                <a:sym typeface="Open Sans"/>
              </a:rPr>
              <a:t>- insulator - conductor – heat - lid </a:t>
            </a:r>
          </a:p>
          <a:p>
            <a:pPr marL="0" marR="0" lvl="0" indent="0" algn="ctr" rtl="0">
              <a:lnSpc>
                <a:spcPct val="115000"/>
              </a:lnSpc>
              <a:spcBef>
                <a:spcPts val="0"/>
              </a:spcBef>
              <a:spcAft>
                <a:spcPts val="0"/>
              </a:spcAft>
              <a:buClr>
                <a:srgbClr val="000000"/>
              </a:buClr>
              <a:buSzPts val="1100"/>
              <a:buFont typeface="Arial"/>
              <a:buNone/>
            </a:pPr>
            <a:r>
              <a:rPr lang="en" sz="1800" dirty="0">
                <a:solidFill>
                  <a:srgbClr val="FFFFFF"/>
                </a:solidFill>
                <a:latin typeface="Open Sans"/>
                <a:ea typeface="Open Sans"/>
                <a:cs typeface="Open Sans"/>
                <a:sym typeface="Open Sans"/>
              </a:rPr>
              <a:t>- hot chocolate - cup – outside - inside  </a:t>
            </a:r>
          </a:p>
          <a:p>
            <a:pPr marL="0" marR="0" lvl="0" indent="0" algn="ctr" rtl="0">
              <a:lnSpc>
                <a:spcPct val="115000"/>
              </a:lnSpc>
              <a:spcBef>
                <a:spcPts val="0"/>
              </a:spcBef>
              <a:spcAft>
                <a:spcPts val="0"/>
              </a:spcAft>
              <a:buClr>
                <a:srgbClr val="000000"/>
              </a:buClr>
              <a:buSzPts val="1100"/>
              <a:buFont typeface="Arial"/>
              <a:buNone/>
            </a:pPr>
            <a:r>
              <a:rPr lang="en" sz="1800" dirty="0">
                <a:solidFill>
                  <a:srgbClr val="FFFFFF"/>
                </a:solidFill>
                <a:latin typeface="Open Sans"/>
                <a:ea typeface="Open Sans"/>
                <a:cs typeface="Open Sans"/>
                <a:sym typeface="Open Sans"/>
              </a:rPr>
              <a:t>- transfer – sleeve - cover</a:t>
            </a:r>
            <a:endParaRPr sz="1800" dirty="0">
              <a:solidFill>
                <a:srgbClr val="FFFFFF"/>
              </a:solidFill>
              <a:latin typeface="Open Sans"/>
              <a:ea typeface="Open Sans"/>
              <a:cs typeface="Open Sans"/>
              <a:sym typeface="Open Sans"/>
            </a:endParaRPr>
          </a:p>
        </p:txBody>
      </p:sp>
      <p:pic>
        <p:nvPicPr>
          <p:cNvPr id="67" name="Google Shape;67;p2"/>
          <p:cNvPicPr preferRelativeResize="0"/>
          <p:nvPr/>
        </p:nvPicPr>
        <p:blipFill>
          <a:blip r:embed="rId3">
            <a:alphaModFix/>
          </a:blip>
          <a:stretch>
            <a:fillRect/>
          </a:stretch>
        </p:blipFill>
        <p:spPr>
          <a:xfrm>
            <a:off x="6168825" y="894625"/>
            <a:ext cx="2413425" cy="2791500"/>
          </a:xfrm>
          <a:prstGeom prst="rect">
            <a:avLst/>
          </a:prstGeom>
          <a:noFill/>
          <a:ln>
            <a:noFill/>
          </a:ln>
        </p:spPr>
      </p:pic>
      <p:pic>
        <p:nvPicPr>
          <p:cNvPr id="68" name="Google Shape;68;p2"/>
          <p:cNvPicPr preferRelativeResize="0"/>
          <p:nvPr/>
        </p:nvPicPr>
        <p:blipFill>
          <a:blip r:embed="rId4">
            <a:alphaModFix/>
          </a:blip>
          <a:stretch>
            <a:fillRect/>
          </a:stretch>
        </p:blipFill>
        <p:spPr>
          <a:xfrm>
            <a:off x="6253876" y="894625"/>
            <a:ext cx="2233206" cy="2791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58885da5be_0_167"/>
          <p:cNvSpPr txBox="1">
            <a:spLocks noGrp="1"/>
          </p:cNvSpPr>
          <p:nvPr>
            <p:ph type="title"/>
          </p:nvPr>
        </p:nvSpPr>
        <p:spPr>
          <a:xfrm>
            <a:off x="314875" y="294375"/>
            <a:ext cx="8444100" cy="21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Exit Ticket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Write one sentence to describe how you felt about doing our engineering insulator design project.</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207" name="Google Shape;207;g258885da5be_0_167"/>
          <p:cNvSpPr/>
          <p:nvPr/>
        </p:nvSpPr>
        <p:spPr>
          <a:xfrm>
            <a:off x="416100" y="1986925"/>
            <a:ext cx="3412200" cy="24759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8" name="Google Shape;208;g258885da5be_0_167"/>
          <p:cNvSpPr txBox="1"/>
          <p:nvPr/>
        </p:nvSpPr>
        <p:spPr>
          <a:xfrm>
            <a:off x="451625" y="2071375"/>
            <a:ext cx="33768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900" b="1" u="sng" dirty="0">
                <a:solidFill>
                  <a:srgbClr val="FFFFFF"/>
                </a:solidFill>
                <a:latin typeface="Open Sans"/>
                <a:ea typeface="Open Sans"/>
                <a:cs typeface="Open Sans"/>
                <a:sym typeface="Open Sans"/>
              </a:rPr>
              <a:t>Word Bank</a:t>
            </a:r>
            <a:endParaRPr sz="1900" b="1" u="sng"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difficult – easy – fun</a:t>
            </a: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interesting - confusing </a:t>
            </a: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uncomfortable - annoying</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helped me learn</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r>
              <a:rPr lang="en" sz="1900" dirty="0">
                <a:solidFill>
                  <a:srgbClr val="FFFFFF"/>
                </a:solidFill>
                <a:latin typeface="Open Sans"/>
                <a:ea typeface="Open Sans"/>
                <a:cs typeface="Open Sans"/>
                <a:sym typeface="Open Sans"/>
              </a:rPr>
              <a:t>- do more/less engineering</a:t>
            </a: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900"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2200" b="1" u="sng" dirty="0">
              <a:solidFill>
                <a:srgbClr val="FFFFFF"/>
              </a:solidFill>
              <a:latin typeface="Open Sans"/>
              <a:ea typeface="Open Sans"/>
              <a:cs typeface="Open Sans"/>
              <a:sym typeface="Open Sans"/>
            </a:endParaRPr>
          </a:p>
        </p:txBody>
      </p:sp>
      <p:pic>
        <p:nvPicPr>
          <p:cNvPr id="209" name="Google Shape;209;g258885da5be_0_167" descr="Image result for exit ticket"/>
          <p:cNvPicPr preferRelativeResize="0"/>
          <p:nvPr/>
        </p:nvPicPr>
        <p:blipFill>
          <a:blip r:embed="rId3">
            <a:alphaModFix/>
          </a:blip>
          <a:stretch>
            <a:fillRect/>
          </a:stretch>
        </p:blipFill>
        <p:spPr>
          <a:xfrm>
            <a:off x="4382200" y="2363625"/>
            <a:ext cx="2630300" cy="1693300"/>
          </a:xfrm>
          <a:prstGeom prst="rect">
            <a:avLst/>
          </a:prstGeom>
          <a:noFill/>
          <a:ln>
            <a:noFill/>
          </a:ln>
        </p:spPr>
      </p:pic>
      <p:pic>
        <p:nvPicPr>
          <p:cNvPr id="210" name="Google Shape;210;g258885da5be_0_167"/>
          <p:cNvPicPr preferRelativeResize="0"/>
          <p:nvPr/>
        </p:nvPicPr>
        <p:blipFill>
          <a:blip r:embed="rId4">
            <a:alphaModFix/>
          </a:blip>
          <a:stretch>
            <a:fillRect/>
          </a:stretch>
        </p:blipFill>
        <p:spPr>
          <a:xfrm>
            <a:off x="4545649" y="2428525"/>
            <a:ext cx="2151024" cy="156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58885da5be_0_1"/>
          <p:cNvSpPr txBox="1">
            <a:spLocks noGrp="1"/>
          </p:cNvSpPr>
          <p:nvPr>
            <p:ph type="title"/>
          </p:nvPr>
        </p:nvSpPr>
        <p:spPr>
          <a:xfrm>
            <a:off x="314875" y="294375"/>
            <a:ext cx="5483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Insulator Design Challenge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Your challenge is to design and build an insulator with a paper cup and other materials to keep water hotter than the other groups in your class! </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You have one class period to work on this.</a:t>
            </a:r>
            <a:endParaRPr sz="2300" dirty="0">
              <a:solidFill>
                <a:srgbClr val="000000"/>
              </a:solidFill>
              <a:latin typeface="Open Sans"/>
              <a:ea typeface="Open Sans"/>
              <a:cs typeface="Open Sans"/>
              <a:sym typeface="Open Sans"/>
            </a:endParaRPr>
          </a:p>
        </p:txBody>
      </p:sp>
      <p:sp>
        <p:nvSpPr>
          <p:cNvPr id="74" name="Google Shape;74;g258885da5be_0_1"/>
          <p:cNvSpPr/>
          <p:nvPr/>
        </p:nvSpPr>
        <p:spPr>
          <a:xfrm rot="5400000">
            <a:off x="4816500" y="1186000"/>
            <a:ext cx="5107800" cy="27774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5" name="Google Shape;75;g258885da5be_0_1"/>
          <p:cNvPicPr preferRelativeResize="0"/>
          <p:nvPr/>
        </p:nvPicPr>
        <p:blipFill rotWithShape="1">
          <a:blip r:embed="rId3">
            <a:alphaModFix/>
          </a:blip>
          <a:srcRect b="3567"/>
          <a:stretch/>
        </p:blipFill>
        <p:spPr>
          <a:xfrm>
            <a:off x="5990225" y="166600"/>
            <a:ext cx="2791500" cy="3051600"/>
          </a:xfrm>
          <a:prstGeom prst="rect">
            <a:avLst/>
          </a:prstGeom>
          <a:noFill/>
          <a:ln>
            <a:noFill/>
          </a:ln>
        </p:spPr>
      </p:pic>
      <p:pic>
        <p:nvPicPr>
          <p:cNvPr id="76" name="Google Shape;76;g258885da5be_0_1"/>
          <p:cNvPicPr preferRelativeResize="0"/>
          <p:nvPr/>
        </p:nvPicPr>
        <p:blipFill>
          <a:blip r:embed="rId4">
            <a:alphaModFix/>
          </a:blip>
          <a:stretch>
            <a:fillRect/>
          </a:stretch>
        </p:blipFill>
        <p:spPr>
          <a:xfrm>
            <a:off x="5990225" y="3392050"/>
            <a:ext cx="2752450" cy="1441325"/>
          </a:xfrm>
          <a:prstGeom prst="rect">
            <a:avLst/>
          </a:prstGeom>
          <a:noFill/>
          <a:ln>
            <a:noFill/>
          </a:ln>
        </p:spPr>
      </p:pic>
      <p:sp>
        <p:nvSpPr>
          <p:cNvPr id="77" name="Google Shape;77;g258885da5be_0_1"/>
          <p:cNvSpPr txBox="1"/>
          <p:nvPr/>
        </p:nvSpPr>
        <p:spPr>
          <a:xfrm>
            <a:off x="6040800" y="4820275"/>
            <a:ext cx="2791500" cy="57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dirty="0">
                <a:solidFill>
                  <a:srgbClr val="999999"/>
                </a:solidFill>
                <a:latin typeface="Open Sans"/>
                <a:ea typeface="Open Sans"/>
                <a:cs typeface="Open Sans"/>
                <a:sym typeface="Open Sans"/>
              </a:rPr>
              <a:t>Cup of hot chocolate</a:t>
            </a:r>
            <a:endParaRPr sz="1100" b="0" i="0" u="none" strike="noStrike" cap="none" dirty="0">
              <a:solidFill>
                <a:srgbClr val="999999"/>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58885da5be_0_17"/>
          <p:cNvSpPr txBox="1">
            <a:spLocks noGrp="1"/>
          </p:cNvSpPr>
          <p:nvPr>
            <p:ph type="title"/>
          </p:nvPr>
        </p:nvSpPr>
        <p:spPr>
          <a:xfrm>
            <a:off x="238675" y="218175"/>
            <a:ext cx="88290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Engineering Turn and Talk</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What is the problem we are trying to solve?</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6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Which steps will we be using in this project?</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83" name="Google Shape;83;g258885da5be_0_17"/>
          <p:cNvSpPr/>
          <p:nvPr/>
        </p:nvSpPr>
        <p:spPr>
          <a:xfrm rot="5400000">
            <a:off x="3048125" y="1297075"/>
            <a:ext cx="3068700" cy="43170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4" name="Google Shape;84;g258885da5be_0_17" descr="So, how do we go about being engineers? In this episode of Crash Course Kids, Sabrina talks to us about the Engineering Process and why we should do things in order, as well as many of the questions we should ask along the way. &#10;&#10;This first series is based on 5th grade science. We're super excited and hope you enjoy Crash Course Kids!&#10;&#10;///Standards Used in This Video///&#10;3-5-ETS1-1. Define a simple design problem reflecting a need or a want that includes specified criteria for success and constraints on materials, time, or cost.&#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Kay Boatn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The Engineering Process: Crash Course Kids #12.2">
            <a:hlinkClick r:id="rId3"/>
          </p:cNvPr>
          <p:cNvPicPr preferRelativeResize="0"/>
          <p:nvPr/>
        </p:nvPicPr>
        <p:blipFill>
          <a:blip r:embed="rId4">
            <a:alphaModFix/>
          </a:blip>
          <a:stretch>
            <a:fillRect/>
          </a:stretch>
        </p:blipFill>
        <p:spPr>
          <a:xfrm>
            <a:off x="2539175" y="1921225"/>
            <a:ext cx="4091626" cy="306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8885da5be_0_26"/>
          <p:cNvSpPr txBox="1">
            <a:spLocks noGrp="1"/>
          </p:cNvSpPr>
          <p:nvPr>
            <p:ph type="title"/>
          </p:nvPr>
        </p:nvSpPr>
        <p:spPr>
          <a:xfrm>
            <a:off x="86275" y="65775"/>
            <a:ext cx="8829000" cy="5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a:solidFill>
                  <a:srgbClr val="6091BA"/>
                </a:solidFill>
                <a:latin typeface="Open Sans"/>
                <a:ea typeface="Open Sans"/>
                <a:cs typeface="Open Sans"/>
                <a:sym typeface="Open Sans"/>
              </a:rPr>
              <a:t>Examples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
        <p:nvSpPr>
          <p:cNvPr id="90" name="Google Shape;90;g258885da5be_0_26"/>
          <p:cNvSpPr/>
          <p:nvPr/>
        </p:nvSpPr>
        <p:spPr>
          <a:xfrm rot="5400000">
            <a:off x="2803650" y="1492900"/>
            <a:ext cx="3432900" cy="27357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91" name="Google Shape;91;g258885da5be_0_26"/>
          <p:cNvPicPr preferRelativeResize="0"/>
          <p:nvPr/>
        </p:nvPicPr>
        <p:blipFill>
          <a:blip r:embed="rId3">
            <a:alphaModFix/>
          </a:blip>
          <a:stretch>
            <a:fillRect/>
          </a:stretch>
        </p:blipFill>
        <p:spPr>
          <a:xfrm rot="5400000">
            <a:off x="633169" y="2610472"/>
            <a:ext cx="1928828" cy="2571771"/>
          </a:xfrm>
          <a:prstGeom prst="rect">
            <a:avLst/>
          </a:prstGeom>
          <a:noFill/>
          <a:ln>
            <a:noFill/>
          </a:ln>
        </p:spPr>
      </p:pic>
      <p:pic>
        <p:nvPicPr>
          <p:cNvPr id="92" name="Google Shape;92;g258885da5be_0_26"/>
          <p:cNvPicPr preferRelativeResize="0"/>
          <p:nvPr/>
        </p:nvPicPr>
        <p:blipFill>
          <a:blip r:embed="rId4">
            <a:alphaModFix/>
          </a:blip>
          <a:stretch>
            <a:fillRect/>
          </a:stretch>
        </p:blipFill>
        <p:spPr>
          <a:xfrm>
            <a:off x="144049" y="571174"/>
            <a:ext cx="2907072" cy="2180296"/>
          </a:xfrm>
          <a:prstGeom prst="rect">
            <a:avLst/>
          </a:prstGeom>
          <a:noFill/>
          <a:ln>
            <a:noFill/>
          </a:ln>
        </p:spPr>
      </p:pic>
      <p:pic>
        <p:nvPicPr>
          <p:cNvPr id="93" name="Google Shape;93;g258885da5be_0_26"/>
          <p:cNvPicPr preferRelativeResize="0"/>
          <p:nvPr/>
        </p:nvPicPr>
        <p:blipFill>
          <a:blip r:embed="rId5">
            <a:alphaModFix/>
          </a:blip>
          <a:stretch>
            <a:fillRect/>
          </a:stretch>
        </p:blipFill>
        <p:spPr>
          <a:xfrm>
            <a:off x="3234212" y="1144385"/>
            <a:ext cx="2571776" cy="3429004"/>
          </a:xfrm>
          <a:prstGeom prst="rect">
            <a:avLst/>
          </a:prstGeom>
          <a:noFill/>
          <a:ln>
            <a:noFill/>
          </a:ln>
        </p:spPr>
      </p:pic>
      <p:pic>
        <p:nvPicPr>
          <p:cNvPr id="94" name="Google Shape;94;g258885da5be_0_26"/>
          <p:cNvPicPr preferRelativeResize="0"/>
          <p:nvPr/>
        </p:nvPicPr>
        <p:blipFill>
          <a:blip r:embed="rId6">
            <a:alphaModFix/>
          </a:blip>
          <a:stretch>
            <a:fillRect/>
          </a:stretch>
        </p:blipFill>
        <p:spPr>
          <a:xfrm>
            <a:off x="6038747" y="857009"/>
            <a:ext cx="3002824" cy="40037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58885da5be_0_38"/>
          <p:cNvSpPr txBox="1">
            <a:spLocks noGrp="1"/>
          </p:cNvSpPr>
          <p:nvPr>
            <p:ph type="title"/>
          </p:nvPr>
        </p:nvSpPr>
        <p:spPr>
          <a:xfrm>
            <a:off x="314875" y="218175"/>
            <a:ext cx="8468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Getting Started</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With your engineering group...</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AutoNum type="arabicPeriod"/>
            </a:pPr>
            <a:r>
              <a:rPr lang="en" sz="2300" dirty="0">
                <a:solidFill>
                  <a:srgbClr val="000000"/>
                </a:solidFill>
                <a:latin typeface="Open Sans"/>
                <a:ea typeface="Open Sans"/>
                <a:cs typeface="Open Sans"/>
                <a:sym typeface="Open Sans"/>
              </a:rPr>
              <a:t>Complete the questions on the first page.</a:t>
            </a:r>
            <a:endParaRPr sz="2300" dirty="0">
              <a:solidFill>
                <a:srgbClr val="000000"/>
              </a:solidFill>
              <a:latin typeface="Open Sans"/>
              <a:ea typeface="Open Sans"/>
              <a:cs typeface="Open Sans"/>
              <a:sym typeface="Open Sans"/>
            </a:endParaRPr>
          </a:p>
          <a:p>
            <a:pPr marL="1371600" lvl="0" indent="-374650" algn="l" rtl="0">
              <a:lnSpc>
                <a:spcPct val="115000"/>
              </a:lnSpc>
              <a:spcBef>
                <a:spcPts val="0"/>
              </a:spcBef>
              <a:spcAft>
                <a:spcPts val="0"/>
              </a:spcAft>
              <a:buClr>
                <a:srgbClr val="000000"/>
              </a:buClr>
              <a:buSzPts val="2300"/>
              <a:buFont typeface="Open Sans"/>
              <a:buAutoNum type="alphaLcPeriod"/>
            </a:pPr>
            <a:r>
              <a:rPr lang="en" sz="2300" dirty="0">
                <a:solidFill>
                  <a:srgbClr val="000000"/>
                </a:solidFill>
                <a:latin typeface="Open Sans"/>
                <a:ea typeface="Open Sans"/>
                <a:cs typeface="Open Sans"/>
                <a:sym typeface="Open Sans"/>
              </a:rPr>
              <a:t>What will you do to keep the water hot?</a:t>
            </a:r>
            <a:endParaRPr sz="2300" dirty="0">
              <a:solidFill>
                <a:srgbClr val="000000"/>
              </a:solidFill>
              <a:latin typeface="Open Sans"/>
              <a:ea typeface="Open Sans"/>
              <a:cs typeface="Open Sans"/>
              <a:sym typeface="Open Sans"/>
            </a:endParaRPr>
          </a:p>
          <a:p>
            <a:pPr marL="1371600" lvl="0" indent="-374650" algn="l" rtl="0">
              <a:lnSpc>
                <a:spcPct val="115000"/>
              </a:lnSpc>
              <a:spcBef>
                <a:spcPts val="0"/>
              </a:spcBef>
              <a:spcAft>
                <a:spcPts val="0"/>
              </a:spcAft>
              <a:buClr>
                <a:srgbClr val="000000"/>
              </a:buClr>
              <a:buSzPts val="2300"/>
              <a:buFont typeface="Open Sans"/>
              <a:buAutoNum type="alphaLcPeriod"/>
            </a:pPr>
            <a:r>
              <a:rPr lang="en" sz="2300" dirty="0">
                <a:solidFill>
                  <a:srgbClr val="000000"/>
                </a:solidFill>
                <a:latin typeface="Open Sans"/>
                <a:ea typeface="Open Sans"/>
                <a:cs typeface="Open Sans"/>
                <a:sym typeface="Open Sans"/>
              </a:rPr>
              <a:t>What materials will help you keep the water hot?</a:t>
            </a:r>
            <a:br>
              <a:rPr lang="en" sz="2300" dirty="0">
                <a:solidFill>
                  <a:srgbClr val="000000"/>
                </a:solidFill>
                <a:latin typeface="Open Sans"/>
                <a:ea typeface="Open Sans"/>
                <a:cs typeface="Open Sans"/>
                <a:sym typeface="Open Sans"/>
              </a:rPr>
            </a:br>
            <a:endParaRPr sz="1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2. Draw a diagram to design your insulator and show the  </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    heat flow.</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58885da5be_0_44"/>
          <p:cNvSpPr txBox="1">
            <a:spLocks noGrp="1"/>
          </p:cNvSpPr>
          <p:nvPr>
            <p:ph type="title"/>
          </p:nvPr>
        </p:nvSpPr>
        <p:spPr>
          <a:xfrm>
            <a:off x="314875" y="370575"/>
            <a:ext cx="5483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Do Now</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In our insulator design challenge, what is the problem we are trying to solve as engineers? What are we doing to solve it? What is an insulator?</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The problem we are solving is… </a:t>
            </a:r>
            <a:endParaRPr sz="2300" dirty="0">
              <a:solidFill>
                <a:srgbClr val="000000"/>
              </a:solidFill>
              <a:latin typeface="Open Sans"/>
              <a:ea typeface="Open Sans"/>
              <a:cs typeface="Open Sans"/>
              <a:sym typeface="Open Sans"/>
            </a:endParaRPr>
          </a:p>
        </p:txBody>
      </p:sp>
      <p:sp>
        <p:nvSpPr>
          <p:cNvPr id="105" name="Google Shape;105;g258885da5be_0_44"/>
          <p:cNvSpPr txBox="1"/>
          <p:nvPr/>
        </p:nvSpPr>
        <p:spPr>
          <a:xfrm>
            <a:off x="5974725" y="3681187"/>
            <a:ext cx="2791500" cy="57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200" dirty="0">
                <a:solidFill>
                  <a:srgbClr val="B7B7B7"/>
                </a:solidFill>
                <a:latin typeface="Open Sans"/>
                <a:ea typeface="Open Sans"/>
                <a:cs typeface="Open Sans"/>
                <a:sym typeface="Open Sans"/>
              </a:rPr>
              <a:t>Cup of hot chocolate</a:t>
            </a:r>
            <a:endParaRPr sz="1200" b="0" i="0" u="none" strike="noStrike" cap="none" dirty="0">
              <a:solidFill>
                <a:srgbClr val="B7B7B7"/>
              </a:solidFill>
              <a:latin typeface="Open Sans"/>
              <a:ea typeface="Open Sans"/>
              <a:cs typeface="Open Sans"/>
              <a:sym typeface="Open Sans"/>
            </a:endParaRPr>
          </a:p>
        </p:txBody>
      </p:sp>
      <p:sp>
        <p:nvSpPr>
          <p:cNvPr id="106" name="Google Shape;106;g258885da5be_0_44"/>
          <p:cNvSpPr/>
          <p:nvPr/>
        </p:nvSpPr>
        <p:spPr>
          <a:xfrm>
            <a:off x="391100" y="3516550"/>
            <a:ext cx="5087100" cy="12996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g258885da5be_0_44"/>
          <p:cNvSpPr txBox="1"/>
          <p:nvPr/>
        </p:nvSpPr>
        <p:spPr>
          <a:xfrm>
            <a:off x="451398" y="3574575"/>
            <a:ext cx="49665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2000" b="1" u="sng" dirty="0">
                <a:solidFill>
                  <a:srgbClr val="FFFFFF"/>
                </a:solidFill>
                <a:latin typeface="Open Sans"/>
                <a:ea typeface="Open Sans"/>
                <a:cs typeface="Open Sans"/>
                <a:sym typeface="Open Sans"/>
              </a:rPr>
              <a:t>Word Bank for labels</a:t>
            </a:r>
            <a:endParaRPr sz="2000" b="1" u="sng"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100"/>
              <a:buFont typeface="Arial"/>
              <a:buNone/>
            </a:pPr>
            <a:r>
              <a:rPr lang="en" sz="1800" dirty="0">
                <a:solidFill>
                  <a:srgbClr val="FFFFFF"/>
                </a:solidFill>
                <a:latin typeface="Open Sans"/>
                <a:ea typeface="Open Sans"/>
                <a:cs typeface="Open Sans"/>
                <a:sym typeface="Open Sans"/>
              </a:rPr>
              <a:t>- insulator - heat	- cold - transfer - loss	</a:t>
            </a:r>
          </a:p>
          <a:p>
            <a:pPr marL="0" marR="0" lvl="0" indent="0" algn="ctr" rtl="0">
              <a:lnSpc>
                <a:spcPct val="115000"/>
              </a:lnSpc>
              <a:spcBef>
                <a:spcPts val="0"/>
              </a:spcBef>
              <a:spcAft>
                <a:spcPts val="0"/>
              </a:spcAft>
              <a:buClr>
                <a:srgbClr val="000000"/>
              </a:buClr>
              <a:buSzPts val="1100"/>
              <a:buFont typeface="Arial"/>
              <a:buNone/>
            </a:pPr>
            <a:r>
              <a:rPr lang="en" sz="1800" dirty="0">
                <a:solidFill>
                  <a:srgbClr val="FFFFFF"/>
                </a:solidFill>
                <a:latin typeface="Open Sans"/>
                <a:ea typeface="Open Sans"/>
                <a:cs typeface="Open Sans"/>
                <a:sym typeface="Open Sans"/>
              </a:rPr>
              <a:t>- prevent - minimize - hot</a:t>
            </a:r>
            <a:endParaRPr sz="1800" dirty="0">
              <a:solidFill>
                <a:srgbClr val="FFFFFF"/>
              </a:solidFill>
              <a:latin typeface="Open Sans"/>
              <a:ea typeface="Open Sans"/>
              <a:cs typeface="Open Sans"/>
              <a:sym typeface="Open Sans"/>
            </a:endParaRPr>
          </a:p>
        </p:txBody>
      </p:sp>
      <p:pic>
        <p:nvPicPr>
          <p:cNvPr id="108" name="Google Shape;108;g258885da5be_0_44"/>
          <p:cNvPicPr preferRelativeResize="0"/>
          <p:nvPr/>
        </p:nvPicPr>
        <p:blipFill>
          <a:blip r:embed="rId3">
            <a:alphaModFix/>
          </a:blip>
          <a:stretch>
            <a:fillRect/>
          </a:stretch>
        </p:blipFill>
        <p:spPr>
          <a:xfrm>
            <a:off x="6168825" y="894625"/>
            <a:ext cx="2413425" cy="2791500"/>
          </a:xfrm>
          <a:prstGeom prst="rect">
            <a:avLst/>
          </a:prstGeom>
          <a:noFill/>
          <a:ln>
            <a:noFill/>
          </a:ln>
        </p:spPr>
      </p:pic>
      <p:pic>
        <p:nvPicPr>
          <p:cNvPr id="109" name="Google Shape;109;g258885da5be_0_44"/>
          <p:cNvPicPr preferRelativeResize="0"/>
          <p:nvPr/>
        </p:nvPicPr>
        <p:blipFill>
          <a:blip r:embed="rId4">
            <a:alphaModFix/>
          </a:blip>
          <a:stretch>
            <a:fillRect/>
          </a:stretch>
        </p:blipFill>
        <p:spPr>
          <a:xfrm>
            <a:off x="6253876" y="894625"/>
            <a:ext cx="2233206" cy="279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8885da5be_0_54"/>
          <p:cNvSpPr txBox="1">
            <a:spLocks noGrp="1"/>
          </p:cNvSpPr>
          <p:nvPr>
            <p:ph type="title"/>
          </p:nvPr>
        </p:nvSpPr>
        <p:spPr>
          <a:xfrm>
            <a:off x="86275" y="65775"/>
            <a:ext cx="8829000" cy="5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a:solidFill>
                  <a:srgbClr val="6091BA"/>
                </a:solidFill>
                <a:latin typeface="Open Sans"/>
                <a:ea typeface="Open Sans"/>
                <a:cs typeface="Open Sans"/>
                <a:sym typeface="Open Sans"/>
              </a:rPr>
              <a:t>Examples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pic>
        <p:nvPicPr>
          <p:cNvPr id="115" name="Google Shape;115;g258885da5be_0_54"/>
          <p:cNvPicPr preferRelativeResize="0"/>
          <p:nvPr/>
        </p:nvPicPr>
        <p:blipFill>
          <a:blip r:embed="rId3">
            <a:alphaModFix/>
          </a:blip>
          <a:stretch>
            <a:fillRect/>
          </a:stretch>
        </p:blipFill>
        <p:spPr>
          <a:xfrm rot="5400000">
            <a:off x="633169" y="2610472"/>
            <a:ext cx="1928828" cy="2571771"/>
          </a:xfrm>
          <a:prstGeom prst="rect">
            <a:avLst/>
          </a:prstGeom>
          <a:noFill/>
          <a:ln>
            <a:noFill/>
          </a:ln>
        </p:spPr>
      </p:pic>
      <p:pic>
        <p:nvPicPr>
          <p:cNvPr id="116" name="Google Shape;116;g258885da5be_0_54"/>
          <p:cNvPicPr preferRelativeResize="0"/>
          <p:nvPr/>
        </p:nvPicPr>
        <p:blipFill>
          <a:blip r:embed="rId4">
            <a:alphaModFix/>
          </a:blip>
          <a:stretch>
            <a:fillRect/>
          </a:stretch>
        </p:blipFill>
        <p:spPr>
          <a:xfrm>
            <a:off x="144049" y="571174"/>
            <a:ext cx="2907072" cy="2180296"/>
          </a:xfrm>
          <a:prstGeom prst="rect">
            <a:avLst/>
          </a:prstGeom>
          <a:noFill/>
          <a:ln>
            <a:noFill/>
          </a:ln>
        </p:spPr>
      </p:pic>
      <p:pic>
        <p:nvPicPr>
          <p:cNvPr id="117" name="Google Shape;117;g258885da5be_0_54"/>
          <p:cNvPicPr preferRelativeResize="0"/>
          <p:nvPr/>
        </p:nvPicPr>
        <p:blipFill>
          <a:blip r:embed="rId5">
            <a:alphaModFix/>
          </a:blip>
          <a:stretch>
            <a:fillRect/>
          </a:stretch>
        </p:blipFill>
        <p:spPr>
          <a:xfrm>
            <a:off x="6319624" y="1814002"/>
            <a:ext cx="2424500" cy="3232676"/>
          </a:xfrm>
          <a:prstGeom prst="rect">
            <a:avLst/>
          </a:prstGeom>
          <a:noFill/>
          <a:ln>
            <a:noFill/>
          </a:ln>
        </p:spPr>
      </p:pic>
      <p:pic>
        <p:nvPicPr>
          <p:cNvPr id="118" name="Google Shape;118;g258885da5be_0_54"/>
          <p:cNvPicPr preferRelativeResize="0"/>
          <p:nvPr/>
        </p:nvPicPr>
        <p:blipFill>
          <a:blip r:embed="rId6">
            <a:alphaModFix/>
          </a:blip>
          <a:stretch>
            <a:fillRect/>
          </a:stretch>
        </p:blipFill>
        <p:spPr>
          <a:xfrm>
            <a:off x="6510300" y="186150"/>
            <a:ext cx="2424500" cy="1357700"/>
          </a:xfrm>
          <a:prstGeom prst="rect">
            <a:avLst/>
          </a:prstGeom>
          <a:noFill/>
          <a:ln>
            <a:noFill/>
          </a:ln>
        </p:spPr>
      </p:pic>
      <p:sp>
        <p:nvSpPr>
          <p:cNvPr id="119" name="Google Shape;119;g258885da5be_0_54"/>
          <p:cNvSpPr/>
          <p:nvPr/>
        </p:nvSpPr>
        <p:spPr>
          <a:xfrm rot="5400000">
            <a:off x="3087400" y="1464675"/>
            <a:ext cx="3354900" cy="270390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0" name="Google Shape;120;g258885da5be_0_54"/>
          <p:cNvPicPr preferRelativeResize="0"/>
          <p:nvPr/>
        </p:nvPicPr>
        <p:blipFill>
          <a:blip r:embed="rId7">
            <a:alphaModFix/>
          </a:blip>
          <a:stretch>
            <a:fillRect/>
          </a:stretch>
        </p:blipFill>
        <p:spPr>
          <a:xfrm>
            <a:off x="3522137" y="1139175"/>
            <a:ext cx="2517147" cy="33561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58885da5be_0_71"/>
          <p:cNvSpPr txBox="1">
            <a:spLocks noGrp="1"/>
          </p:cNvSpPr>
          <p:nvPr>
            <p:ph type="title"/>
          </p:nvPr>
        </p:nvSpPr>
        <p:spPr>
          <a:xfrm>
            <a:off x="314875" y="218175"/>
            <a:ext cx="8468400" cy="30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Lab Summary</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2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You will design, construct, test, and evaluate a device (insulator) to minimize heat transfer.</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300" dirty="0">
                <a:solidFill>
                  <a:srgbClr val="000000"/>
                </a:solidFill>
                <a:latin typeface="Open Sans"/>
                <a:ea typeface="Open Sans"/>
                <a:cs typeface="Open Sans"/>
                <a:sym typeface="Open Sans"/>
              </a:rPr>
              <a:t>Need to know:</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Graded as Performance Task </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Keep items on desks</a:t>
            </a:r>
            <a:endParaRPr sz="2300" dirty="0">
              <a:solidFill>
                <a:srgbClr val="000000"/>
              </a:solidFill>
              <a:latin typeface="Open Sans"/>
              <a:ea typeface="Open Sans"/>
              <a:cs typeface="Open Sans"/>
              <a:sym typeface="Open Sans"/>
            </a:endParaRPr>
          </a:p>
          <a:p>
            <a:pPr marL="457200" lvl="0" indent="-374650" algn="l" rtl="0">
              <a:lnSpc>
                <a:spcPct val="115000"/>
              </a:lnSpc>
              <a:spcBef>
                <a:spcPts val="0"/>
              </a:spcBef>
              <a:spcAft>
                <a:spcPts val="0"/>
              </a:spcAft>
              <a:buClr>
                <a:srgbClr val="000000"/>
              </a:buClr>
              <a:buSzPts val="2300"/>
              <a:buFont typeface="Open Sans"/>
              <a:buChar char="●"/>
            </a:pPr>
            <a:r>
              <a:rPr lang="en" sz="2300" dirty="0">
                <a:solidFill>
                  <a:srgbClr val="000000"/>
                </a:solidFill>
                <a:latin typeface="Open Sans"/>
                <a:ea typeface="Open Sans"/>
                <a:cs typeface="Open Sans"/>
                <a:sym typeface="Open Sans"/>
              </a:rPr>
              <a:t>No eating, throwing, or misusing materials</a:t>
            </a: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300" dirty="0">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819</Words>
  <Application>Microsoft Office PowerPoint</Application>
  <PresentationFormat>On-screen Show (16:9)</PresentationFormat>
  <Paragraphs>147</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Open Sans</vt:lpstr>
      <vt:lpstr>Simple Light</vt:lpstr>
      <vt:lpstr>PowerPoint Presentation</vt:lpstr>
      <vt:lpstr>Do Now You have a cup of hot chocolate on a cold day. Draw a diagram of the cup and label where heat transfer would occur. Draw where you add something to keep the hot chocolate warm.</vt:lpstr>
      <vt:lpstr>Insulator Design Challenge  Your challenge is to design and build an insulator with a paper cup and other materials to keep water hotter than the other groups in your class!   You have one class period to work on this.</vt:lpstr>
      <vt:lpstr>Engineering Turn and Talk  What is the problem we are trying to solve?  Which steps will we be using in this project? </vt:lpstr>
      <vt:lpstr>Examples  </vt:lpstr>
      <vt:lpstr>Getting Started  With your engineering group...  Complete the questions on the first page. What will you do to keep the water hot? What materials will help you keep the water hot?  2. Draw a diagram to design your insulator and show the       heat flow.  </vt:lpstr>
      <vt:lpstr>Do Now In our insulator design challenge, what is the problem we are trying to solve as engineers? What are we doing to solve it? What is an insulator?  The problem we are solving is… </vt:lpstr>
      <vt:lpstr>Examples  </vt:lpstr>
      <vt:lpstr>Lab Summary  You will design, construct, test, and evaluate a device (insulator) to minimize heat transfer.   Need to know: Graded as Performance Task  Keep items on desks No eating, throwing, or misusing materials   </vt:lpstr>
      <vt:lpstr>Materials You Can Use   paper towel cardboard wax paper aluminum foil cotton balls masking tape  </vt:lpstr>
      <vt:lpstr>Getting Started  With your engineering group…  </vt:lpstr>
      <vt:lpstr>By the End of Class…  You should have: Completed the first page of worksheet: Questions &amp; Diagram. Finished building your insulator. Your insulator can have a lid, a plate, and/or a wrapping.    </vt:lpstr>
      <vt:lpstr>Exit Ticket What is something you are unsure about in your insulator design?  I don’t know if… I’m wondering if _______ is the best material for the... </vt:lpstr>
      <vt:lpstr>Do Now How will we know if our insulator is successful? Draw a diagram or write two sentences.  Our insulator will be successful if…  </vt:lpstr>
      <vt:lpstr>Tasks for Running Insulators Lid of cup needs to be removed. Need to be able to read thermometer in water. Using stopwatch, take temperature of water in cup every minute for 10 minutes and write down on sheet. Finish first page of worksheet.   </vt:lpstr>
      <vt:lpstr>Exit Ticket How effective was your insulator? Give one reason.   Our insulator was effective because…   </vt:lpstr>
      <vt:lpstr>Do Now Choose two steps of the engineering process and write two sentences to explain how we did those steps.  </vt:lpstr>
      <vt:lpstr>Tasks for Lab Wrap-Up</vt:lpstr>
      <vt:lpstr>Insulator Design Challenge and Reflection Task: Write a five-sentence reflection about our insulator engineering project.  Word Bank: temperature, heat transfer, thermal energy, degrees, insulator, conductor, materials, engineering   I built an __________ insulator for my cup and my evidence is…   One thing that went well during my insulator engineering project is…   One thing that I would change how I built my insulator is… …(fourth sentence)    …(fifth sentence)  </vt:lpstr>
      <vt:lpstr>Exit Ticket Write one sentence to describe how you felt about doing our engineering insulator design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 McElroy</cp:lastModifiedBy>
  <cp:revision>2</cp:revision>
  <dcterms:modified xsi:type="dcterms:W3CDTF">2024-04-01T21:17:10Z</dcterms:modified>
</cp:coreProperties>
</file>